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0" r:id="rId5"/>
    <p:sldMasterId id="2147483651" r:id="rId6"/>
    <p:sldMasterId id="2147483689" r:id="rId7"/>
    <p:sldMasterId id="2147483705" r:id="rId8"/>
    <p:sldMasterId id="2147483721" r:id="rId9"/>
    <p:sldMasterId id="2147483737" r:id="rId10"/>
    <p:sldMasterId id="2147483780" r:id="rId11"/>
    <p:sldMasterId id="2147483793" r:id="rId12"/>
    <p:sldMasterId id="2147483806" r:id="rId13"/>
  </p:sldMasterIdLst>
  <p:notesMasterIdLst>
    <p:notesMasterId r:id="rId31"/>
  </p:notesMasterIdLst>
  <p:sldIdLst>
    <p:sldId id="335" r:id="rId14"/>
    <p:sldId id="293" r:id="rId15"/>
    <p:sldId id="342" r:id="rId16"/>
    <p:sldId id="341" r:id="rId17"/>
    <p:sldId id="378" r:id="rId18"/>
    <p:sldId id="364" r:id="rId19"/>
    <p:sldId id="365" r:id="rId20"/>
    <p:sldId id="377" r:id="rId21"/>
    <p:sldId id="360" r:id="rId22"/>
    <p:sldId id="379" r:id="rId23"/>
    <p:sldId id="381" r:id="rId24"/>
    <p:sldId id="382" r:id="rId25"/>
    <p:sldId id="384" r:id="rId26"/>
    <p:sldId id="353" r:id="rId27"/>
    <p:sldId id="358" r:id="rId28"/>
    <p:sldId id="327" r:id="rId29"/>
    <p:sldId id="343" r:id="rId30"/>
  </p:sldIdLst>
  <p:sldSz cx="9144000" cy="6858000" type="screen4x3"/>
  <p:notesSz cx="6858000" cy="9144000"/>
  <p:defaultTextStyle>
    <a:defPPr>
      <a:defRPr lang="it-IT"/>
    </a:defPPr>
    <a:lvl1pPr algn="ctr" rtl="0" fontAlgn="base">
      <a:spcBef>
        <a:spcPct val="20000"/>
      </a:spcBef>
      <a:spcAft>
        <a:spcPct val="0"/>
      </a:spcAft>
      <a:buClr>
        <a:srgbClr val="262640"/>
      </a:buClr>
      <a:buFont typeface="Wingdings" pitchFamily="2" charset="2"/>
      <a:defRPr sz="2000" b="1" kern="1200">
        <a:solidFill>
          <a:srgbClr val="003366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lr>
        <a:srgbClr val="262640"/>
      </a:buClr>
      <a:buFont typeface="Wingdings" pitchFamily="2" charset="2"/>
      <a:defRPr sz="2000" b="1" kern="1200">
        <a:solidFill>
          <a:srgbClr val="003366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lr>
        <a:srgbClr val="262640"/>
      </a:buClr>
      <a:buFont typeface="Wingdings" pitchFamily="2" charset="2"/>
      <a:defRPr sz="2000" b="1" kern="1200">
        <a:solidFill>
          <a:srgbClr val="003366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lr>
        <a:srgbClr val="262640"/>
      </a:buClr>
      <a:buFont typeface="Wingdings" pitchFamily="2" charset="2"/>
      <a:defRPr sz="2000" b="1" kern="1200">
        <a:solidFill>
          <a:srgbClr val="003366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lr>
        <a:srgbClr val="262640"/>
      </a:buClr>
      <a:buFont typeface="Wingdings" pitchFamily="2" charset="2"/>
      <a:defRPr sz="2000" b="1" kern="1200">
        <a:solidFill>
          <a:srgbClr val="0033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rgbClr val="0033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rgbClr val="0033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rgbClr val="0033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rgbClr val="0033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025"/>
    <a:srgbClr val="7CC4CA"/>
    <a:srgbClr val="00CC99"/>
    <a:srgbClr val="C2C2C2"/>
    <a:srgbClr val="EBEBEB"/>
    <a:srgbClr val="A3A3A3"/>
    <a:srgbClr val="333333"/>
    <a:srgbClr val="858585"/>
    <a:srgbClr val="DCA9A8"/>
    <a:srgbClr val="CEB6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6" autoAdjust="0"/>
    <p:restoredTop sz="94660"/>
  </p:normalViewPr>
  <p:slideViewPr>
    <p:cSldViewPr snapToGrid="0">
      <p:cViewPr>
        <p:scale>
          <a:sx n="84" d="100"/>
          <a:sy n="84" d="100"/>
        </p:scale>
        <p:origin x="-954" y="-498"/>
      </p:cViewPr>
      <p:guideLst>
        <p:guide orient="horz" pos="4137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fld id="{6988B51C-7DB4-4611-9A73-842E54668F9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86154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892175">
              <a:defRPr/>
            </a:pPr>
            <a:fld id="{E1BF18AB-0519-4CCD-AAA6-E5120B524AFC}" type="slidenum">
              <a:rPr lang="it-IT" smtClean="0"/>
              <a:pPr defTabSz="892175">
                <a:defRPr/>
              </a:pPr>
              <a:t>3</a:t>
            </a:fld>
            <a:endParaRPr lang="it-IT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2175"/>
            <a:fld id="{44AEF9A0-2ED8-4135-9812-B32A7DDAA8FD}" type="slidenum">
              <a:rPr lang="it-IT" smtClean="0"/>
              <a:pPr defTabSz="892175"/>
              <a:t>17</a:t>
            </a:fld>
            <a:endParaRPr lang="it-IT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2175"/>
            <a:fld id="{C3D68F6E-E2BC-4C9E-A81E-331777B41581}" type="slidenum">
              <a:rPr lang="it-IT" smtClean="0"/>
              <a:pPr defTabSz="892175"/>
              <a:t>4</a:t>
            </a:fld>
            <a:endParaRPr lang="it-IT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2458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618D9D7-8DDF-4A6F-892C-A7523D95F227}" type="slidenum">
              <a:rPr lang="en-US" altLang="it-IT" smtClean="0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it-IT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571B11-323F-4854-858B-9E3BC22F2002}" type="slidenum">
              <a:rPr lang="it-IT" smtClean="0">
                <a:solidFill>
                  <a:prstClr val="black"/>
                </a:solidFill>
              </a:rPr>
              <a:pPr/>
              <a:t>6</a:t>
            </a:fld>
            <a:endParaRPr lang="it-IT" smtClean="0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2450"/>
            <a:ext cx="5487041" cy="4115824"/>
          </a:xfrm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70B609-BAEA-4B6B-8D69-EB6C7EF0B818}" type="slidenum">
              <a:rPr lang="it-IT" smtClean="0">
                <a:solidFill>
                  <a:prstClr val="black"/>
                </a:solidFill>
              </a:rPr>
              <a:pPr/>
              <a:t>7</a:t>
            </a:fld>
            <a:endParaRPr lang="it-IT" smtClean="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913"/>
            <a:ext cx="5487041" cy="4114361"/>
          </a:xfrm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964D69-4A46-432C-83E6-E632DEBC1DE6}" type="slidenum">
              <a:rPr lang="it-IT" altLang="it-IT"/>
              <a:pPr/>
              <a:t>10</a:t>
            </a:fld>
            <a:endParaRPr lang="it-IT" altLang="it-IT"/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929803E-5A4B-41EC-A402-A22263E60047}" type="slidenum">
              <a:rPr lang="it-IT" altLang="it-IT" smtClean="0"/>
              <a:pPr algn="r" eaLnBrk="1" hangingPunct="1">
                <a:spcBef>
                  <a:spcPct val="0"/>
                </a:spcBef>
              </a:pPr>
              <a:t>13</a:t>
            </a:fld>
            <a:endParaRPr lang="it-IT" altLang="it-IT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D48C558-4E35-48C4-9DE5-EA2CB00E355E}" type="slidenum">
              <a:rPr lang="it-IT" altLang="it-IT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it-IT" altLang="it-IT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AE9FA6-E45D-4922-BDEC-1ED36FE7C4B3}" type="slidenum">
              <a:rPr lang="it-IT"/>
              <a:pPr/>
              <a:t>16</a:t>
            </a:fld>
            <a:endParaRPr lang="it-IT"/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1" name="Picture 79" descr="copertin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152" name="AutoShape 80"/>
          <p:cNvSpPr>
            <a:spLocks noChangeAspect="1" noChangeArrowheads="1"/>
          </p:cNvSpPr>
          <p:nvPr userDrawn="1"/>
        </p:nvSpPr>
        <p:spPr bwMode="auto">
          <a:xfrm>
            <a:off x="-219075" y="3771900"/>
            <a:ext cx="6515100" cy="1885950"/>
          </a:xfrm>
          <a:prstGeom prst="roundRect">
            <a:avLst>
              <a:gd name="adj" fmla="val 7037"/>
            </a:avLst>
          </a:prstGeom>
          <a:gradFill rotWithShape="1">
            <a:gsLst>
              <a:gs pos="0">
                <a:srgbClr val="A3A3A3">
                  <a:alpha val="89999"/>
                </a:srgbClr>
              </a:gs>
              <a:gs pos="100000">
                <a:srgbClr val="A3A3A3">
                  <a:gamma/>
                  <a:tint val="22353"/>
                  <a:invGamma/>
                </a:srgbClr>
              </a:gs>
            </a:gsLst>
            <a:lin ang="189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tIns="72000" bIns="72000" anchor="ctr"/>
          <a:lstStyle/>
          <a:p>
            <a:pPr algn="l"/>
            <a:endParaRPr lang="it-IT" sz="1800">
              <a:solidFill>
                <a:schemeClr val="bg1"/>
              </a:solidFill>
            </a:endParaRPr>
          </a:p>
        </p:txBody>
      </p:sp>
      <p:sp>
        <p:nvSpPr>
          <p:cNvPr id="3153" name="Rectangle 81"/>
          <p:cNvSpPr>
            <a:spLocks noChangeArrowheads="1"/>
          </p:cNvSpPr>
          <p:nvPr userDrawn="1"/>
        </p:nvSpPr>
        <p:spPr bwMode="auto">
          <a:xfrm>
            <a:off x="0" y="6254750"/>
            <a:ext cx="9144000" cy="603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3154" name="Picture 82" descr="logo_pp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6338" y="6400800"/>
            <a:ext cx="1508125" cy="312738"/>
          </a:xfrm>
          <a:prstGeom prst="rect">
            <a:avLst/>
          </a:prstGeom>
          <a:noFill/>
        </p:spPr>
      </p:pic>
      <p:sp>
        <p:nvSpPr>
          <p:cNvPr id="3137" name="Rectangle 65"/>
          <p:cNvSpPr>
            <a:spLocks noGrp="1" noChangeArrowheads="1"/>
          </p:cNvSpPr>
          <p:nvPr>
            <p:ph type="ctrTitle"/>
          </p:nvPr>
        </p:nvSpPr>
        <p:spPr>
          <a:xfrm>
            <a:off x="247650" y="4064000"/>
            <a:ext cx="5791200" cy="368300"/>
          </a:xfrm>
        </p:spPr>
        <p:txBody>
          <a:bodyPr lIns="0" tIns="0" rIns="0" bIns="0"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38" name="Rectangle 66"/>
          <p:cNvSpPr>
            <a:spLocks noGrp="1" noChangeArrowheads="1"/>
          </p:cNvSpPr>
          <p:nvPr>
            <p:ph type="subTitle" idx="1"/>
          </p:nvPr>
        </p:nvSpPr>
        <p:spPr>
          <a:xfrm>
            <a:off x="247650" y="4432300"/>
            <a:ext cx="5791200" cy="304800"/>
          </a:xfrm>
        </p:spPr>
        <p:txBody>
          <a:bodyPr lIns="0" tIns="0" rIns="0" bIns="0"/>
          <a:lstStyle>
            <a:lvl1pPr marL="0" indent="0"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155" name="Line 83"/>
          <p:cNvSpPr>
            <a:spLocks noChangeShapeType="1"/>
          </p:cNvSpPr>
          <p:nvPr userDrawn="1"/>
        </p:nvSpPr>
        <p:spPr bwMode="auto">
          <a:xfrm>
            <a:off x="-9525" y="6253163"/>
            <a:ext cx="9144000" cy="0"/>
          </a:xfrm>
          <a:prstGeom prst="line">
            <a:avLst/>
          </a:prstGeom>
          <a:noFill/>
          <a:ln w="9525">
            <a:solidFill>
              <a:srgbClr val="6666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Azienda - Divisione aziendale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B0EB32-3739-4326-BD73-258A72E1A19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FFFFFF"/>
                </a:solidFill>
              </a:rPr>
              <a:t>SACE – Nuovi Mercati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DBB551-E8EE-4B4F-93C0-AE00FCF1A6DF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5518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FFFFFF"/>
                </a:solidFill>
              </a:rPr>
              <a:t>SACE – Nuovi Mercati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28ACF7-9BD2-430F-8C81-07C841C57853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91526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FFFFFF"/>
                </a:solidFill>
              </a:rPr>
              <a:t>SACE – Nuovi Mercati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FCB347-64CD-4AA6-BC2D-E4F56FD99D10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361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81013" y="1308100"/>
            <a:ext cx="375920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392613" y="1308100"/>
            <a:ext cx="375920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FFFFFF"/>
                </a:solidFill>
              </a:rPr>
              <a:t>SACE – Nuovi Mercati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096065-6FDE-4718-8213-F46CA6A98C41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61485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FFFFFF"/>
                </a:solidFill>
              </a:rPr>
              <a:t>SACE – Nuovi Mercati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9D4AC4-06F4-453A-BF5F-8C851091FB35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39259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FFFFFF"/>
                </a:solidFill>
              </a:rPr>
              <a:t>SACE – Nuovi Mercati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259947-0AC2-4C89-87CF-11FD8DEDBD8E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8368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FFFFFF"/>
                </a:solidFill>
              </a:rPr>
              <a:t>SACE – Nuovi Mercati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86B078-BCFF-46A5-AB17-14BA76699A4D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41801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FFFFFF"/>
                </a:solidFill>
              </a:rPr>
              <a:t>SACE – Nuovi Mercati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44F787-3A05-451B-A242-3F427FBF9367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48259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FFFFFF"/>
                </a:solidFill>
              </a:rPr>
              <a:t>SACE – Nuovi Mercati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EFDB2F-2079-4893-AAE4-F69EA042C765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76106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FFFFFF"/>
                </a:solidFill>
              </a:rPr>
              <a:t>SACE – Nuovi Mercati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7A215F-BA2C-4351-AEAA-DD1CB51447B1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543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13575" y="612775"/>
            <a:ext cx="2130425" cy="56340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2300" y="612775"/>
            <a:ext cx="6238875" cy="56340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Azienda - Divisione aziendale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A4A704-5F85-4C49-983B-60FE1AE98335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978650" y="612775"/>
            <a:ext cx="2165350" cy="566578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81013" y="612775"/>
            <a:ext cx="6345237" cy="566578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FFFFFF"/>
                </a:solidFill>
              </a:rPr>
              <a:t>SACE – Nuovi Mercati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E18327-13E7-402D-9FFC-9CF5DF29F9EF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96512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03513" y="612775"/>
            <a:ext cx="6440487" cy="3175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81013" y="1308100"/>
            <a:ext cx="7670800" cy="4970463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25400" y="6575425"/>
            <a:ext cx="4991100" cy="323850"/>
          </a:xfrm>
        </p:spPr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FFFFFF"/>
                </a:solidFill>
              </a:rPr>
              <a:t>SACE – Nuovi Mercati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6972300" y="6562725"/>
            <a:ext cx="2133600" cy="295275"/>
          </a:xfrm>
        </p:spPr>
        <p:txBody>
          <a:bodyPr/>
          <a:lstStyle>
            <a:lvl1pPr>
              <a:defRPr/>
            </a:lvl1pPr>
          </a:lstStyle>
          <a:p>
            <a:fld id="{7DFC4F01-C306-4D69-AB0B-FDD800B8356C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56339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FFFFFF"/>
                </a:solidFill>
              </a:rPr>
              <a:t>SACE – Nuovi Mercati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DBB551-E8EE-4B4F-93C0-AE00FCF1A6DF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00813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FFFFFF"/>
                </a:solidFill>
              </a:rPr>
              <a:t>SACE – Nuovi Mercati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28ACF7-9BD2-430F-8C81-07C841C57853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77857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FFFFFF"/>
                </a:solidFill>
              </a:rPr>
              <a:t>SACE – Nuovi Mercati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FCB347-64CD-4AA6-BC2D-E4F56FD99D10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5079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81013" y="1308100"/>
            <a:ext cx="375920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392613" y="1308100"/>
            <a:ext cx="375920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FFFFFF"/>
                </a:solidFill>
              </a:rPr>
              <a:t>SACE – Nuovi Mercati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096065-6FDE-4718-8213-F46CA6A98C41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41338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FFFFFF"/>
                </a:solidFill>
              </a:rPr>
              <a:t>SACE – Nuovi Mercati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9D4AC4-06F4-453A-BF5F-8C851091FB35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7648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FFFFFF"/>
                </a:solidFill>
              </a:rPr>
              <a:t>SACE – Nuovi Mercati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259947-0AC2-4C89-87CF-11FD8DEDBD8E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9191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FFFFFF"/>
                </a:solidFill>
              </a:rPr>
              <a:t>SACE – Nuovi Mercati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86B078-BCFF-46A5-AB17-14BA76699A4D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89923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FFFFFF"/>
                </a:solidFill>
              </a:rPr>
              <a:t>SACE – Nuovi Mercati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44F787-3A05-451B-A242-3F427FBF9367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162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03513" y="612775"/>
            <a:ext cx="6440487" cy="3175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2300" y="1276350"/>
            <a:ext cx="3848100" cy="49704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22800" y="1276350"/>
            <a:ext cx="3848100" cy="49704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Azienda - Divisione aziendale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662DD-9131-4CCD-B52C-7580839A6250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22454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FFFFFF"/>
                </a:solidFill>
              </a:rPr>
              <a:t>SACE – Nuovi Mercati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EFDB2F-2079-4893-AAE4-F69EA042C765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80620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FFFFFF"/>
                </a:solidFill>
              </a:rPr>
              <a:t>SACE – Nuovi Mercati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7A215F-BA2C-4351-AEAA-DD1CB51447B1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9605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978650" y="612775"/>
            <a:ext cx="2165350" cy="566578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81013" y="612775"/>
            <a:ext cx="6345237" cy="566578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FFFFFF"/>
                </a:solidFill>
              </a:rPr>
              <a:t>SACE – Nuovi Mercati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E18327-13E7-402D-9FFC-9CF5DF29F9EF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57084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03513" y="612775"/>
            <a:ext cx="6440487" cy="3175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81013" y="1308100"/>
            <a:ext cx="7670800" cy="4970463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25400" y="6575425"/>
            <a:ext cx="4991100" cy="323850"/>
          </a:xfrm>
        </p:spPr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FFFFFF"/>
                </a:solidFill>
              </a:rPr>
              <a:t>SACE – Nuovi Mercati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6972300" y="6562725"/>
            <a:ext cx="2133600" cy="295275"/>
          </a:xfrm>
        </p:spPr>
        <p:txBody>
          <a:bodyPr/>
          <a:lstStyle>
            <a:lvl1pPr>
              <a:defRPr/>
            </a:lvl1pPr>
          </a:lstStyle>
          <a:p>
            <a:fld id="{7DFC4F01-C306-4D69-AB0B-FDD800B8356C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76608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3" name="Picture 31" descr="copertin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4" name="AutoShape 32"/>
          <p:cNvSpPr>
            <a:spLocks noChangeAspect="1" noChangeArrowheads="1"/>
          </p:cNvSpPr>
          <p:nvPr userDrawn="1"/>
        </p:nvSpPr>
        <p:spPr bwMode="auto">
          <a:xfrm>
            <a:off x="-219075" y="3771900"/>
            <a:ext cx="6515100" cy="1885950"/>
          </a:xfrm>
          <a:prstGeom prst="roundRect">
            <a:avLst>
              <a:gd name="adj" fmla="val 7037"/>
            </a:avLst>
          </a:prstGeom>
          <a:gradFill rotWithShape="1">
            <a:gsLst>
              <a:gs pos="0">
                <a:srgbClr val="A3A3A3">
                  <a:alpha val="89999"/>
                </a:srgbClr>
              </a:gs>
              <a:gs pos="100000">
                <a:srgbClr val="A3A3A3">
                  <a:gamma/>
                  <a:tint val="22353"/>
                  <a:invGamma/>
                </a:srgbClr>
              </a:gs>
            </a:gsLst>
            <a:lin ang="189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rgbClr val="DCDCDC"/>
                  </a:outerShdw>
                </a:effectLst>
              </a14:hiddenEffects>
            </a:ext>
          </a:extLst>
        </p:spPr>
        <p:txBody>
          <a:bodyPr tIns="72000" bIns="72000" anchor="ctr"/>
          <a:lstStyle/>
          <a:p>
            <a:pPr algn="l"/>
            <a:endParaRPr lang="en-US" altLang="it-IT" sz="1800" smtClean="0">
              <a:solidFill>
                <a:srgbClr val="FFFFFF"/>
              </a:solidFill>
            </a:endParaRPr>
          </a:p>
        </p:txBody>
      </p:sp>
      <p:sp>
        <p:nvSpPr>
          <p:cNvPr id="3105" name="Rectangle 33"/>
          <p:cNvSpPr>
            <a:spLocks noChangeArrowheads="1"/>
          </p:cNvSpPr>
          <p:nvPr userDrawn="1"/>
        </p:nvSpPr>
        <p:spPr bwMode="auto">
          <a:xfrm>
            <a:off x="0" y="6254750"/>
            <a:ext cx="9144000" cy="603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it-IT" smtClean="0"/>
          </a:p>
        </p:txBody>
      </p:sp>
      <p:pic>
        <p:nvPicPr>
          <p:cNvPr id="3106" name="Picture 34" descr="logo_pp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6400800"/>
            <a:ext cx="1508125" cy="31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7" name="Rectangle 35"/>
          <p:cNvSpPr>
            <a:spLocks noGrp="1" noChangeArrowheads="1"/>
          </p:cNvSpPr>
          <p:nvPr>
            <p:ph type="ctrTitle"/>
          </p:nvPr>
        </p:nvSpPr>
        <p:spPr>
          <a:xfrm>
            <a:off x="247650" y="4064000"/>
            <a:ext cx="5791200" cy="368300"/>
          </a:xfrm>
        </p:spPr>
        <p:txBody>
          <a:bodyPr lIns="0" tIns="0" rIns="0" bIns="0" anchor="t"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pPr lvl="0"/>
            <a:r>
              <a:rPr lang="en-US" altLang="it-IT" noProof="0" smtClean="0"/>
              <a:t>Click to edit Master title style</a:t>
            </a:r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subTitle" idx="1"/>
          </p:nvPr>
        </p:nvSpPr>
        <p:spPr>
          <a:xfrm>
            <a:off x="247650" y="4432300"/>
            <a:ext cx="5791200" cy="304800"/>
          </a:xfrm>
        </p:spPr>
        <p:txBody>
          <a:bodyPr lIns="0" tIns="0" rIns="0" bIns="0"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 altLang="it-IT" noProof="0" smtClean="0"/>
              <a:t>Click to edit Master subtitle style</a:t>
            </a:r>
          </a:p>
        </p:txBody>
      </p:sp>
      <p:sp>
        <p:nvSpPr>
          <p:cNvPr id="3109" name="Line 37"/>
          <p:cNvSpPr>
            <a:spLocks noChangeShapeType="1"/>
          </p:cNvSpPr>
          <p:nvPr userDrawn="1"/>
        </p:nvSpPr>
        <p:spPr bwMode="auto">
          <a:xfrm>
            <a:off x="-9525" y="6253163"/>
            <a:ext cx="9144000" cy="0"/>
          </a:xfrm>
          <a:prstGeom prst="line">
            <a:avLst/>
          </a:prstGeom>
          <a:noFill/>
          <a:ln w="9525">
            <a:solidFill>
              <a:srgbClr val="66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231244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FFFFFF"/>
                </a:solidFill>
              </a:rPr>
              <a:t>SACE – Nuovi Mercati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BB0351-E9C9-4FCC-AFA0-940DC60D84C8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23571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FFFFFF"/>
                </a:solidFill>
              </a:rPr>
              <a:t>SACE – Nuovi Mercati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8550A4-8F6B-43B9-9DB4-3EA6F01C8CA6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4215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81013" y="1308100"/>
            <a:ext cx="375920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392613" y="1308100"/>
            <a:ext cx="375920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FFFFFF"/>
                </a:solidFill>
              </a:rPr>
              <a:t>SACE – Nuovi Mercati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196069-F27A-48DF-A908-BDD43EBFF5C4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90544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FFFFFF"/>
                </a:solidFill>
              </a:rPr>
              <a:t>SACE – Nuovi Mercati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D6A997-851C-4B1D-8CD5-B6EC67351130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14839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FFFFFF"/>
                </a:solidFill>
              </a:rPr>
              <a:t>SACE – Nuovi Mercati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58F1E9-2A14-4A80-A2AB-A6FE2559405F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675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22300" y="612775"/>
            <a:ext cx="8521700" cy="56340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SACE – Sede di Milano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8E4B4-D939-473E-B4DB-C81AD22A8455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78008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FFFFFF"/>
                </a:solidFill>
              </a:rPr>
              <a:t>SACE – Nuovi Mercati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20F9A2-3FBA-4E63-AED2-9611E02D4C16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90396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FFFFFF"/>
                </a:solidFill>
              </a:rPr>
              <a:t>SACE – Nuovi Mercati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738655C-3E80-4E17-B2A0-F7BE40387EB1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05210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FFFFFF"/>
                </a:solidFill>
              </a:rPr>
              <a:t>SACE – Nuovi Mercati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A99443-7860-4360-96F6-D4CD063E6335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7354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FFFFFF"/>
                </a:solidFill>
              </a:rPr>
              <a:t>SACE – Nuovi Mercati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F59770-984C-4B7A-9FEA-32E5F6B049F5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10526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978650" y="612775"/>
            <a:ext cx="2165350" cy="566578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81013" y="612775"/>
            <a:ext cx="6345237" cy="566578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FFFFFF"/>
                </a:solidFill>
              </a:rPr>
              <a:t>SACE – Nuovi Mercati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DBF25C-54DB-4108-9415-2C53F0D1ABAA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254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Azienda - Divisione aziendale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E5FB94-309E-4FE3-A68E-2A8F707DDD5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Azienda - Divisione aziendale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58EB3F-DB01-4906-952E-13271EC73B4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Azienda - Divisione aziendale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5E81D4-0900-4751-AD0A-4415FAE52426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Azienda - Divisione aziendale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5A24C2-5524-45C8-8015-5FF64FBD465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Azienda - Divisione aziendale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C74359-EC88-4BEC-AF25-FEA51738FCC6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Azienda - Divisione aziendale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1D86BD-133B-4BEE-A067-AD4B1CD62A76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Azienda - Divisione aziendale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40851F-7524-4101-A114-D4D94D3B9A1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Azienda - Divisione aziendale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6EE09B-B4FB-485A-8E9F-BF65F0C6955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Azienda - Divisione aziendale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6E8CD1-B861-465C-B148-0B206361CC8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Azienda - Divisione aziendale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400F25-DAC5-47C4-B0E0-1F0E38E9A4E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Azienda - Divisione aziendale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7982FC-A88F-4327-8EF0-371E0BE0A44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972300" y="612775"/>
            <a:ext cx="2171700" cy="551338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612775"/>
            <a:ext cx="6362700" cy="55133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Azienda - Divisione aziendale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B04BFE-4345-4CE1-ACCC-E212A76226D5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03513" y="612775"/>
            <a:ext cx="6440487" cy="3175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25400" y="6575425"/>
            <a:ext cx="4991100" cy="32385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Azienda - Divisione aziendale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6972300" y="6562725"/>
            <a:ext cx="2133600" cy="295275"/>
          </a:xfrm>
        </p:spPr>
        <p:txBody>
          <a:bodyPr/>
          <a:lstStyle>
            <a:lvl1pPr>
              <a:defRPr/>
            </a:lvl1pPr>
          </a:lstStyle>
          <a:p>
            <a:fld id="{474DC5C4-CFB6-4470-8DCE-2C5FA5B127B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Azienda - Divisione aziendale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FB24DF-D5EE-4869-8DFE-F71B96DBA29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Azienda - Divisione aziendale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33B914-1ABC-4E33-A4FD-106D5BD7525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Azienda - Divisione aziendale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DECF00-C460-4447-997C-20F0C9A37F9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2300" y="1276350"/>
            <a:ext cx="3848100" cy="49704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2800" y="1276350"/>
            <a:ext cx="3848100" cy="49704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Azienda - Divisione aziendale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8D2631-ADA1-4CB9-92AE-895A069DCE6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Azienda - Divisione aziendale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12ACC9-B6C2-401F-91E1-04DCC9CF0D2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Azienda - Divisione aziendale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C6F8C0-2030-43B3-B4A2-B709DF33A0F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Azienda - Divisione aziendale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D6CBB9-9447-4B2C-A931-A64D2E4CCA66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Azienda - Divisione aziendale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C0F191-FBCB-4067-A6E2-9587B07CFB0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it-IT" smtClean="0"/>
              <a:t>Azienda - Divisione aziendale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6BBA33-4A4F-4216-B293-968ED2CE673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it-IT" smtClean="0"/>
              <a:t>Azienda - Divisione aziendale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07E321-EB23-42DC-BC89-3CCE3404485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it-IT" smtClean="0"/>
              <a:t>Azienda - Divisione aziendale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E64D5A-4DA6-424F-A965-2ED82928243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13575" y="612775"/>
            <a:ext cx="2130425" cy="56340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2300" y="612775"/>
            <a:ext cx="6238875" cy="56340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it-IT" smtClean="0"/>
              <a:t>Azienda - Divisione aziendale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1F0A41-7A51-4E1B-81BD-5BB7D2F8763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03513" y="612775"/>
            <a:ext cx="6440487" cy="317500"/>
          </a:xfrm>
        </p:spPr>
        <p:txBody>
          <a:bodyPr/>
          <a:lstStyle>
            <a:lvl1pPr>
              <a:defRPr sz="20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2300" y="1276350"/>
            <a:ext cx="3848100" cy="49704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22800" y="1276350"/>
            <a:ext cx="3848100" cy="49704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25400" y="6575425"/>
            <a:ext cx="4991100" cy="323850"/>
          </a:xfrm>
        </p:spPr>
        <p:txBody>
          <a:bodyPr/>
          <a:lstStyle>
            <a:lvl1pPr>
              <a:defRPr sz="1000"/>
            </a:lvl1pPr>
          </a:lstStyle>
          <a:p>
            <a:r>
              <a:rPr lang="it-IT" smtClean="0"/>
              <a:t>Azienda - Divisione aziendale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>
          <a:xfrm>
            <a:off x="6972300" y="6562725"/>
            <a:ext cx="2133600" cy="295275"/>
          </a:xfrm>
        </p:spPr>
        <p:txBody>
          <a:bodyPr/>
          <a:lstStyle>
            <a:lvl1pPr>
              <a:defRPr/>
            </a:lvl1pPr>
          </a:lstStyle>
          <a:p>
            <a:fld id="{6B5D45FD-3CBA-4B1A-B679-6C7864339A7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03513" y="612775"/>
            <a:ext cx="6440487" cy="317500"/>
          </a:xfrm>
        </p:spPr>
        <p:txBody>
          <a:bodyPr/>
          <a:lstStyle>
            <a:lvl1pPr>
              <a:defRPr sz="20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622300" y="1276350"/>
            <a:ext cx="7848600" cy="4970463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25400" y="6575425"/>
            <a:ext cx="4991100" cy="323850"/>
          </a:xfrm>
        </p:spPr>
        <p:txBody>
          <a:bodyPr/>
          <a:lstStyle>
            <a:lvl1pPr>
              <a:defRPr sz="1000"/>
            </a:lvl1pPr>
          </a:lstStyle>
          <a:p>
            <a:r>
              <a:rPr lang="it-IT" smtClean="0"/>
              <a:t>Azienda - Divisione aziendale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6972300" y="6562725"/>
            <a:ext cx="2133600" cy="295275"/>
          </a:xfrm>
        </p:spPr>
        <p:txBody>
          <a:bodyPr/>
          <a:lstStyle>
            <a:lvl1pPr>
              <a:defRPr/>
            </a:lvl1pPr>
          </a:lstStyle>
          <a:p>
            <a:fld id="{80F48B99-36D9-49D2-BE80-5468C37F160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03513" y="612775"/>
            <a:ext cx="6440487" cy="317500"/>
          </a:xfrm>
        </p:spPr>
        <p:txBody>
          <a:bodyPr/>
          <a:lstStyle>
            <a:lvl1pPr>
              <a:defRPr sz="20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622300" y="1276350"/>
            <a:ext cx="7848600" cy="4970463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25400" y="6575425"/>
            <a:ext cx="4991100" cy="323850"/>
          </a:xfrm>
        </p:spPr>
        <p:txBody>
          <a:bodyPr/>
          <a:lstStyle>
            <a:lvl1pPr>
              <a:defRPr sz="1000"/>
            </a:lvl1pPr>
          </a:lstStyle>
          <a:p>
            <a:r>
              <a:rPr lang="it-IT" smtClean="0"/>
              <a:t>Azienda - Divisione aziendale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6972300" y="6562725"/>
            <a:ext cx="2133600" cy="295275"/>
          </a:xfrm>
        </p:spPr>
        <p:txBody>
          <a:bodyPr/>
          <a:lstStyle>
            <a:lvl1pPr>
              <a:defRPr/>
            </a:lvl1pPr>
          </a:lstStyle>
          <a:p>
            <a:fld id="{D35E5E4A-137E-4E9E-9B3F-0E4D525C71B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2300" y="1276350"/>
            <a:ext cx="3848100" cy="4970463"/>
          </a:xfrm>
        </p:spPr>
        <p:txBody>
          <a:bodyPr/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2800" y="1276350"/>
            <a:ext cx="3848100" cy="49704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Azienda - Divisione aziendale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9C8E4F-3738-45C3-BE6B-94BCD3F479D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03513" y="612775"/>
            <a:ext cx="6440487" cy="317500"/>
          </a:xfrm>
        </p:spPr>
        <p:txBody>
          <a:bodyPr/>
          <a:lstStyle>
            <a:lvl1pPr>
              <a:defRPr sz="20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22300" y="1276350"/>
            <a:ext cx="7848600" cy="4970463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25400" y="6575425"/>
            <a:ext cx="4991100" cy="323850"/>
          </a:xfrm>
        </p:spPr>
        <p:txBody>
          <a:bodyPr/>
          <a:lstStyle>
            <a:lvl1pPr>
              <a:defRPr sz="1000"/>
            </a:lvl1pPr>
          </a:lstStyle>
          <a:p>
            <a:r>
              <a:rPr lang="it-IT" smtClean="0"/>
              <a:t>Azienda - Divisione aziendale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6972300" y="6562725"/>
            <a:ext cx="2133600" cy="295275"/>
          </a:xfrm>
        </p:spPr>
        <p:txBody>
          <a:bodyPr/>
          <a:lstStyle>
            <a:lvl1pPr>
              <a:defRPr/>
            </a:lvl1pPr>
          </a:lstStyle>
          <a:p>
            <a:fld id="{BBF6040A-EF25-4545-8CE0-07CBE32E5AE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9" descr="copertin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80"/>
          <p:cNvSpPr>
            <a:spLocks noChangeAspect="1" noChangeArrowheads="1"/>
          </p:cNvSpPr>
          <p:nvPr userDrawn="1"/>
        </p:nvSpPr>
        <p:spPr bwMode="auto">
          <a:xfrm>
            <a:off x="-219075" y="3771900"/>
            <a:ext cx="6515100" cy="1885950"/>
          </a:xfrm>
          <a:prstGeom prst="roundRect">
            <a:avLst>
              <a:gd name="adj" fmla="val 7037"/>
            </a:avLst>
          </a:prstGeom>
          <a:gradFill rotWithShape="1">
            <a:gsLst>
              <a:gs pos="0">
                <a:srgbClr val="A3A3A3">
                  <a:alpha val="89999"/>
                </a:srgbClr>
              </a:gs>
              <a:gs pos="100000">
                <a:srgbClr val="A3A3A3">
                  <a:gamma/>
                  <a:tint val="22353"/>
                  <a:invGamma/>
                </a:srgbClr>
              </a:gs>
            </a:gsLst>
            <a:lin ang="189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tIns="72000" bIns="72000" anchor="ctr"/>
          <a:lstStyle/>
          <a:p>
            <a:pPr algn="l">
              <a:spcBef>
                <a:spcPct val="0"/>
              </a:spcBef>
              <a:buClrTx/>
              <a:buFontTx/>
              <a:buNone/>
              <a:defRPr/>
            </a:pPr>
            <a:endParaRPr lang="it-IT" sz="1800" b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" name="Rectangle 81"/>
          <p:cNvSpPr>
            <a:spLocks noChangeArrowheads="1"/>
          </p:cNvSpPr>
          <p:nvPr userDrawn="1"/>
        </p:nvSpPr>
        <p:spPr bwMode="auto">
          <a:xfrm>
            <a:off x="0" y="6254750"/>
            <a:ext cx="9144000" cy="603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0"/>
              </a:spcBef>
              <a:buClrTx/>
              <a:buFontTx/>
              <a:buNone/>
              <a:defRPr/>
            </a:pPr>
            <a:endParaRPr lang="it-IT" sz="1200" b="0">
              <a:solidFill>
                <a:srgbClr val="666666"/>
              </a:solidFill>
              <a:latin typeface="Arial" pitchFamily="34" charset="0"/>
            </a:endParaRPr>
          </a:p>
        </p:txBody>
      </p:sp>
      <p:sp>
        <p:nvSpPr>
          <p:cNvPr id="7" name="Line 83"/>
          <p:cNvSpPr>
            <a:spLocks noChangeShapeType="1"/>
          </p:cNvSpPr>
          <p:nvPr userDrawn="1"/>
        </p:nvSpPr>
        <p:spPr bwMode="auto">
          <a:xfrm>
            <a:off x="0" y="6237288"/>
            <a:ext cx="9144000" cy="0"/>
          </a:xfrm>
          <a:prstGeom prst="line">
            <a:avLst/>
          </a:prstGeom>
          <a:noFill/>
          <a:ln w="9525">
            <a:solidFill>
              <a:srgbClr val="666666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0"/>
              </a:spcBef>
              <a:buClrTx/>
              <a:buFontTx/>
              <a:buNone/>
              <a:defRPr/>
            </a:pPr>
            <a:endParaRPr lang="it-IT" sz="1200" b="0">
              <a:solidFill>
                <a:srgbClr val="666666"/>
              </a:solidFill>
              <a:latin typeface="Arial" pitchFamily="34" charset="0"/>
            </a:endParaRPr>
          </a:p>
        </p:txBody>
      </p:sp>
      <p:pic>
        <p:nvPicPr>
          <p:cNvPr id="8" name="Picture 84" descr="SACE_T&amp;A (xpanded)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2538" y="6303963"/>
            <a:ext cx="1414462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37" name="Rectangle 65"/>
          <p:cNvSpPr>
            <a:spLocks noGrp="1" noChangeArrowheads="1"/>
          </p:cNvSpPr>
          <p:nvPr>
            <p:ph type="ctrTitle"/>
          </p:nvPr>
        </p:nvSpPr>
        <p:spPr>
          <a:xfrm>
            <a:off x="247650" y="4064000"/>
            <a:ext cx="5791200" cy="368300"/>
          </a:xfrm>
        </p:spPr>
        <p:txBody>
          <a:bodyPr lIns="0" tIns="0" rIns="0" bIns="0"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38" name="Rectangle 66"/>
          <p:cNvSpPr>
            <a:spLocks noGrp="1" noChangeArrowheads="1"/>
          </p:cNvSpPr>
          <p:nvPr>
            <p:ph type="subTitle" idx="1"/>
          </p:nvPr>
        </p:nvSpPr>
        <p:spPr>
          <a:xfrm>
            <a:off x="247650" y="4432300"/>
            <a:ext cx="5791200" cy="304800"/>
          </a:xfrm>
        </p:spPr>
        <p:txBody>
          <a:bodyPr lIns="0" tIns="0" rIns="0" bIns="0"/>
          <a:lstStyle>
            <a:lvl1pPr marL="0" indent="0"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5149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Azienda - Divisione aziendale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C854B-FCB7-47D9-8961-DE20C9D17C6C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5091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Azienda - Divisione aziendale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35445-A1D3-4C8C-BB26-DB5C36889F15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5262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2300" y="1276350"/>
            <a:ext cx="384810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2800" y="1276350"/>
            <a:ext cx="384810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Azienda - Divisione aziendale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71414-F5E6-44A1-832D-B133228F17D5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996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Azienda - Divisione aziendale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CFAFB-C237-4558-8AE5-446FB407E37E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517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Azienda - Divisione aziendale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9449B-DEB7-4506-924D-D480E6CBDA1D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599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Azienda - Divisione aziendale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ABD5B-1D1D-4B03-BAC7-F923F590ECC7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4430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Azienda - Divisione aziendale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AC86F-2C75-4A52-B4C5-F161938CE551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5301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Azienda - Divisione aziendale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4E6E1-D039-452A-8B34-E2A33ED03BB0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37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Azienda - Divisione aziendale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68A58C-F0B3-4AE6-917B-67615D3B3AD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Azienda - Divisione aziendale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63151-E5BC-4D06-87A7-191E7C202A45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9708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13575" y="612775"/>
            <a:ext cx="2130425" cy="56340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2300" y="612775"/>
            <a:ext cx="6238875" cy="56340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Azienda - Divisione aziendale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9F32E-AAD3-4A79-A9DA-222332E82975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092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03513" y="612775"/>
            <a:ext cx="6440487" cy="3175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6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Azienda - Divisione aziendale</a:t>
            </a:r>
          </a:p>
        </p:txBody>
      </p:sp>
      <p:sp>
        <p:nvSpPr>
          <p:cNvPr id="5" name="Rectangle 6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14D21-E253-4469-B3B0-32642C767DBF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8717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03513" y="612775"/>
            <a:ext cx="6440487" cy="3175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2300" y="1276350"/>
            <a:ext cx="3848100" cy="49704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22800" y="1276350"/>
            <a:ext cx="3848100" cy="49704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Azienda - Divisione aziendale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3D11D-9B33-459F-A632-9C17C58980CA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748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43338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33650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9" descr="copertin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80"/>
          <p:cNvSpPr>
            <a:spLocks noChangeAspect="1" noChangeArrowheads="1"/>
          </p:cNvSpPr>
          <p:nvPr userDrawn="1"/>
        </p:nvSpPr>
        <p:spPr bwMode="auto">
          <a:xfrm>
            <a:off x="-219075" y="3771900"/>
            <a:ext cx="6515100" cy="1885950"/>
          </a:xfrm>
          <a:prstGeom prst="roundRect">
            <a:avLst>
              <a:gd name="adj" fmla="val 7037"/>
            </a:avLst>
          </a:prstGeom>
          <a:gradFill rotWithShape="1">
            <a:gsLst>
              <a:gs pos="0">
                <a:srgbClr val="A3A3A3">
                  <a:alpha val="89999"/>
                </a:srgbClr>
              </a:gs>
              <a:gs pos="100000">
                <a:srgbClr val="A3A3A3">
                  <a:gamma/>
                  <a:tint val="22353"/>
                  <a:invGamma/>
                </a:srgbClr>
              </a:gs>
            </a:gsLst>
            <a:lin ang="189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tIns="72000" bIns="72000" anchor="ctr"/>
          <a:lstStyle/>
          <a:p>
            <a:pPr algn="l">
              <a:spcBef>
                <a:spcPct val="0"/>
              </a:spcBef>
              <a:buClrTx/>
              <a:buFontTx/>
              <a:buNone/>
              <a:defRPr/>
            </a:pPr>
            <a:endParaRPr lang="it-IT" sz="1800" b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" name="Rectangle 81"/>
          <p:cNvSpPr>
            <a:spLocks noChangeArrowheads="1"/>
          </p:cNvSpPr>
          <p:nvPr userDrawn="1"/>
        </p:nvSpPr>
        <p:spPr bwMode="auto">
          <a:xfrm>
            <a:off x="0" y="6254750"/>
            <a:ext cx="9144000" cy="603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0"/>
              </a:spcBef>
              <a:buClrTx/>
              <a:buFontTx/>
              <a:buNone/>
              <a:defRPr/>
            </a:pPr>
            <a:endParaRPr lang="it-IT" sz="1200" b="0">
              <a:solidFill>
                <a:srgbClr val="666666"/>
              </a:solidFill>
              <a:latin typeface="Arial" pitchFamily="34" charset="0"/>
            </a:endParaRPr>
          </a:p>
        </p:txBody>
      </p:sp>
      <p:sp>
        <p:nvSpPr>
          <p:cNvPr id="7" name="Line 83"/>
          <p:cNvSpPr>
            <a:spLocks noChangeShapeType="1"/>
          </p:cNvSpPr>
          <p:nvPr userDrawn="1"/>
        </p:nvSpPr>
        <p:spPr bwMode="auto">
          <a:xfrm>
            <a:off x="0" y="6237288"/>
            <a:ext cx="9144000" cy="0"/>
          </a:xfrm>
          <a:prstGeom prst="line">
            <a:avLst/>
          </a:prstGeom>
          <a:noFill/>
          <a:ln w="9525">
            <a:solidFill>
              <a:srgbClr val="666666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0"/>
              </a:spcBef>
              <a:buClrTx/>
              <a:buFontTx/>
              <a:buNone/>
              <a:defRPr/>
            </a:pPr>
            <a:endParaRPr lang="it-IT" sz="1200" b="0">
              <a:solidFill>
                <a:srgbClr val="666666"/>
              </a:solidFill>
              <a:latin typeface="Arial" pitchFamily="34" charset="0"/>
            </a:endParaRPr>
          </a:p>
        </p:txBody>
      </p:sp>
      <p:pic>
        <p:nvPicPr>
          <p:cNvPr id="8" name="Picture 84" descr="SACE_T&amp;A (xpanded)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2538" y="6303963"/>
            <a:ext cx="1414462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37" name="Rectangle 65"/>
          <p:cNvSpPr>
            <a:spLocks noGrp="1" noChangeArrowheads="1"/>
          </p:cNvSpPr>
          <p:nvPr>
            <p:ph type="ctrTitle"/>
          </p:nvPr>
        </p:nvSpPr>
        <p:spPr>
          <a:xfrm>
            <a:off x="247650" y="4064000"/>
            <a:ext cx="5791200" cy="368300"/>
          </a:xfrm>
        </p:spPr>
        <p:txBody>
          <a:bodyPr lIns="0" tIns="0" rIns="0" bIns="0"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38" name="Rectangle 66"/>
          <p:cNvSpPr>
            <a:spLocks noGrp="1" noChangeArrowheads="1"/>
          </p:cNvSpPr>
          <p:nvPr>
            <p:ph type="subTitle" idx="1"/>
          </p:nvPr>
        </p:nvSpPr>
        <p:spPr>
          <a:xfrm>
            <a:off x="247650" y="4432300"/>
            <a:ext cx="5791200" cy="304800"/>
          </a:xfrm>
        </p:spPr>
        <p:txBody>
          <a:bodyPr lIns="0" tIns="0" rIns="0" bIns="0"/>
          <a:lstStyle>
            <a:lvl1pPr marL="0" indent="0"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06671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Azienda - Divisione aziendale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C854B-FCB7-47D9-8961-DE20C9D17C6C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4645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Azienda - Divisione aziendale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35445-A1D3-4C8C-BB26-DB5C36889F15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2153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2300" y="1276350"/>
            <a:ext cx="384810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2800" y="1276350"/>
            <a:ext cx="384810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Azienda - Divisione aziendale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71414-F5E6-44A1-832D-B133228F17D5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7273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Azienda - Divisione aziendale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CFAFB-C237-4558-8AE5-446FB407E37E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866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Azienda - Divisione aziendale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AE0D51-6AEE-4798-A99D-E749BB96363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Azienda - Divisione aziendale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9449B-DEB7-4506-924D-D480E6CBDA1D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42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Azienda - Divisione aziendale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ABD5B-1D1D-4B03-BAC7-F923F590ECC7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437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Azienda - Divisione aziendale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AC86F-2C75-4A52-B4C5-F161938CE551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317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Azienda - Divisione aziendale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4E6E1-D039-452A-8B34-E2A33ED03BB0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1006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Azienda - Divisione aziendale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63151-E5BC-4D06-87A7-191E7C202A45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9926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13575" y="612775"/>
            <a:ext cx="2130425" cy="56340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2300" y="612775"/>
            <a:ext cx="6238875" cy="56340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Azienda - Divisione aziendale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9F32E-AAD3-4A79-A9DA-222332E82975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206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03513" y="612775"/>
            <a:ext cx="6440487" cy="3175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6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Azienda - Divisione aziendale</a:t>
            </a:r>
          </a:p>
        </p:txBody>
      </p:sp>
      <p:sp>
        <p:nvSpPr>
          <p:cNvPr id="5" name="Rectangle 6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14D21-E253-4469-B3B0-32642C767DBF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3765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03513" y="612775"/>
            <a:ext cx="6440487" cy="3175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2300" y="1276350"/>
            <a:ext cx="3848100" cy="49704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22800" y="1276350"/>
            <a:ext cx="3848100" cy="49704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Azienda - Divisione aziendale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3D11D-9B33-459F-A632-9C17C58980CA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4273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22300" y="612775"/>
            <a:ext cx="8521700" cy="56340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SACE – Sede di Milano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8E4B4-D939-473E-B4DB-C81AD22A8455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7641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43338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7688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Azienda - Divisione aziendale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4CE918-8CEB-4683-80E2-FE46CE4FFC8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9" descr="copertin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80"/>
          <p:cNvSpPr>
            <a:spLocks noChangeAspect="1" noChangeArrowheads="1"/>
          </p:cNvSpPr>
          <p:nvPr userDrawn="1"/>
        </p:nvSpPr>
        <p:spPr bwMode="auto">
          <a:xfrm>
            <a:off x="-219075" y="3771900"/>
            <a:ext cx="6515100" cy="1885950"/>
          </a:xfrm>
          <a:prstGeom prst="roundRect">
            <a:avLst>
              <a:gd name="adj" fmla="val 7037"/>
            </a:avLst>
          </a:prstGeom>
          <a:gradFill rotWithShape="1">
            <a:gsLst>
              <a:gs pos="0">
                <a:srgbClr val="A3A3A3">
                  <a:alpha val="89999"/>
                </a:srgbClr>
              </a:gs>
              <a:gs pos="100000">
                <a:srgbClr val="A3A3A3">
                  <a:gamma/>
                  <a:tint val="22353"/>
                  <a:invGamma/>
                </a:srgbClr>
              </a:gs>
            </a:gsLst>
            <a:lin ang="189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tIns="72000" bIns="72000" anchor="ctr"/>
          <a:lstStyle/>
          <a:p>
            <a:pPr algn="l">
              <a:spcBef>
                <a:spcPct val="0"/>
              </a:spcBef>
              <a:buClrTx/>
              <a:buFontTx/>
              <a:buNone/>
              <a:defRPr/>
            </a:pPr>
            <a:endParaRPr lang="it-IT" sz="1800" b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" name="Rectangle 81"/>
          <p:cNvSpPr>
            <a:spLocks noChangeArrowheads="1"/>
          </p:cNvSpPr>
          <p:nvPr userDrawn="1"/>
        </p:nvSpPr>
        <p:spPr bwMode="auto">
          <a:xfrm>
            <a:off x="0" y="6254750"/>
            <a:ext cx="9144000" cy="603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0"/>
              </a:spcBef>
              <a:buClrTx/>
              <a:buFontTx/>
              <a:buNone/>
              <a:defRPr/>
            </a:pPr>
            <a:endParaRPr lang="it-IT" sz="1200" b="0">
              <a:solidFill>
                <a:srgbClr val="666666"/>
              </a:solidFill>
              <a:latin typeface="Arial" pitchFamily="34" charset="0"/>
            </a:endParaRPr>
          </a:p>
        </p:txBody>
      </p:sp>
      <p:sp>
        <p:nvSpPr>
          <p:cNvPr id="7" name="Line 83"/>
          <p:cNvSpPr>
            <a:spLocks noChangeShapeType="1"/>
          </p:cNvSpPr>
          <p:nvPr userDrawn="1"/>
        </p:nvSpPr>
        <p:spPr bwMode="auto">
          <a:xfrm>
            <a:off x="0" y="6237288"/>
            <a:ext cx="9144000" cy="0"/>
          </a:xfrm>
          <a:prstGeom prst="line">
            <a:avLst/>
          </a:prstGeom>
          <a:noFill/>
          <a:ln w="9525">
            <a:solidFill>
              <a:srgbClr val="666666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0"/>
              </a:spcBef>
              <a:buClrTx/>
              <a:buFontTx/>
              <a:buNone/>
              <a:defRPr/>
            </a:pPr>
            <a:endParaRPr lang="it-IT" sz="1200" b="0">
              <a:solidFill>
                <a:srgbClr val="666666"/>
              </a:solidFill>
              <a:latin typeface="Arial" pitchFamily="34" charset="0"/>
            </a:endParaRPr>
          </a:p>
        </p:txBody>
      </p:sp>
      <p:pic>
        <p:nvPicPr>
          <p:cNvPr id="8" name="Picture 84" descr="SACE_T&amp;A (xpanded)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2538" y="6303963"/>
            <a:ext cx="1414462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37" name="Rectangle 65"/>
          <p:cNvSpPr>
            <a:spLocks noGrp="1" noChangeArrowheads="1"/>
          </p:cNvSpPr>
          <p:nvPr>
            <p:ph type="ctrTitle"/>
          </p:nvPr>
        </p:nvSpPr>
        <p:spPr>
          <a:xfrm>
            <a:off x="247650" y="4064000"/>
            <a:ext cx="5791200" cy="368300"/>
          </a:xfrm>
        </p:spPr>
        <p:txBody>
          <a:bodyPr lIns="0" tIns="0" rIns="0" bIns="0"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38" name="Rectangle 66"/>
          <p:cNvSpPr>
            <a:spLocks noGrp="1" noChangeArrowheads="1"/>
          </p:cNvSpPr>
          <p:nvPr>
            <p:ph type="subTitle" idx="1"/>
          </p:nvPr>
        </p:nvSpPr>
        <p:spPr>
          <a:xfrm>
            <a:off x="247650" y="4432300"/>
            <a:ext cx="5791200" cy="304800"/>
          </a:xfrm>
        </p:spPr>
        <p:txBody>
          <a:bodyPr lIns="0" tIns="0" rIns="0" bIns="0"/>
          <a:lstStyle>
            <a:lvl1pPr marL="0" indent="0"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918828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Azienda - Divisione aziendale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C854B-FCB7-47D9-8961-DE20C9D17C6C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709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Azienda - Divisione aziendale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35445-A1D3-4C8C-BB26-DB5C36889F15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1823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2300" y="1276350"/>
            <a:ext cx="384810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2800" y="1276350"/>
            <a:ext cx="384810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Azienda - Divisione aziendale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71414-F5E6-44A1-832D-B133228F17D5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5938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Azienda - Divisione aziendale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CFAFB-C237-4558-8AE5-446FB407E37E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6968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Azienda - Divisione aziendale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9449B-DEB7-4506-924D-D480E6CBDA1D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042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Azienda - Divisione aziendale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ABD5B-1D1D-4B03-BAC7-F923F590ECC7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3863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Azienda - Divisione aziendale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AC86F-2C75-4A52-B4C5-F161938CE551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1816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Azienda - Divisione aziendale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4E6E1-D039-452A-8B34-E2A33ED03BB0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41207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Azienda - Divisione aziendale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63151-E5BC-4D06-87A7-191E7C202A45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410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Azienda - Divisione aziendale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0A630C-675D-44F9-80BC-8BB1754F191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13575" y="612775"/>
            <a:ext cx="2130425" cy="56340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2300" y="612775"/>
            <a:ext cx="6238875" cy="56340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Azienda - Divisione aziendale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9F32E-AAD3-4A79-A9DA-222332E82975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67235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03513" y="612775"/>
            <a:ext cx="6440487" cy="3175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6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Azienda - Divisione aziendale</a:t>
            </a:r>
          </a:p>
        </p:txBody>
      </p:sp>
      <p:sp>
        <p:nvSpPr>
          <p:cNvPr id="5" name="Rectangle 6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14D21-E253-4469-B3B0-32642C767DBF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1121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03513" y="612775"/>
            <a:ext cx="6440487" cy="3175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2300" y="1276350"/>
            <a:ext cx="3848100" cy="49704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22800" y="1276350"/>
            <a:ext cx="3848100" cy="49704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Azienda - Divisione aziendale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3D11D-9B33-459F-A632-9C17C58980CA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1700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22300" y="612775"/>
            <a:ext cx="8521700" cy="56340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SACE – Sede di Milano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8E4B4-D939-473E-B4DB-C81AD22A8455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6356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43338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4167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9" descr="copertin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80"/>
          <p:cNvSpPr>
            <a:spLocks noChangeAspect="1" noChangeArrowheads="1"/>
          </p:cNvSpPr>
          <p:nvPr userDrawn="1"/>
        </p:nvSpPr>
        <p:spPr bwMode="auto">
          <a:xfrm>
            <a:off x="-219075" y="3771900"/>
            <a:ext cx="6515100" cy="1885950"/>
          </a:xfrm>
          <a:prstGeom prst="roundRect">
            <a:avLst>
              <a:gd name="adj" fmla="val 7037"/>
            </a:avLst>
          </a:prstGeom>
          <a:gradFill rotWithShape="1">
            <a:gsLst>
              <a:gs pos="0">
                <a:srgbClr val="A3A3A3">
                  <a:alpha val="89999"/>
                </a:srgbClr>
              </a:gs>
              <a:gs pos="100000">
                <a:srgbClr val="A3A3A3">
                  <a:gamma/>
                  <a:tint val="22353"/>
                  <a:invGamma/>
                </a:srgbClr>
              </a:gs>
            </a:gsLst>
            <a:lin ang="189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tIns="72000" bIns="72000" anchor="ctr"/>
          <a:lstStyle/>
          <a:p>
            <a:pPr algn="l">
              <a:spcBef>
                <a:spcPct val="0"/>
              </a:spcBef>
              <a:buClrTx/>
              <a:buFontTx/>
              <a:buNone/>
              <a:defRPr/>
            </a:pPr>
            <a:endParaRPr lang="it-IT" sz="1800" b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" name="Rectangle 81"/>
          <p:cNvSpPr>
            <a:spLocks noChangeArrowheads="1"/>
          </p:cNvSpPr>
          <p:nvPr userDrawn="1"/>
        </p:nvSpPr>
        <p:spPr bwMode="auto">
          <a:xfrm>
            <a:off x="0" y="6254750"/>
            <a:ext cx="9144000" cy="603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0"/>
              </a:spcBef>
              <a:buClrTx/>
              <a:buFontTx/>
              <a:buNone/>
              <a:defRPr/>
            </a:pPr>
            <a:endParaRPr lang="it-IT" sz="1200" b="0">
              <a:solidFill>
                <a:srgbClr val="666666"/>
              </a:solidFill>
              <a:latin typeface="Arial" pitchFamily="34" charset="0"/>
            </a:endParaRPr>
          </a:p>
        </p:txBody>
      </p:sp>
      <p:sp>
        <p:nvSpPr>
          <p:cNvPr id="7" name="Line 83"/>
          <p:cNvSpPr>
            <a:spLocks noChangeShapeType="1"/>
          </p:cNvSpPr>
          <p:nvPr userDrawn="1"/>
        </p:nvSpPr>
        <p:spPr bwMode="auto">
          <a:xfrm>
            <a:off x="0" y="6237288"/>
            <a:ext cx="9144000" cy="0"/>
          </a:xfrm>
          <a:prstGeom prst="line">
            <a:avLst/>
          </a:prstGeom>
          <a:noFill/>
          <a:ln w="9525">
            <a:solidFill>
              <a:srgbClr val="666666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0"/>
              </a:spcBef>
              <a:buClrTx/>
              <a:buFontTx/>
              <a:buNone/>
              <a:defRPr/>
            </a:pPr>
            <a:endParaRPr lang="it-IT" sz="1200" b="0">
              <a:solidFill>
                <a:srgbClr val="666666"/>
              </a:solidFill>
              <a:latin typeface="Arial" pitchFamily="34" charset="0"/>
            </a:endParaRPr>
          </a:p>
        </p:txBody>
      </p:sp>
      <p:pic>
        <p:nvPicPr>
          <p:cNvPr id="8" name="Picture 84" descr="SACE_T&amp;A (xpanded)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2538" y="6303963"/>
            <a:ext cx="1414462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37" name="Rectangle 65"/>
          <p:cNvSpPr>
            <a:spLocks noGrp="1" noChangeArrowheads="1"/>
          </p:cNvSpPr>
          <p:nvPr>
            <p:ph type="ctrTitle"/>
          </p:nvPr>
        </p:nvSpPr>
        <p:spPr>
          <a:xfrm>
            <a:off x="247650" y="4064000"/>
            <a:ext cx="5791200" cy="368300"/>
          </a:xfrm>
        </p:spPr>
        <p:txBody>
          <a:bodyPr lIns="0" tIns="0" rIns="0" bIns="0"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38" name="Rectangle 66"/>
          <p:cNvSpPr>
            <a:spLocks noGrp="1" noChangeArrowheads="1"/>
          </p:cNvSpPr>
          <p:nvPr>
            <p:ph type="subTitle" idx="1"/>
          </p:nvPr>
        </p:nvSpPr>
        <p:spPr>
          <a:xfrm>
            <a:off x="247650" y="4432300"/>
            <a:ext cx="5791200" cy="304800"/>
          </a:xfrm>
        </p:spPr>
        <p:txBody>
          <a:bodyPr lIns="0" tIns="0" rIns="0" bIns="0"/>
          <a:lstStyle>
            <a:lvl1pPr marL="0" indent="0"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0613766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Azienda - Divisione aziendale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C854B-FCB7-47D9-8961-DE20C9D17C6C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1402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Azienda - Divisione aziendale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35445-A1D3-4C8C-BB26-DB5C36889F15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9346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2300" y="1276350"/>
            <a:ext cx="384810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2800" y="1276350"/>
            <a:ext cx="384810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Azienda - Divisione aziendale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71414-F5E6-44A1-832D-B133228F17D5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8657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Azienda - Divisione aziendale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CFAFB-C237-4558-8AE5-446FB407E37E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96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Azienda - Divisione aziendale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A989BF-798C-4E5C-903D-9BB5AFCCF25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Azienda - Divisione aziendale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9449B-DEB7-4506-924D-D480E6CBDA1D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58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Azienda - Divisione aziendale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ABD5B-1D1D-4B03-BAC7-F923F590ECC7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11941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Azienda - Divisione aziendale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AC86F-2C75-4A52-B4C5-F161938CE551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0696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Azienda - Divisione aziendale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4E6E1-D039-452A-8B34-E2A33ED03BB0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57521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Azienda - Divisione aziendale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63151-E5BC-4D06-87A7-191E7C202A45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1736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13575" y="612775"/>
            <a:ext cx="2130425" cy="56340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2300" y="612775"/>
            <a:ext cx="6238875" cy="56340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Azienda - Divisione aziendale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9F32E-AAD3-4A79-A9DA-222332E82975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12478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03513" y="612775"/>
            <a:ext cx="6440487" cy="3175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6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Azienda - Divisione aziendale</a:t>
            </a:r>
          </a:p>
        </p:txBody>
      </p:sp>
      <p:sp>
        <p:nvSpPr>
          <p:cNvPr id="5" name="Rectangle 6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14D21-E253-4469-B3B0-32642C767DBF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4364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03513" y="612775"/>
            <a:ext cx="6440487" cy="3175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2300" y="1276350"/>
            <a:ext cx="3848100" cy="49704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22800" y="1276350"/>
            <a:ext cx="3848100" cy="49704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Azienda - Divisione aziendale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3D11D-9B33-459F-A632-9C17C58980CA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5999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22300" y="612775"/>
            <a:ext cx="8521700" cy="56340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SACE – Sede di Milano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8E4B4-D939-473E-B4DB-C81AD22A8455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0629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43338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026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56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71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86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1" name="Picture 67" descr="logo_fondin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32500" y="3208338"/>
            <a:ext cx="3103563" cy="3349625"/>
          </a:xfrm>
          <a:prstGeom prst="rect">
            <a:avLst/>
          </a:prstGeom>
          <a:noFill/>
        </p:spPr>
      </p:pic>
      <p:sp>
        <p:nvSpPr>
          <p:cNvPr id="1078" name="AutoShape 54"/>
          <p:cNvSpPr>
            <a:spLocks noChangeAspect="1" noChangeArrowheads="1"/>
          </p:cNvSpPr>
          <p:nvPr userDrawn="1"/>
        </p:nvSpPr>
        <p:spPr bwMode="auto">
          <a:xfrm>
            <a:off x="0" y="6569075"/>
            <a:ext cx="9144000" cy="288925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B30025"/>
              </a:gs>
              <a:gs pos="100000">
                <a:srgbClr val="B30025">
                  <a:gamma/>
                  <a:tint val="65490"/>
                  <a:invGamma/>
                </a:srgbClr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/>
        </p:spPr>
        <p:txBody>
          <a:bodyPr tIns="72000" bIns="72000" anchor="ctr"/>
          <a:lstStyle/>
          <a:p>
            <a:pPr algn="l"/>
            <a:endParaRPr lang="it-IT" sz="1800">
              <a:solidFill>
                <a:schemeClr val="bg1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400" y="6575425"/>
            <a:ext cx="49911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buClrTx/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it-IT"/>
              <a:t>Azienda - Divisione aziendale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72300" y="6562725"/>
            <a:ext cx="21336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100" b="0">
                <a:solidFill>
                  <a:schemeClr val="bg1"/>
                </a:solidFill>
              </a:defRPr>
            </a:lvl1pPr>
          </a:lstStyle>
          <a:p>
            <a:fld id="{0417FC25-83F5-4B0E-8B65-A2F5F5BA1164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1039" name="Line 15"/>
          <p:cNvSpPr>
            <a:spLocks noChangeShapeType="1"/>
          </p:cNvSpPr>
          <p:nvPr userDrawn="1"/>
        </p:nvSpPr>
        <p:spPr bwMode="auto">
          <a:xfrm>
            <a:off x="12700" y="6565900"/>
            <a:ext cx="9144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72000" bIns="72000" anchor="ctr"/>
          <a:lstStyle/>
          <a:p>
            <a:endParaRPr lang="it-IT"/>
          </a:p>
        </p:txBody>
      </p:sp>
      <p:pic>
        <p:nvPicPr>
          <p:cNvPr id="1077" name="Picture 53" descr="logo_ppt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92125" y="579438"/>
            <a:ext cx="1539875" cy="319087"/>
          </a:xfrm>
          <a:prstGeom prst="rect">
            <a:avLst/>
          </a:prstGeom>
          <a:noFill/>
        </p:spPr>
      </p:pic>
      <p:sp>
        <p:nvSpPr>
          <p:cNvPr id="1080" name="Rectangle 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2300" y="1276350"/>
            <a:ext cx="7848600" cy="497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</p:txBody>
      </p:sp>
      <p:sp>
        <p:nvSpPr>
          <p:cNvPr id="1084" name="Line 60"/>
          <p:cNvSpPr>
            <a:spLocks noChangeShapeType="1"/>
          </p:cNvSpPr>
          <p:nvPr userDrawn="1"/>
        </p:nvSpPr>
        <p:spPr bwMode="auto">
          <a:xfrm>
            <a:off x="2451100" y="206375"/>
            <a:ext cx="0" cy="736600"/>
          </a:xfrm>
          <a:prstGeom prst="line">
            <a:avLst/>
          </a:prstGeom>
          <a:noFill/>
          <a:ln w="12700">
            <a:solidFill>
              <a:srgbClr val="666666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086" name="Rectangle 62"/>
          <p:cNvSpPr>
            <a:spLocks noGrp="1" noChangeArrowheads="1"/>
          </p:cNvSpPr>
          <p:nvPr>
            <p:ph type="title"/>
          </p:nvPr>
        </p:nvSpPr>
        <p:spPr bwMode="auto">
          <a:xfrm>
            <a:off x="2703513" y="612775"/>
            <a:ext cx="644048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Titolo diapositiva</a:t>
            </a:r>
          </a:p>
        </p:txBody>
      </p:sp>
      <p:sp>
        <p:nvSpPr>
          <p:cNvPr id="1082" name="Rectangle 58"/>
          <p:cNvSpPr>
            <a:spLocks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69696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766" r:id="rId12"/>
    <p:sldLayoutId id="2147483767" r:id="rId13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rgbClr val="66666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 b="1">
          <a:solidFill>
            <a:srgbClr val="66666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200" b="1">
          <a:solidFill>
            <a:srgbClr val="66666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200" b="1">
          <a:solidFill>
            <a:srgbClr val="66666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200" b="1">
          <a:solidFill>
            <a:srgbClr val="6666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6666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6666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6666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66666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B30025"/>
        </a:buClr>
        <a:buChar char="•"/>
        <a:defRPr sz="1600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666666"/>
        </a:buClr>
        <a:buChar char="•"/>
        <a:defRPr sz="1600">
          <a:solidFill>
            <a:srgbClr val="666666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A3A3A3"/>
        </a:buClr>
        <a:buChar char="•"/>
        <a:defRPr sz="1600">
          <a:solidFill>
            <a:srgbClr val="666666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E0E0E0"/>
        </a:buClr>
        <a:buChar char="•"/>
        <a:defRPr sz="1600">
          <a:solidFill>
            <a:srgbClr val="666666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1400">
          <a:solidFill>
            <a:srgbClr val="666666"/>
          </a:solidFill>
          <a:latin typeface="MS Reference Sans Serif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1400">
          <a:solidFill>
            <a:srgbClr val="666666"/>
          </a:solidFill>
          <a:latin typeface="MS Reference Sans Serif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1400">
          <a:solidFill>
            <a:srgbClr val="666666"/>
          </a:solidFill>
          <a:latin typeface="MS Reference Sans Serif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1400">
          <a:solidFill>
            <a:srgbClr val="666666"/>
          </a:solidFill>
          <a:latin typeface="MS Reference Sans Serif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1400">
          <a:solidFill>
            <a:srgbClr val="666666"/>
          </a:solidFill>
          <a:latin typeface="MS Reference Sans Serif" pitchFamily="34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4" name="Picture 60" descr="logo_fondin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3208338"/>
            <a:ext cx="3103563" cy="33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6" name="AutoShape 52"/>
          <p:cNvSpPr>
            <a:spLocks noChangeAspect="1" noChangeArrowheads="1"/>
          </p:cNvSpPr>
          <p:nvPr userDrawn="1"/>
        </p:nvSpPr>
        <p:spPr bwMode="auto">
          <a:xfrm>
            <a:off x="0" y="6569075"/>
            <a:ext cx="9144000" cy="288925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B30025"/>
              </a:gs>
              <a:gs pos="100000">
                <a:srgbClr val="B30025">
                  <a:gamma/>
                  <a:tint val="65490"/>
                  <a:invGamma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96969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rgbClr val="DCDCDC"/>
                  </a:outerShdw>
                </a:effectLst>
              </a14:hiddenEffects>
            </a:ext>
          </a:extLst>
        </p:spPr>
        <p:txBody>
          <a:bodyPr tIns="72000" bIns="72000" anchor="ctr"/>
          <a:lstStyle/>
          <a:p>
            <a:pPr algn="l"/>
            <a:endParaRPr lang="en-US" altLang="it-IT" sz="1800" smtClean="0">
              <a:solidFill>
                <a:srgbClr val="FFFFFF"/>
              </a:solidFill>
            </a:endParaRPr>
          </a:p>
        </p:txBody>
      </p:sp>
      <p:sp>
        <p:nvSpPr>
          <p:cNvPr id="1077" name="Rectangle 5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400" y="6575425"/>
            <a:ext cx="49911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buClrTx/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 algn="l"/>
            <a:r>
              <a:rPr lang="it-IT" altLang="it-IT" smtClean="0">
                <a:solidFill>
                  <a:srgbClr val="FFFFFF"/>
                </a:solidFill>
              </a:rPr>
              <a:t>SACE – Nuovi Mercati</a:t>
            </a:r>
          </a:p>
        </p:txBody>
      </p:sp>
      <p:sp>
        <p:nvSpPr>
          <p:cNvPr id="1078" name="Rectangle 5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72300" y="6562725"/>
            <a:ext cx="21336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000" b="0">
                <a:solidFill>
                  <a:schemeClr val="bg1"/>
                </a:solidFill>
              </a:defRPr>
            </a:lvl1pPr>
          </a:lstStyle>
          <a:p>
            <a:fld id="{554964D6-CC49-4351-9BC2-69487EC78EBD}" type="slidenum">
              <a:rPr lang="it-IT" altLang="it-IT" smtClean="0">
                <a:solidFill>
                  <a:srgbClr val="FFFFFF"/>
                </a:solidFill>
              </a:rPr>
              <a:pPr/>
              <a:t>‹N›</a:t>
            </a:fld>
            <a:endParaRPr lang="it-IT" altLang="it-IT" smtClean="0">
              <a:solidFill>
                <a:srgbClr val="FFFFFF"/>
              </a:solidFill>
            </a:endParaRPr>
          </a:p>
        </p:txBody>
      </p:sp>
      <p:sp>
        <p:nvSpPr>
          <p:cNvPr id="1079" name="Line 55"/>
          <p:cNvSpPr>
            <a:spLocks noChangeShapeType="1"/>
          </p:cNvSpPr>
          <p:nvPr userDrawn="1"/>
        </p:nvSpPr>
        <p:spPr bwMode="auto">
          <a:xfrm>
            <a:off x="12700" y="6565900"/>
            <a:ext cx="9144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rgbClr val="DCDCDC"/>
                  </a:outerShdw>
                </a:effectLst>
              </a14:hiddenEffects>
            </a:ext>
          </a:extLst>
        </p:spPr>
        <p:txBody>
          <a:bodyPr tIns="72000" bIns="72000" anchor="ctr"/>
          <a:lstStyle/>
          <a:p>
            <a:pPr algn="l"/>
            <a:endParaRPr lang="it-IT" smtClean="0"/>
          </a:p>
        </p:txBody>
      </p:sp>
      <p:pic>
        <p:nvPicPr>
          <p:cNvPr id="1080" name="Picture 56" descr="logo_ppt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579438"/>
            <a:ext cx="1539875" cy="31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1" name="Line 57"/>
          <p:cNvSpPr>
            <a:spLocks noChangeShapeType="1"/>
          </p:cNvSpPr>
          <p:nvPr userDrawn="1"/>
        </p:nvSpPr>
        <p:spPr bwMode="auto">
          <a:xfrm>
            <a:off x="2451100" y="206375"/>
            <a:ext cx="0" cy="736600"/>
          </a:xfrm>
          <a:prstGeom prst="line">
            <a:avLst/>
          </a:prstGeom>
          <a:noFill/>
          <a:ln w="12700">
            <a:solidFill>
              <a:srgbClr val="66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l"/>
            <a:endParaRPr lang="it-IT" smtClean="0"/>
          </a:p>
        </p:txBody>
      </p:sp>
      <p:sp>
        <p:nvSpPr>
          <p:cNvPr id="1082" name="Rectangle 58"/>
          <p:cNvSpPr>
            <a:spLocks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it-IT" smtClean="0"/>
          </a:p>
        </p:txBody>
      </p:sp>
      <p:sp>
        <p:nvSpPr>
          <p:cNvPr id="1066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1013" y="1308100"/>
            <a:ext cx="7670800" cy="497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</p:txBody>
      </p:sp>
      <p:sp>
        <p:nvSpPr>
          <p:cNvPr id="1083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2703513" y="612775"/>
            <a:ext cx="64404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Titolo diapositiva</a:t>
            </a:r>
          </a:p>
        </p:txBody>
      </p:sp>
    </p:spTree>
    <p:extLst>
      <p:ext uri="{BB962C8B-B14F-4D97-AF65-F5344CB8AC3E}">
        <p14:creationId xmlns:p14="http://schemas.microsoft.com/office/powerpoint/2010/main" val="735618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B30025"/>
        </a:buClr>
        <a:buChar char="•"/>
        <a:defRPr sz="1400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666666"/>
        </a:buClr>
        <a:buChar char="•"/>
        <a:defRPr sz="1400">
          <a:solidFill>
            <a:srgbClr val="666666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A3A3A3"/>
        </a:buClr>
        <a:buChar char="•"/>
        <a:defRPr sz="1200">
          <a:solidFill>
            <a:srgbClr val="666666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E0E0E0"/>
        </a:buClr>
        <a:buChar char="•"/>
        <a:defRPr sz="1200">
          <a:solidFill>
            <a:srgbClr val="666666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1000">
          <a:solidFill>
            <a:schemeClr val="tx1"/>
          </a:solidFill>
          <a:latin typeface="MS Reference Sans Serif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1000">
          <a:solidFill>
            <a:schemeClr val="tx1"/>
          </a:solidFill>
          <a:latin typeface="MS Reference Sans Serif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1000">
          <a:solidFill>
            <a:schemeClr val="tx1"/>
          </a:solidFill>
          <a:latin typeface="MS Reference Sans Serif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1000">
          <a:solidFill>
            <a:schemeClr val="tx1"/>
          </a:solidFill>
          <a:latin typeface="MS Reference Sans Serif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1000">
          <a:solidFill>
            <a:schemeClr val="tx1"/>
          </a:solidFill>
          <a:latin typeface="MS Reference Sans Serif" pitchFamily="34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67" name="Picture 75" descr="indic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047750"/>
            <a:ext cx="2451100" cy="5603875"/>
          </a:xfrm>
          <a:prstGeom prst="rect">
            <a:avLst/>
          </a:prstGeom>
          <a:noFill/>
        </p:spPr>
      </p:pic>
      <p:sp>
        <p:nvSpPr>
          <p:cNvPr id="33828" name="Line 36"/>
          <p:cNvSpPr>
            <a:spLocks noChangeShapeType="1"/>
          </p:cNvSpPr>
          <p:nvPr userDrawn="1"/>
        </p:nvSpPr>
        <p:spPr bwMode="auto">
          <a:xfrm>
            <a:off x="0" y="1042988"/>
            <a:ext cx="9144000" cy="0"/>
          </a:xfrm>
          <a:prstGeom prst="line">
            <a:avLst/>
          </a:prstGeom>
          <a:noFill/>
          <a:ln w="12700">
            <a:solidFill>
              <a:srgbClr val="B30025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3853" name="AutoShape 61"/>
          <p:cNvSpPr>
            <a:spLocks noChangeAspect="1" noChangeArrowheads="1"/>
          </p:cNvSpPr>
          <p:nvPr userDrawn="1"/>
        </p:nvSpPr>
        <p:spPr bwMode="auto">
          <a:xfrm>
            <a:off x="0" y="6569075"/>
            <a:ext cx="9144000" cy="288925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B30025"/>
              </a:gs>
              <a:gs pos="100000">
                <a:srgbClr val="B30025">
                  <a:gamma/>
                  <a:tint val="65490"/>
                  <a:invGamma/>
                </a:srgbClr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/>
        </p:spPr>
        <p:txBody>
          <a:bodyPr tIns="72000" bIns="72000" anchor="ctr"/>
          <a:lstStyle/>
          <a:p>
            <a:pPr algn="l"/>
            <a:endParaRPr lang="it-IT" sz="1800">
              <a:solidFill>
                <a:schemeClr val="bg1"/>
              </a:solidFill>
            </a:endParaRPr>
          </a:p>
        </p:txBody>
      </p:sp>
      <p:sp>
        <p:nvSpPr>
          <p:cNvPr id="33854" name="Rectangle 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400" y="6575425"/>
            <a:ext cx="49911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buClrTx/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it-IT"/>
              <a:t>Azienda - Divisione aziendale</a:t>
            </a:r>
          </a:p>
        </p:txBody>
      </p:sp>
      <p:sp>
        <p:nvSpPr>
          <p:cNvPr id="33855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72300" y="6562725"/>
            <a:ext cx="21336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100" b="0">
                <a:solidFill>
                  <a:schemeClr val="bg1"/>
                </a:solidFill>
              </a:defRPr>
            </a:lvl1pPr>
          </a:lstStyle>
          <a:p>
            <a:fld id="{14F9C84B-00E3-4D8E-B40C-EBA6DC1C3B0F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33856" name="Line 64"/>
          <p:cNvSpPr>
            <a:spLocks noChangeShapeType="1"/>
          </p:cNvSpPr>
          <p:nvPr userDrawn="1"/>
        </p:nvSpPr>
        <p:spPr bwMode="auto">
          <a:xfrm>
            <a:off x="12700" y="6565900"/>
            <a:ext cx="9144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72000" bIns="72000" anchor="ctr"/>
          <a:lstStyle/>
          <a:p>
            <a:endParaRPr lang="it-IT"/>
          </a:p>
        </p:txBody>
      </p:sp>
      <p:pic>
        <p:nvPicPr>
          <p:cNvPr id="33861" name="Picture 69" descr="logo_ppt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92125" y="579438"/>
            <a:ext cx="1539875" cy="319087"/>
          </a:xfrm>
          <a:prstGeom prst="rect">
            <a:avLst/>
          </a:prstGeom>
          <a:noFill/>
        </p:spPr>
      </p:pic>
      <p:sp>
        <p:nvSpPr>
          <p:cNvPr id="33863" name="Line 71"/>
          <p:cNvSpPr>
            <a:spLocks noChangeShapeType="1"/>
          </p:cNvSpPr>
          <p:nvPr userDrawn="1"/>
        </p:nvSpPr>
        <p:spPr bwMode="auto">
          <a:xfrm>
            <a:off x="2451100" y="206375"/>
            <a:ext cx="0" cy="736600"/>
          </a:xfrm>
          <a:prstGeom prst="line">
            <a:avLst/>
          </a:prstGeom>
          <a:noFill/>
          <a:ln w="12700">
            <a:solidFill>
              <a:srgbClr val="666666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33864" name="Rectangle 72"/>
          <p:cNvSpPr>
            <a:spLocks noGrp="1" noChangeArrowheads="1"/>
          </p:cNvSpPr>
          <p:nvPr>
            <p:ph type="title"/>
          </p:nvPr>
        </p:nvSpPr>
        <p:spPr bwMode="auto">
          <a:xfrm>
            <a:off x="2703513" y="612775"/>
            <a:ext cx="644048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Titolo diapositiva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88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20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b="1">
          <a:solidFill>
            <a:srgbClr val="6699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defRPr b="1">
          <a:solidFill>
            <a:srgbClr val="6699FF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2400" b="1">
          <a:solidFill>
            <a:srgbClr val="003366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2400" b="1">
          <a:solidFill>
            <a:srgbClr val="0033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400" b="1"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400" b="1"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400" b="1"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400" b="1">
          <a:solidFill>
            <a:srgbClr val="003366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74" name="AutoShape 18"/>
          <p:cNvSpPr>
            <a:spLocks noChangeAspect="1" noChangeArrowheads="1"/>
          </p:cNvSpPr>
          <p:nvPr userDrawn="1"/>
        </p:nvSpPr>
        <p:spPr bwMode="auto">
          <a:xfrm>
            <a:off x="0" y="6569075"/>
            <a:ext cx="9144000" cy="288925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B30025"/>
              </a:gs>
              <a:gs pos="100000">
                <a:srgbClr val="B30025">
                  <a:gamma/>
                  <a:tint val="65490"/>
                  <a:invGamma/>
                </a:srgbClr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/>
        </p:spPr>
        <p:txBody>
          <a:bodyPr tIns="72000" bIns="72000" anchor="ctr"/>
          <a:lstStyle/>
          <a:p>
            <a:pPr algn="l"/>
            <a:endParaRPr lang="it-IT" sz="1800">
              <a:solidFill>
                <a:schemeClr val="bg1"/>
              </a:solidFill>
            </a:endParaRPr>
          </a:p>
        </p:txBody>
      </p:sp>
      <p:sp>
        <p:nvSpPr>
          <p:cNvPr id="48027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400" y="6575425"/>
            <a:ext cx="49911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buClrTx/>
              <a:buFontTx/>
              <a:buNone/>
              <a:defRPr sz="1100">
                <a:solidFill>
                  <a:srgbClr val="FFFFFF"/>
                </a:solidFill>
              </a:defRPr>
            </a:lvl1pPr>
          </a:lstStyle>
          <a:p>
            <a:r>
              <a:rPr lang="it-IT"/>
              <a:t>Azienda - Divisione aziendale</a:t>
            </a:r>
          </a:p>
        </p:txBody>
      </p:sp>
      <p:sp>
        <p:nvSpPr>
          <p:cNvPr id="480276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72300" y="6562725"/>
            <a:ext cx="21336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100" b="0">
                <a:solidFill>
                  <a:srgbClr val="FFFFFF"/>
                </a:solidFill>
              </a:defRPr>
            </a:lvl1pPr>
          </a:lstStyle>
          <a:p>
            <a:fld id="{CA107C54-457D-44F7-A718-56E1103B7CD6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480277" name="Line 21"/>
          <p:cNvSpPr>
            <a:spLocks noChangeShapeType="1"/>
          </p:cNvSpPr>
          <p:nvPr userDrawn="1"/>
        </p:nvSpPr>
        <p:spPr bwMode="auto">
          <a:xfrm>
            <a:off x="12700" y="6565900"/>
            <a:ext cx="9144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72000" bIns="72000" anchor="ctr"/>
          <a:lstStyle/>
          <a:p>
            <a:endParaRPr lang="it-IT"/>
          </a:p>
        </p:txBody>
      </p:sp>
      <p:pic>
        <p:nvPicPr>
          <p:cNvPr id="480278" name="Picture 22" descr="logo_ppt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92125" y="579438"/>
            <a:ext cx="1539875" cy="319087"/>
          </a:xfrm>
          <a:prstGeom prst="rect">
            <a:avLst/>
          </a:prstGeom>
          <a:noFill/>
        </p:spPr>
      </p:pic>
      <p:sp>
        <p:nvSpPr>
          <p:cNvPr id="48027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2300" y="1276350"/>
            <a:ext cx="7848600" cy="497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</p:txBody>
      </p:sp>
      <p:sp>
        <p:nvSpPr>
          <p:cNvPr id="480280" name="Line 24"/>
          <p:cNvSpPr>
            <a:spLocks noChangeShapeType="1"/>
          </p:cNvSpPr>
          <p:nvPr userDrawn="1"/>
        </p:nvSpPr>
        <p:spPr bwMode="auto">
          <a:xfrm>
            <a:off x="2451100" y="206375"/>
            <a:ext cx="0" cy="736600"/>
          </a:xfrm>
          <a:prstGeom prst="line">
            <a:avLst/>
          </a:prstGeom>
          <a:noFill/>
          <a:ln w="12700">
            <a:solidFill>
              <a:srgbClr val="666666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480281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2703513" y="612775"/>
            <a:ext cx="644048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Titolo diapositiva</a:t>
            </a:r>
          </a:p>
        </p:txBody>
      </p:sp>
      <p:sp>
        <p:nvSpPr>
          <p:cNvPr id="480282" name="Rectangle 26"/>
          <p:cNvSpPr>
            <a:spLocks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69696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2200" b="1">
          <a:solidFill>
            <a:srgbClr val="66666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 b="1">
          <a:solidFill>
            <a:srgbClr val="66666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200" b="1">
          <a:solidFill>
            <a:srgbClr val="66666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200" b="1">
          <a:solidFill>
            <a:srgbClr val="66666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200" b="1">
          <a:solidFill>
            <a:srgbClr val="6666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6666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6666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6666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66666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B30025"/>
        </a:buClr>
        <a:buChar char="•"/>
        <a:defRPr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666666"/>
        </a:buClr>
        <a:buChar char="•"/>
        <a:defRPr sz="1600">
          <a:solidFill>
            <a:srgbClr val="666666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A3A3A3"/>
        </a:buClr>
        <a:buChar char="•"/>
        <a:defRPr sz="1600">
          <a:solidFill>
            <a:srgbClr val="666666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E0E0E0"/>
        </a:buClr>
        <a:buChar char="•"/>
        <a:defRPr sz="1400">
          <a:solidFill>
            <a:srgbClr val="666666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7" descr="logo_fondino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32500" y="3208338"/>
            <a:ext cx="3103563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8" name="AutoShape 54"/>
          <p:cNvSpPr>
            <a:spLocks noChangeAspect="1" noChangeArrowheads="1"/>
          </p:cNvSpPr>
          <p:nvPr userDrawn="1"/>
        </p:nvSpPr>
        <p:spPr bwMode="auto">
          <a:xfrm>
            <a:off x="0" y="6569075"/>
            <a:ext cx="9144000" cy="288925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B30025"/>
              </a:gs>
              <a:gs pos="100000">
                <a:srgbClr val="B30025">
                  <a:gamma/>
                  <a:tint val="65490"/>
                  <a:invGamma/>
                </a:srgbClr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/>
        </p:spPr>
        <p:txBody>
          <a:bodyPr tIns="72000" bIns="72000" anchor="ctr"/>
          <a:lstStyle/>
          <a:p>
            <a:pPr algn="l">
              <a:spcBef>
                <a:spcPct val="0"/>
              </a:spcBef>
              <a:buClrTx/>
              <a:buFontTx/>
              <a:buNone/>
              <a:defRPr/>
            </a:pPr>
            <a:endParaRPr lang="it-IT" sz="1800" b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400" y="6575425"/>
            <a:ext cx="49911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buClrTx/>
              <a:buFontTx/>
              <a:buNone/>
              <a:defRPr sz="11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it-IT" b="0">
                <a:solidFill>
                  <a:srgbClr val="FFFFFF"/>
                </a:solidFill>
                <a:latin typeface="Arial" pitchFamily="34" charset="0"/>
              </a:rPr>
              <a:t>Azienda - Divisione aziendale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72300" y="6562725"/>
            <a:ext cx="21336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1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3F5FCD-4FC9-465A-B117-31CE51EEE5FF}" type="slidenum">
              <a:rPr lang="it-IT">
                <a:solidFill>
                  <a:srgbClr val="FFFFFF"/>
                </a:solidFill>
                <a:latin typeface="Arial" pitchFamily="34" charset="0"/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39" name="Line 15"/>
          <p:cNvSpPr>
            <a:spLocks noChangeShapeType="1"/>
          </p:cNvSpPr>
          <p:nvPr userDrawn="1"/>
        </p:nvSpPr>
        <p:spPr bwMode="auto">
          <a:xfrm>
            <a:off x="12700" y="6565900"/>
            <a:ext cx="9144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72000" bIns="72000" anchor="ctr"/>
          <a:lstStyle/>
          <a:p>
            <a:pPr algn="l">
              <a:spcBef>
                <a:spcPct val="0"/>
              </a:spcBef>
              <a:buClrTx/>
              <a:buFontTx/>
              <a:buNone/>
              <a:defRPr/>
            </a:pPr>
            <a:endParaRPr lang="it-IT" sz="1200" b="0">
              <a:solidFill>
                <a:srgbClr val="666666"/>
              </a:solidFill>
              <a:latin typeface="Arial" pitchFamily="34" charset="0"/>
            </a:endParaRPr>
          </a:p>
        </p:txBody>
      </p:sp>
      <p:sp>
        <p:nvSpPr>
          <p:cNvPr id="1031" name="Rectangle 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2300" y="1276350"/>
            <a:ext cx="7848600" cy="497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</p:txBody>
      </p:sp>
      <p:sp>
        <p:nvSpPr>
          <p:cNvPr id="1084" name="Line 60"/>
          <p:cNvSpPr>
            <a:spLocks noChangeShapeType="1"/>
          </p:cNvSpPr>
          <p:nvPr userDrawn="1"/>
        </p:nvSpPr>
        <p:spPr bwMode="auto">
          <a:xfrm>
            <a:off x="2451100" y="206375"/>
            <a:ext cx="0" cy="736600"/>
          </a:xfrm>
          <a:prstGeom prst="line">
            <a:avLst/>
          </a:prstGeom>
          <a:noFill/>
          <a:ln w="12700">
            <a:solidFill>
              <a:srgbClr val="666666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0"/>
              </a:spcBef>
              <a:buClrTx/>
              <a:buFontTx/>
              <a:buNone/>
              <a:defRPr/>
            </a:pPr>
            <a:endParaRPr lang="it-IT" sz="1200" b="0">
              <a:solidFill>
                <a:srgbClr val="666666"/>
              </a:solidFill>
              <a:latin typeface="Arial" pitchFamily="34" charset="0"/>
            </a:endParaRPr>
          </a:p>
        </p:txBody>
      </p:sp>
      <p:sp>
        <p:nvSpPr>
          <p:cNvPr id="1033" name="Rectangle 62"/>
          <p:cNvSpPr>
            <a:spLocks noGrp="1" noChangeArrowheads="1"/>
          </p:cNvSpPr>
          <p:nvPr>
            <p:ph type="title"/>
          </p:nvPr>
        </p:nvSpPr>
        <p:spPr bwMode="auto">
          <a:xfrm>
            <a:off x="2703513" y="612775"/>
            <a:ext cx="644048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Titolo diapositiva</a:t>
            </a:r>
          </a:p>
        </p:txBody>
      </p:sp>
      <p:sp>
        <p:nvSpPr>
          <p:cNvPr id="1082" name="Rectangle 58"/>
          <p:cNvSpPr>
            <a:spLocks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69696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0"/>
              </a:spcBef>
              <a:buClrTx/>
              <a:buFontTx/>
              <a:buNone/>
              <a:defRPr/>
            </a:pPr>
            <a:endParaRPr lang="it-IT" sz="1200" b="0">
              <a:solidFill>
                <a:srgbClr val="666666"/>
              </a:solidFill>
              <a:latin typeface="Arial" pitchFamily="34" charset="0"/>
            </a:endParaRPr>
          </a:p>
        </p:txBody>
      </p:sp>
      <p:pic>
        <p:nvPicPr>
          <p:cNvPr id="1035" name="Picture 68" descr="SACE_T&amp;A (xpanded)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9613" y="385763"/>
            <a:ext cx="1589087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773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4" r:id="rId14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6666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666666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666666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666666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666666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6666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6666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6666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6666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B30025"/>
        </a:buClr>
        <a:buChar char="•"/>
        <a:defRPr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6666"/>
        </a:buClr>
        <a:buChar char="•"/>
        <a:defRPr sz="1600">
          <a:solidFill>
            <a:srgbClr val="6666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3A3A3"/>
        </a:buClr>
        <a:buChar char="•"/>
        <a:defRPr sz="1600">
          <a:solidFill>
            <a:srgbClr val="6666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0E0E0"/>
        </a:buClr>
        <a:buChar char="•"/>
        <a:defRPr sz="1400">
          <a:solidFill>
            <a:srgbClr val="6666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1400">
          <a:solidFill>
            <a:srgbClr val="666666"/>
          </a:solidFill>
          <a:latin typeface="MS Reference Sans Serif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1400">
          <a:solidFill>
            <a:srgbClr val="666666"/>
          </a:solidFill>
          <a:latin typeface="MS Reference Sans Serif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1400">
          <a:solidFill>
            <a:srgbClr val="666666"/>
          </a:solidFill>
          <a:latin typeface="MS Reference Sans Serif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1400">
          <a:solidFill>
            <a:srgbClr val="666666"/>
          </a:solidFill>
          <a:latin typeface="MS Reference Sans Serif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1400">
          <a:solidFill>
            <a:srgbClr val="666666"/>
          </a:solidFill>
          <a:latin typeface="MS Reference Sans Serif" pitchFamily="34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7" descr="logo_fondino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032500" y="3208338"/>
            <a:ext cx="3103563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8" name="AutoShape 54"/>
          <p:cNvSpPr>
            <a:spLocks noChangeAspect="1" noChangeArrowheads="1"/>
          </p:cNvSpPr>
          <p:nvPr userDrawn="1"/>
        </p:nvSpPr>
        <p:spPr bwMode="auto">
          <a:xfrm>
            <a:off x="0" y="6569075"/>
            <a:ext cx="9144000" cy="288925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B30025"/>
              </a:gs>
              <a:gs pos="100000">
                <a:srgbClr val="B30025">
                  <a:gamma/>
                  <a:tint val="65490"/>
                  <a:invGamma/>
                </a:srgbClr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/>
        </p:spPr>
        <p:txBody>
          <a:bodyPr tIns="72000" bIns="72000" anchor="ctr"/>
          <a:lstStyle/>
          <a:p>
            <a:pPr algn="l">
              <a:spcBef>
                <a:spcPct val="0"/>
              </a:spcBef>
              <a:buClrTx/>
              <a:buFontTx/>
              <a:buNone/>
              <a:defRPr/>
            </a:pPr>
            <a:endParaRPr lang="it-IT" sz="1800" b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400" y="6575425"/>
            <a:ext cx="49911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buClrTx/>
              <a:buFontTx/>
              <a:buNone/>
              <a:defRPr sz="11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it-IT" b="0">
                <a:solidFill>
                  <a:srgbClr val="FFFFFF"/>
                </a:solidFill>
                <a:latin typeface="Arial" pitchFamily="34" charset="0"/>
              </a:rPr>
              <a:t>Azienda - Divisione aziendale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72300" y="6562725"/>
            <a:ext cx="21336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1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3F5FCD-4FC9-465A-B117-31CE51EEE5FF}" type="slidenum">
              <a:rPr lang="it-IT">
                <a:solidFill>
                  <a:srgbClr val="FFFFFF"/>
                </a:solidFill>
                <a:latin typeface="Arial" pitchFamily="34" charset="0"/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39" name="Line 15"/>
          <p:cNvSpPr>
            <a:spLocks noChangeShapeType="1"/>
          </p:cNvSpPr>
          <p:nvPr userDrawn="1"/>
        </p:nvSpPr>
        <p:spPr bwMode="auto">
          <a:xfrm>
            <a:off x="12700" y="6565900"/>
            <a:ext cx="9144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72000" bIns="72000" anchor="ctr"/>
          <a:lstStyle/>
          <a:p>
            <a:pPr algn="l">
              <a:spcBef>
                <a:spcPct val="0"/>
              </a:spcBef>
              <a:buClrTx/>
              <a:buFontTx/>
              <a:buNone/>
              <a:defRPr/>
            </a:pPr>
            <a:endParaRPr lang="it-IT" sz="1200" b="0">
              <a:solidFill>
                <a:srgbClr val="666666"/>
              </a:solidFill>
              <a:latin typeface="Arial" pitchFamily="34" charset="0"/>
            </a:endParaRPr>
          </a:p>
        </p:txBody>
      </p:sp>
      <p:sp>
        <p:nvSpPr>
          <p:cNvPr id="1031" name="Rectangle 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2300" y="1276350"/>
            <a:ext cx="7848600" cy="497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</p:txBody>
      </p:sp>
      <p:sp>
        <p:nvSpPr>
          <p:cNvPr id="1084" name="Line 60"/>
          <p:cNvSpPr>
            <a:spLocks noChangeShapeType="1"/>
          </p:cNvSpPr>
          <p:nvPr userDrawn="1"/>
        </p:nvSpPr>
        <p:spPr bwMode="auto">
          <a:xfrm>
            <a:off x="2451100" y="206375"/>
            <a:ext cx="0" cy="736600"/>
          </a:xfrm>
          <a:prstGeom prst="line">
            <a:avLst/>
          </a:prstGeom>
          <a:noFill/>
          <a:ln w="12700">
            <a:solidFill>
              <a:srgbClr val="666666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0"/>
              </a:spcBef>
              <a:buClrTx/>
              <a:buFontTx/>
              <a:buNone/>
              <a:defRPr/>
            </a:pPr>
            <a:endParaRPr lang="it-IT" sz="1200" b="0">
              <a:solidFill>
                <a:srgbClr val="666666"/>
              </a:solidFill>
              <a:latin typeface="Arial" pitchFamily="34" charset="0"/>
            </a:endParaRPr>
          </a:p>
        </p:txBody>
      </p:sp>
      <p:sp>
        <p:nvSpPr>
          <p:cNvPr id="1033" name="Rectangle 62"/>
          <p:cNvSpPr>
            <a:spLocks noGrp="1" noChangeArrowheads="1"/>
          </p:cNvSpPr>
          <p:nvPr>
            <p:ph type="title"/>
          </p:nvPr>
        </p:nvSpPr>
        <p:spPr bwMode="auto">
          <a:xfrm>
            <a:off x="2703513" y="612775"/>
            <a:ext cx="644048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Titolo diapositiva</a:t>
            </a:r>
          </a:p>
        </p:txBody>
      </p:sp>
      <p:sp>
        <p:nvSpPr>
          <p:cNvPr id="1082" name="Rectangle 58"/>
          <p:cNvSpPr>
            <a:spLocks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69696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0"/>
              </a:spcBef>
              <a:buClrTx/>
              <a:buFontTx/>
              <a:buNone/>
              <a:defRPr/>
            </a:pPr>
            <a:endParaRPr lang="it-IT" sz="1200" b="0">
              <a:solidFill>
                <a:srgbClr val="666666"/>
              </a:solidFill>
              <a:latin typeface="Arial" pitchFamily="34" charset="0"/>
            </a:endParaRPr>
          </a:p>
        </p:txBody>
      </p:sp>
      <p:pic>
        <p:nvPicPr>
          <p:cNvPr id="1035" name="Picture 68" descr="SACE_T&amp;A (xpanded)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09613" y="385763"/>
            <a:ext cx="1589087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1901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6666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666666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666666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666666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666666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6666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6666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6666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6666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B30025"/>
        </a:buClr>
        <a:buChar char="•"/>
        <a:defRPr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6666"/>
        </a:buClr>
        <a:buChar char="•"/>
        <a:defRPr sz="1600">
          <a:solidFill>
            <a:srgbClr val="6666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3A3A3"/>
        </a:buClr>
        <a:buChar char="•"/>
        <a:defRPr sz="1600">
          <a:solidFill>
            <a:srgbClr val="6666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0E0E0"/>
        </a:buClr>
        <a:buChar char="•"/>
        <a:defRPr sz="1400">
          <a:solidFill>
            <a:srgbClr val="6666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1400">
          <a:solidFill>
            <a:srgbClr val="666666"/>
          </a:solidFill>
          <a:latin typeface="MS Reference Sans Serif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1400">
          <a:solidFill>
            <a:srgbClr val="666666"/>
          </a:solidFill>
          <a:latin typeface="MS Reference Sans Serif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1400">
          <a:solidFill>
            <a:srgbClr val="666666"/>
          </a:solidFill>
          <a:latin typeface="MS Reference Sans Serif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1400">
          <a:solidFill>
            <a:srgbClr val="666666"/>
          </a:solidFill>
          <a:latin typeface="MS Reference Sans Serif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1400">
          <a:solidFill>
            <a:srgbClr val="666666"/>
          </a:solidFill>
          <a:latin typeface="MS Reference Sans Serif" pitchFamily="34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7" descr="logo_fondino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032500" y="3208338"/>
            <a:ext cx="3103563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8" name="AutoShape 54"/>
          <p:cNvSpPr>
            <a:spLocks noChangeAspect="1" noChangeArrowheads="1"/>
          </p:cNvSpPr>
          <p:nvPr userDrawn="1"/>
        </p:nvSpPr>
        <p:spPr bwMode="auto">
          <a:xfrm>
            <a:off x="0" y="6569075"/>
            <a:ext cx="9144000" cy="288925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B30025"/>
              </a:gs>
              <a:gs pos="100000">
                <a:srgbClr val="B30025">
                  <a:gamma/>
                  <a:tint val="65490"/>
                  <a:invGamma/>
                </a:srgbClr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/>
        </p:spPr>
        <p:txBody>
          <a:bodyPr tIns="72000" bIns="72000" anchor="ctr"/>
          <a:lstStyle/>
          <a:p>
            <a:pPr algn="l">
              <a:spcBef>
                <a:spcPct val="0"/>
              </a:spcBef>
              <a:buClrTx/>
              <a:buFontTx/>
              <a:buNone/>
              <a:defRPr/>
            </a:pPr>
            <a:endParaRPr lang="it-IT" sz="1800" b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400" y="6575425"/>
            <a:ext cx="49911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buClrTx/>
              <a:buFontTx/>
              <a:buNone/>
              <a:defRPr sz="11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it-IT" b="0">
                <a:solidFill>
                  <a:srgbClr val="FFFFFF"/>
                </a:solidFill>
                <a:latin typeface="Arial" pitchFamily="34" charset="0"/>
              </a:rPr>
              <a:t>Azienda - Divisione aziendale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72300" y="6562725"/>
            <a:ext cx="21336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1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3F5FCD-4FC9-465A-B117-31CE51EEE5FF}" type="slidenum">
              <a:rPr lang="it-IT">
                <a:solidFill>
                  <a:srgbClr val="FFFFFF"/>
                </a:solidFill>
                <a:latin typeface="Arial" pitchFamily="34" charset="0"/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39" name="Line 15"/>
          <p:cNvSpPr>
            <a:spLocks noChangeShapeType="1"/>
          </p:cNvSpPr>
          <p:nvPr userDrawn="1"/>
        </p:nvSpPr>
        <p:spPr bwMode="auto">
          <a:xfrm>
            <a:off x="12700" y="6565900"/>
            <a:ext cx="9144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72000" bIns="72000" anchor="ctr"/>
          <a:lstStyle/>
          <a:p>
            <a:pPr algn="l">
              <a:spcBef>
                <a:spcPct val="0"/>
              </a:spcBef>
              <a:buClrTx/>
              <a:buFontTx/>
              <a:buNone/>
              <a:defRPr/>
            </a:pPr>
            <a:endParaRPr lang="it-IT" sz="1200" b="0">
              <a:solidFill>
                <a:srgbClr val="666666"/>
              </a:solidFill>
              <a:latin typeface="Arial" pitchFamily="34" charset="0"/>
            </a:endParaRPr>
          </a:p>
        </p:txBody>
      </p:sp>
      <p:sp>
        <p:nvSpPr>
          <p:cNvPr id="1031" name="Rectangle 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2300" y="1276350"/>
            <a:ext cx="7848600" cy="497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</p:txBody>
      </p:sp>
      <p:sp>
        <p:nvSpPr>
          <p:cNvPr id="1084" name="Line 60"/>
          <p:cNvSpPr>
            <a:spLocks noChangeShapeType="1"/>
          </p:cNvSpPr>
          <p:nvPr userDrawn="1"/>
        </p:nvSpPr>
        <p:spPr bwMode="auto">
          <a:xfrm>
            <a:off x="2451100" y="206375"/>
            <a:ext cx="0" cy="736600"/>
          </a:xfrm>
          <a:prstGeom prst="line">
            <a:avLst/>
          </a:prstGeom>
          <a:noFill/>
          <a:ln w="12700">
            <a:solidFill>
              <a:srgbClr val="666666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0"/>
              </a:spcBef>
              <a:buClrTx/>
              <a:buFontTx/>
              <a:buNone/>
              <a:defRPr/>
            </a:pPr>
            <a:endParaRPr lang="it-IT" sz="1200" b="0">
              <a:solidFill>
                <a:srgbClr val="666666"/>
              </a:solidFill>
              <a:latin typeface="Arial" pitchFamily="34" charset="0"/>
            </a:endParaRPr>
          </a:p>
        </p:txBody>
      </p:sp>
      <p:sp>
        <p:nvSpPr>
          <p:cNvPr id="1033" name="Rectangle 62"/>
          <p:cNvSpPr>
            <a:spLocks noGrp="1" noChangeArrowheads="1"/>
          </p:cNvSpPr>
          <p:nvPr>
            <p:ph type="title"/>
          </p:nvPr>
        </p:nvSpPr>
        <p:spPr bwMode="auto">
          <a:xfrm>
            <a:off x="2703513" y="612775"/>
            <a:ext cx="644048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Titolo diapositiva</a:t>
            </a:r>
          </a:p>
        </p:txBody>
      </p:sp>
      <p:sp>
        <p:nvSpPr>
          <p:cNvPr id="1082" name="Rectangle 58"/>
          <p:cNvSpPr>
            <a:spLocks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69696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0"/>
              </a:spcBef>
              <a:buClrTx/>
              <a:buFontTx/>
              <a:buNone/>
              <a:defRPr/>
            </a:pPr>
            <a:endParaRPr lang="it-IT" sz="1200" b="0">
              <a:solidFill>
                <a:srgbClr val="666666"/>
              </a:solidFill>
              <a:latin typeface="Arial" pitchFamily="34" charset="0"/>
            </a:endParaRPr>
          </a:p>
        </p:txBody>
      </p:sp>
      <p:pic>
        <p:nvPicPr>
          <p:cNvPr id="1035" name="Picture 68" descr="SACE_T&amp;A (xpanded)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09613" y="385763"/>
            <a:ext cx="1589087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7427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6666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666666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666666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666666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666666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6666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6666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6666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6666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B30025"/>
        </a:buClr>
        <a:buChar char="•"/>
        <a:defRPr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6666"/>
        </a:buClr>
        <a:buChar char="•"/>
        <a:defRPr sz="1600">
          <a:solidFill>
            <a:srgbClr val="6666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3A3A3"/>
        </a:buClr>
        <a:buChar char="•"/>
        <a:defRPr sz="1600">
          <a:solidFill>
            <a:srgbClr val="6666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0E0E0"/>
        </a:buClr>
        <a:buChar char="•"/>
        <a:defRPr sz="1400">
          <a:solidFill>
            <a:srgbClr val="6666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1400">
          <a:solidFill>
            <a:srgbClr val="666666"/>
          </a:solidFill>
          <a:latin typeface="MS Reference Sans Serif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1400">
          <a:solidFill>
            <a:srgbClr val="666666"/>
          </a:solidFill>
          <a:latin typeface="MS Reference Sans Serif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1400">
          <a:solidFill>
            <a:srgbClr val="666666"/>
          </a:solidFill>
          <a:latin typeface="MS Reference Sans Serif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1400">
          <a:solidFill>
            <a:srgbClr val="666666"/>
          </a:solidFill>
          <a:latin typeface="MS Reference Sans Serif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1400">
          <a:solidFill>
            <a:srgbClr val="666666"/>
          </a:solidFill>
          <a:latin typeface="MS Reference Sans Serif" pitchFamily="34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7" descr="logo_fondino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032500" y="3208338"/>
            <a:ext cx="3103563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8" name="AutoShape 54"/>
          <p:cNvSpPr>
            <a:spLocks noChangeAspect="1" noChangeArrowheads="1"/>
          </p:cNvSpPr>
          <p:nvPr userDrawn="1"/>
        </p:nvSpPr>
        <p:spPr bwMode="auto">
          <a:xfrm>
            <a:off x="0" y="6569075"/>
            <a:ext cx="9144000" cy="288925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B30025"/>
              </a:gs>
              <a:gs pos="100000">
                <a:srgbClr val="B30025">
                  <a:gamma/>
                  <a:tint val="65490"/>
                  <a:invGamma/>
                </a:srgbClr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/>
        </p:spPr>
        <p:txBody>
          <a:bodyPr tIns="72000" bIns="72000" anchor="ctr"/>
          <a:lstStyle/>
          <a:p>
            <a:pPr algn="l">
              <a:spcBef>
                <a:spcPct val="0"/>
              </a:spcBef>
              <a:buClrTx/>
              <a:buFontTx/>
              <a:buNone/>
              <a:defRPr/>
            </a:pPr>
            <a:endParaRPr lang="it-IT" sz="1800" b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400" y="6575425"/>
            <a:ext cx="49911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buClrTx/>
              <a:buFontTx/>
              <a:buNone/>
              <a:defRPr sz="11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it-IT" b="0">
                <a:solidFill>
                  <a:srgbClr val="FFFFFF"/>
                </a:solidFill>
                <a:latin typeface="Arial" pitchFamily="34" charset="0"/>
              </a:rPr>
              <a:t>Azienda - Divisione aziendale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72300" y="6562725"/>
            <a:ext cx="21336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1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3F5FCD-4FC9-465A-B117-31CE51EEE5FF}" type="slidenum">
              <a:rPr lang="it-IT">
                <a:solidFill>
                  <a:srgbClr val="FFFFFF"/>
                </a:solidFill>
                <a:latin typeface="Arial" pitchFamily="34" charset="0"/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39" name="Line 15"/>
          <p:cNvSpPr>
            <a:spLocks noChangeShapeType="1"/>
          </p:cNvSpPr>
          <p:nvPr userDrawn="1"/>
        </p:nvSpPr>
        <p:spPr bwMode="auto">
          <a:xfrm>
            <a:off x="12700" y="6565900"/>
            <a:ext cx="9144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72000" bIns="72000" anchor="ctr"/>
          <a:lstStyle/>
          <a:p>
            <a:pPr algn="l">
              <a:spcBef>
                <a:spcPct val="0"/>
              </a:spcBef>
              <a:buClrTx/>
              <a:buFontTx/>
              <a:buNone/>
              <a:defRPr/>
            </a:pPr>
            <a:endParaRPr lang="it-IT" sz="1200" b="0">
              <a:solidFill>
                <a:srgbClr val="666666"/>
              </a:solidFill>
              <a:latin typeface="Arial" pitchFamily="34" charset="0"/>
            </a:endParaRPr>
          </a:p>
        </p:txBody>
      </p:sp>
      <p:sp>
        <p:nvSpPr>
          <p:cNvPr id="1031" name="Rectangle 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2300" y="1276350"/>
            <a:ext cx="7848600" cy="497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</p:txBody>
      </p:sp>
      <p:sp>
        <p:nvSpPr>
          <p:cNvPr id="1084" name="Line 60"/>
          <p:cNvSpPr>
            <a:spLocks noChangeShapeType="1"/>
          </p:cNvSpPr>
          <p:nvPr userDrawn="1"/>
        </p:nvSpPr>
        <p:spPr bwMode="auto">
          <a:xfrm>
            <a:off x="2451100" y="206375"/>
            <a:ext cx="0" cy="736600"/>
          </a:xfrm>
          <a:prstGeom prst="line">
            <a:avLst/>
          </a:prstGeom>
          <a:noFill/>
          <a:ln w="12700">
            <a:solidFill>
              <a:srgbClr val="666666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0"/>
              </a:spcBef>
              <a:buClrTx/>
              <a:buFontTx/>
              <a:buNone/>
              <a:defRPr/>
            </a:pPr>
            <a:endParaRPr lang="it-IT" sz="1200" b="0">
              <a:solidFill>
                <a:srgbClr val="666666"/>
              </a:solidFill>
              <a:latin typeface="Arial" pitchFamily="34" charset="0"/>
            </a:endParaRPr>
          </a:p>
        </p:txBody>
      </p:sp>
      <p:sp>
        <p:nvSpPr>
          <p:cNvPr id="1033" name="Rectangle 62"/>
          <p:cNvSpPr>
            <a:spLocks noGrp="1" noChangeArrowheads="1"/>
          </p:cNvSpPr>
          <p:nvPr>
            <p:ph type="title"/>
          </p:nvPr>
        </p:nvSpPr>
        <p:spPr bwMode="auto">
          <a:xfrm>
            <a:off x="2703513" y="612775"/>
            <a:ext cx="644048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Titolo diapositiva</a:t>
            </a:r>
          </a:p>
        </p:txBody>
      </p:sp>
      <p:sp>
        <p:nvSpPr>
          <p:cNvPr id="1082" name="Rectangle 58"/>
          <p:cNvSpPr>
            <a:spLocks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69696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0"/>
              </a:spcBef>
              <a:buClrTx/>
              <a:buFontTx/>
              <a:buNone/>
              <a:defRPr/>
            </a:pPr>
            <a:endParaRPr lang="it-IT" sz="1200" b="0">
              <a:solidFill>
                <a:srgbClr val="666666"/>
              </a:solidFill>
              <a:latin typeface="Arial" pitchFamily="34" charset="0"/>
            </a:endParaRPr>
          </a:p>
        </p:txBody>
      </p:sp>
      <p:pic>
        <p:nvPicPr>
          <p:cNvPr id="1035" name="Picture 68" descr="SACE_T&amp;A (xpanded)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09613" y="385763"/>
            <a:ext cx="1589087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412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6666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666666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666666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666666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666666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6666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6666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6666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6666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B30025"/>
        </a:buClr>
        <a:buChar char="•"/>
        <a:defRPr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6666"/>
        </a:buClr>
        <a:buChar char="•"/>
        <a:defRPr sz="1600">
          <a:solidFill>
            <a:srgbClr val="6666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3A3A3"/>
        </a:buClr>
        <a:buChar char="•"/>
        <a:defRPr sz="1600">
          <a:solidFill>
            <a:srgbClr val="6666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0E0E0"/>
        </a:buClr>
        <a:buChar char="•"/>
        <a:defRPr sz="1400">
          <a:solidFill>
            <a:srgbClr val="6666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1400">
          <a:solidFill>
            <a:srgbClr val="666666"/>
          </a:solidFill>
          <a:latin typeface="MS Reference Sans Serif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1400">
          <a:solidFill>
            <a:srgbClr val="666666"/>
          </a:solidFill>
          <a:latin typeface="MS Reference Sans Serif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1400">
          <a:solidFill>
            <a:srgbClr val="666666"/>
          </a:solidFill>
          <a:latin typeface="MS Reference Sans Serif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1400">
          <a:solidFill>
            <a:srgbClr val="666666"/>
          </a:solidFill>
          <a:latin typeface="MS Reference Sans Serif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1400">
          <a:solidFill>
            <a:srgbClr val="666666"/>
          </a:solidFill>
          <a:latin typeface="MS Reference Sans Serif" pitchFamily="34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6" name="AutoShape 8"/>
          <p:cNvSpPr>
            <a:spLocks noChangeAspect="1" noChangeArrowheads="1"/>
          </p:cNvSpPr>
          <p:nvPr userDrawn="1"/>
        </p:nvSpPr>
        <p:spPr bwMode="auto">
          <a:xfrm>
            <a:off x="0" y="6569075"/>
            <a:ext cx="9144000" cy="288925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B30025"/>
              </a:gs>
              <a:gs pos="100000">
                <a:srgbClr val="B30025">
                  <a:gamma/>
                  <a:tint val="65490"/>
                  <a:invGamma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96969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rgbClr val="DCDCDC"/>
                  </a:outerShdw>
                </a:effectLst>
              </a14:hiddenEffects>
            </a:ext>
          </a:extLst>
        </p:spPr>
        <p:txBody>
          <a:bodyPr tIns="72000" bIns="72000" anchor="ctr"/>
          <a:lstStyle/>
          <a:p>
            <a:pPr algn="l"/>
            <a:endParaRPr lang="en-US" altLang="it-IT" sz="1800" smtClean="0">
              <a:solidFill>
                <a:srgbClr val="FFFFFF"/>
              </a:solidFill>
            </a:endParaRPr>
          </a:p>
        </p:txBody>
      </p:sp>
      <p:sp>
        <p:nvSpPr>
          <p:cNvPr id="5140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400" y="6575425"/>
            <a:ext cx="49911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buClrTx/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 algn="l"/>
            <a:r>
              <a:rPr lang="it-IT" altLang="it-IT" smtClean="0">
                <a:solidFill>
                  <a:srgbClr val="FFFFFF"/>
                </a:solidFill>
              </a:rPr>
              <a:t>SACE – Nuovi Mercati</a:t>
            </a:r>
          </a:p>
        </p:txBody>
      </p:sp>
      <p:sp>
        <p:nvSpPr>
          <p:cNvPr id="5140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72300" y="6562725"/>
            <a:ext cx="21336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000" b="0">
                <a:solidFill>
                  <a:schemeClr val="bg1"/>
                </a:solidFill>
              </a:defRPr>
            </a:lvl1pPr>
          </a:lstStyle>
          <a:p>
            <a:fld id="{505240D1-D894-45AC-B798-2066FD59F8F6}" type="slidenum">
              <a:rPr lang="it-IT" altLang="it-IT" smtClean="0">
                <a:solidFill>
                  <a:srgbClr val="FFFFFF"/>
                </a:solidFill>
              </a:rPr>
              <a:pPr/>
              <a:t>‹N›</a:t>
            </a:fld>
            <a:endParaRPr lang="it-IT" altLang="it-IT" smtClean="0">
              <a:solidFill>
                <a:srgbClr val="FFFFFF"/>
              </a:solidFill>
            </a:endParaRPr>
          </a:p>
        </p:txBody>
      </p:sp>
      <p:sp>
        <p:nvSpPr>
          <p:cNvPr id="514059" name="Line 11"/>
          <p:cNvSpPr>
            <a:spLocks noChangeShapeType="1"/>
          </p:cNvSpPr>
          <p:nvPr userDrawn="1"/>
        </p:nvSpPr>
        <p:spPr bwMode="auto">
          <a:xfrm>
            <a:off x="12700" y="6565900"/>
            <a:ext cx="9144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rgbClr val="DCDCDC"/>
                  </a:outerShdw>
                </a:effectLst>
              </a14:hiddenEffects>
            </a:ext>
          </a:extLst>
        </p:spPr>
        <p:txBody>
          <a:bodyPr tIns="72000" bIns="72000" anchor="ctr"/>
          <a:lstStyle/>
          <a:p>
            <a:pPr algn="l"/>
            <a:endParaRPr lang="it-IT" smtClean="0"/>
          </a:p>
        </p:txBody>
      </p:sp>
      <p:pic>
        <p:nvPicPr>
          <p:cNvPr id="514060" name="Picture 12" descr="logo_ppt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579438"/>
            <a:ext cx="1539875" cy="31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061" name="Line 13"/>
          <p:cNvSpPr>
            <a:spLocks noChangeShapeType="1"/>
          </p:cNvSpPr>
          <p:nvPr userDrawn="1"/>
        </p:nvSpPr>
        <p:spPr bwMode="auto">
          <a:xfrm>
            <a:off x="2451100" y="206375"/>
            <a:ext cx="0" cy="736600"/>
          </a:xfrm>
          <a:prstGeom prst="line">
            <a:avLst/>
          </a:prstGeom>
          <a:noFill/>
          <a:ln w="12700">
            <a:solidFill>
              <a:srgbClr val="66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l"/>
            <a:endParaRPr lang="it-IT" smtClean="0"/>
          </a:p>
        </p:txBody>
      </p:sp>
      <p:sp>
        <p:nvSpPr>
          <p:cNvPr id="514062" name="Rectangle 14"/>
          <p:cNvSpPr>
            <a:spLocks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it-IT" smtClean="0"/>
          </a:p>
        </p:txBody>
      </p:sp>
      <p:sp>
        <p:nvSpPr>
          <p:cNvPr id="51406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1013" y="1308100"/>
            <a:ext cx="7670800" cy="497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</p:txBody>
      </p:sp>
      <p:sp>
        <p:nvSpPr>
          <p:cNvPr id="514064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2703513" y="612775"/>
            <a:ext cx="64404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Titolo diapositiva</a:t>
            </a:r>
          </a:p>
        </p:txBody>
      </p:sp>
    </p:spTree>
    <p:extLst>
      <p:ext uri="{BB962C8B-B14F-4D97-AF65-F5344CB8AC3E}">
        <p14:creationId xmlns:p14="http://schemas.microsoft.com/office/powerpoint/2010/main" val="550097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rgbClr val="66666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66666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66666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66666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6666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6666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6666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6666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66666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B30025"/>
        </a:buClr>
        <a:buChar char="•"/>
        <a:defRPr sz="1400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666666"/>
        </a:buClr>
        <a:buChar char="•"/>
        <a:defRPr sz="1400">
          <a:solidFill>
            <a:srgbClr val="666666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A3A3A3"/>
        </a:buClr>
        <a:buChar char="•"/>
        <a:defRPr sz="1200">
          <a:solidFill>
            <a:srgbClr val="666666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E0E0E0"/>
        </a:buClr>
        <a:buChar char="•"/>
        <a:defRPr sz="1200">
          <a:solidFill>
            <a:srgbClr val="666666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6" name="AutoShape 8"/>
          <p:cNvSpPr>
            <a:spLocks noChangeAspect="1" noChangeArrowheads="1"/>
          </p:cNvSpPr>
          <p:nvPr userDrawn="1"/>
        </p:nvSpPr>
        <p:spPr bwMode="auto">
          <a:xfrm>
            <a:off x="0" y="6569075"/>
            <a:ext cx="9144000" cy="288925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B30025"/>
              </a:gs>
              <a:gs pos="100000">
                <a:srgbClr val="B30025">
                  <a:gamma/>
                  <a:tint val="65490"/>
                  <a:invGamma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96969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rgbClr val="DCDCDC"/>
                  </a:outerShdw>
                </a:effectLst>
              </a14:hiddenEffects>
            </a:ext>
          </a:extLst>
        </p:spPr>
        <p:txBody>
          <a:bodyPr tIns="72000" bIns="72000" anchor="ctr"/>
          <a:lstStyle/>
          <a:p>
            <a:pPr algn="l"/>
            <a:endParaRPr lang="en-US" altLang="it-IT" sz="1800" smtClean="0">
              <a:solidFill>
                <a:srgbClr val="FFFFFF"/>
              </a:solidFill>
            </a:endParaRPr>
          </a:p>
        </p:txBody>
      </p:sp>
      <p:sp>
        <p:nvSpPr>
          <p:cNvPr id="5140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400" y="6575425"/>
            <a:ext cx="49911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buClrTx/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 algn="l"/>
            <a:r>
              <a:rPr lang="it-IT" altLang="it-IT" smtClean="0">
                <a:solidFill>
                  <a:srgbClr val="FFFFFF"/>
                </a:solidFill>
              </a:rPr>
              <a:t>SACE – Nuovi Mercati</a:t>
            </a:r>
          </a:p>
        </p:txBody>
      </p:sp>
      <p:sp>
        <p:nvSpPr>
          <p:cNvPr id="5140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72300" y="6562725"/>
            <a:ext cx="21336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000" b="0">
                <a:solidFill>
                  <a:schemeClr val="bg1"/>
                </a:solidFill>
              </a:defRPr>
            </a:lvl1pPr>
          </a:lstStyle>
          <a:p>
            <a:fld id="{505240D1-D894-45AC-B798-2066FD59F8F6}" type="slidenum">
              <a:rPr lang="it-IT" altLang="it-IT" smtClean="0">
                <a:solidFill>
                  <a:srgbClr val="FFFFFF"/>
                </a:solidFill>
              </a:rPr>
              <a:pPr/>
              <a:t>‹N›</a:t>
            </a:fld>
            <a:endParaRPr lang="it-IT" altLang="it-IT" smtClean="0">
              <a:solidFill>
                <a:srgbClr val="FFFFFF"/>
              </a:solidFill>
            </a:endParaRPr>
          </a:p>
        </p:txBody>
      </p:sp>
      <p:sp>
        <p:nvSpPr>
          <p:cNvPr id="514059" name="Line 11"/>
          <p:cNvSpPr>
            <a:spLocks noChangeShapeType="1"/>
          </p:cNvSpPr>
          <p:nvPr userDrawn="1"/>
        </p:nvSpPr>
        <p:spPr bwMode="auto">
          <a:xfrm>
            <a:off x="12700" y="6565900"/>
            <a:ext cx="9144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rgbClr val="DCDCDC"/>
                  </a:outerShdw>
                </a:effectLst>
              </a14:hiddenEffects>
            </a:ext>
          </a:extLst>
        </p:spPr>
        <p:txBody>
          <a:bodyPr tIns="72000" bIns="72000" anchor="ctr"/>
          <a:lstStyle/>
          <a:p>
            <a:pPr algn="l"/>
            <a:endParaRPr lang="it-IT" smtClean="0"/>
          </a:p>
        </p:txBody>
      </p:sp>
      <p:pic>
        <p:nvPicPr>
          <p:cNvPr id="514060" name="Picture 12" descr="logo_ppt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579438"/>
            <a:ext cx="1539875" cy="31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061" name="Line 13"/>
          <p:cNvSpPr>
            <a:spLocks noChangeShapeType="1"/>
          </p:cNvSpPr>
          <p:nvPr userDrawn="1"/>
        </p:nvSpPr>
        <p:spPr bwMode="auto">
          <a:xfrm>
            <a:off x="2451100" y="206375"/>
            <a:ext cx="0" cy="736600"/>
          </a:xfrm>
          <a:prstGeom prst="line">
            <a:avLst/>
          </a:prstGeom>
          <a:noFill/>
          <a:ln w="12700">
            <a:solidFill>
              <a:srgbClr val="66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l"/>
            <a:endParaRPr lang="it-IT" smtClean="0"/>
          </a:p>
        </p:txBody>
      </p:sp>
      <p:sp>
        <p:nvSpPr>
          <p:cNvPr id="514062" name="Rectangle 14"/>
          <p:cNvSpPr>
            <a:spLocks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it-IT" smtClean="0"/>
          </a:p>
        </p:txBody>
      </p:sp>
      <p:sp>
        <p:nvSpPr>
          <p:cNvPr id="51406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1013" y="1308100"/>
            <a:ext cx="7670800" cy="497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</p:txBody>
      </p:sp>
      <p:sp>
        <p:nvSpPr>
          <p:cNvPr id="514064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2703513" y="612775"/>
            <a:ext cx="64404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Titolo diapositiva</a:t>
            </a:r>
          </a:p>
        </p:txBody>
      </p:sp>
    </p:spTree>
    <p:extLst>
      <p:ext uri="{BB962C8B-B14F-4D97-AF65-F5344CB8AC3E}">
        <p14:creationId xmlns:p14="http://schemas.microsoft.com/office/powerpoint/2010/main" val="196016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rgbClr val="66666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66666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66666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66666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6666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6666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6666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6666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66666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B30025"/>
        </a:buClr>
        <a:buChar char="•"/>
        <a:defRPr sz="1400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666666"/>
        </a:buClr>
        <a:buChar char="•"/>
        <a:defRPr sz="1400">
          <a:solidFill>
            <a:srgbClr val="666666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A3A3A3"/>
        </a:buClr>
        <a:buChar char="•"/>
        <a:defRPr sz="1200">
          <a:solidFill>
            <a:srgbClr val="666666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E0E0E0"/>
        </a:buClr>
        <a:buChar char="•"/>
        <a:defRPr sz="1200">
          <a:solidFill>
            <a:srgbClr val="666666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2" name="Text Box 4"/>
          <p:cNvSpPr txBox="1">
            <a:spLocks noChangeArrowheads="1"/>
          </p:cNvSpPr>
          <p:nvPr/>
        </p:nvSpPr>
        <p:spPr bwMode="auto">
          <a:xfrm>
            <a:off x="247650" y="4987925"/>
            <a:ext cx="4465638" cy="4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0">
            <a:spAutoFit/>
          </a:bodyPr>
          <a:lstStyle/>
          <a:p>
            <a:pPr algn="l">
              <a:spcBef>
                <a:spcPct val="10000"/>
              </a:spcBef>
              <a:buClrTx/>
              <a:buFontTx/>
              <a:buNone/>
            </a:pPr>
            <a:r>
              <a:rPr lang="it-IT" sz="1200" dirty="0">
                <a:solidFill>
                  <a:schemeClr val="tx1">
                    <a:lumMod val="75000"/>
                  </a:schemeClr>
                </a:solidFill>
              </a:rPr>
              <a:t>Consiglio Nazionale dei Giovani Imprenditori </a:t>
            </a:r>
            <a:r>
              <a:rPr lang="it-IT" sz="1200" dirty="0" smtClean="0">
                <a:solidFill>
                  <a:schemeClr val="tx1">
                    <a:lumMod val="75000"/>
                  </a:schemeClr>
                </a:solidFill>
              </a:rPr>
              <a:t>Edili</a:t>
            </a:r>
          </a:p>
          <a:p>
            <a:pPr algn="l">
              <a:spcBef>
                <a:spcPct val="10000"/>
              </a:spcBef>
              <a:buClrTx/>
              <a:buFontTx/>
              <a:buNone/>
            </a:pPr>
            <a:r>
              <a:rPr lang="it-IT" sz="1200" dirty="0" smtClean="0">
                <a:solidFill>
                  <a:srgbClr val="333333"/>
                </a:solidFill>
              </a:rPr>
              <a:t>Roma, 18 Dicembre 2013</a:t>
            </a:r>
          </a:p>
        </p:txBody>
      </p:sp>
      <p:sp>
        <p:nvSpPr>
          <p:cNvPr id="47309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47650" y="4063999"/>
            <a:ext cx="5791200" cy="575733"/>
          </a:xfrm>
        </p:spPr>
        <p:txBody>
          <a:bodyPr/>
          <a:lstStyle/>
          <a:p>
            <a:r>
              <a:rPr lang="it-IT" dirty="0" smtClean="0"/>
              <a:t>Supporto SACE alle PMI nel processo di internazionalizzazione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it-IT" altLang="it-IT" dirty="0" smtClean="0">
                <a:solidFill>
                  <a:srgbClr val="FFFFFF"/>
                </a:solidFill>
              </a:rPr>
              <a:t>SACE </a:t>
            </a:r>
            <a:r>
              <a:rPr lang="it-IT" altLang="it-IT" dirty="0" err="1">
                <a:solidFill>
                  <a:srgbClr val="FFFFFF"/>
                </a:solidFill>
              </a:rPr>
              <a:t>SpA</a:t>
            </a:r>
            <a:endParaRPr lang="it-IT" altLang="it-IT" dirty="0">
              <a:solidFill>
                <a:srgbClr val="FFFFFF"/>
              </a:solidFill>
            </a:endParaRPr>
          </a:p>
          <a:p>
            <a:endParaRPr lang="it-IT" altLang="it-IT" dirty="0">
              <a:solidFill>
                <a:srgbClr val="FFFFFF"/>
              </a:solidFill>
            </a:endParaRPr>
          </a:p>
        </p:txBody>
      </p:sp>
      <p:sp>
        <p:nvSpPr>
          <p:cNvPr id="8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97320-9AC7-4079-8BF1-957C22771DA9}" type="slidenum">
              <a:rPr lang="it-IT" altLang="it-IT">
                <a:solidFill>
                  <a:srgbClr val="FFFFFF"/>
                </a:solidFill>
              </a:rPr>
              <a:pPr/>
              <a:t>10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48539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2000" dirty="0" smtClean="0"/>
              <a:t>Garanzia Finanziaria PMI: schema </a:t>
            </a:r>
            <a:r>
              <a:rPr lang="it-IT" altLang="it-IT" sz="2000" dirty="0"/>
              <a:t>del </a:t>
            </a:r>
            <a:r>
              <a:rPr lang="it-IT" altLang="it-IT" sz="2000" dirty="0" smtClean="0"/>
              <a:t>prodotto</a:t>
            </a:r>
            <a:endParaRPr lang="it-IT" altLang="it-IT" sz="2000" dirty="0"/>
          </a:p>
        </p:txBody>
      </p:sp>
      <p:sp>
        <p:nvSpPr>
          <p:cNvPr id="485393" name="AutoShape 17"/>
          <p:cNvSpPr>
            <a:spLocks noChangeArrowheads="1"/>
          </p:cNvSpPr>
          <p:nvPr/>
        </p:nvSpPr>
        <p:spPr bwMode="auto">
          <a:xfrm>
            <a:off x="381000" y="1435632"/>
            <a:ext cx="8355013" cy="1304925"/>
          </a:xfrm>
          <a:prstGeom prst="roundRect">
            <a:avLst>
              <a:gd name="adj" fmla="val 7366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72000" bIns="72000" anchor="ctr"/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it-IT" altLang="it-IT" sz="1800" dirty="0" smtClean="0">
                <a:solidFill>
                  <a:srgbClr val="FFFFFF"/>
                </a:solidFill>
              </a:rPr>
              <a:t>SACE, in partnership con </a:t>
            </a:r>
            <a:r>
              <a:rPr lang="it-IT" altLang="it-IT" sz="1800" dirty="0" smtClean="0">
                <a:solidFill>
                  <a:srgbClr val="B30025"/>
                </a:solidFill>
              </a:rPr>
              <a:t>le banche</a:t>
            </a:r>
            <a:r>
              <a:rPr lang="it-IT" altLang="it-IT" sz="1800" dirty="0" smtClean="0">
                <a:solidFill>
                  <a:srgbClr val="FFFFFF"/>
                </a:solidFill>
              </a:rPr>
              <a:t>, interviene a supporto delle Piccole e Medie Imprese (PMI) o </a:t>
            </a:r>
            <a:r>
              <a:rPr lang="it-IT" altLang="it-IT" sz="1800" i="1" dirty="0" err="1" smtClean="0">
                <a:solidFill>
                  <a:srgbClr val="FFFFFF"/>
                </a:solidFill>
              </a:rPr>
              <a:t>Mid</a:t>
            </a:r>
            <a:r>
              <a:rPr lang="it-IT" altLang="it-IT" sz="1800" i="1" dirty="0" smtClean="0">
                <a:solidFill>
                  <a:srgbClr val="FFFFFF"/>
                </a:solidFill>
              </a:rPr>
              <a:t>-Corporate</a:t>
            </a:r>
            <a:r>
              <a:rPr lang="it-IT" altLang="it-IT" sz="1800" dirty="0" smtClean="0">
                <a:solidFill>
                  <a:srgbClr val="FFFFFF"/>
                </a:solidFill>
              </a:rPr>
              <a:t> Italiane che desiderano investire per internazionalizzarsi.</a:t>
            </a:r>
          </a:p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it-IT" altLang="it-IT" sz="1800" dirty="0" smtClean="0">
                <a:solidFill>
                  <a:srgbClr val="FFFFFF"/>
                </a:solidFill>
              </a:rPr>
              <a:t>A tal fine SACE rilascia la propria garanzia su:</a:t>
            </a:r>
          </a:p>
        </p:txBody>
      </p:sp>
      <p:sp>
        <p:nvSpPr>
          <p:cNvPr id="485394" name="AutoShape 18"/>
          <p:cNvSpPr>
            <a:spLocks noChangeArrowheads="1"/>
          </p:cNvSpPr>
          <p:nvPr/>
        </p:nvSpPr>
        <p:spPr bwMode="auto">
          <a:xfrm>
            <a:off x="385763" y="2900894"/>
            <a:ext cx="8326437" cy="811213"/>
          </a:xfrm>
          <a:prstGeom prst="roundRect">
            <a:avLst>
              <a:gd name="adj" fmla="val 7366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86275"/>
                  <a:invGamma/>
                </a:srgbClr>
              </a:gs>
            </a:gsLst>
            <a:lin ang="5400000" scaled="1"/>
          </a:gradFill>
          <a:ln w="9525" algn="ctr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 lIns="90000"/>
          <a:lstStyle>
            <a:lvl1pPr>
              <a:spcBef>
                <a:spcPct val="0"/>
              </a:spcBef>
              <a:tabLst>
                <a:tab pos="6286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623888">
              <a:spcBef>
                <a:spcPct val="0"/>
              </a:spcBef>
              <a:tabLst>
                <a:tab pos="6286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tabLst>
                <a:tab pos="6286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tabLst>
                <a:tab pos="6286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tabLst>
                <a:tab pos="6286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5000"/>
              </a:lnSpc>
              <a:buClrTx/>
              <a:buFontTx/>
              <a:buNone/>
            </a:pPr>
            <a:endParaRPr lang="it-IT" altLang="it-IT" sz="1800" dirty="0" smtClean="0">
              <a:solidFill>
                <a:srgbClr val="FF9900"/>
              </a:solidFill>
              <a:latin typeface="Garamond" pitchFamily="18" charset="0"/>
            </a:endParaRPr>
          </a:p>
          <a:p>
            <a:pPr>
              <a:lnSpc>
                <a:spcPct val="75000"/>
              </a:lnSpc>
              <a:buClrTx/>
              <a:buFontTx/>
              <a:buNone/>
            </a:pPr>
            <a:r>
              <a:rPr lang="it-IT" altLang="it-IT" dirty="0" smtClean="0">
                <a:solidFill>
                  <a:srgbClr val="B30025"/>
                </a:solidFill>
              </a:rPr>
              <a:t>Mutui</a:t>
            </a:r>
            <a:r>
              <a:rPr lang="it-IT" altLang="it-IT" dirty="0" smtClean="0">
                <a:solidFill>
                  <a:srgbClr val="666666"/>
                </a:solidFill>
              </a:rPr>
              <a:t> concessi nell’ambito di un </a:t>
            </a:r>
            <a:r>
              <a:rPr lang="it-IT" altLang="it-IT" dirty="0" smtClean="0">
                <a:solidFill>
                  <a:srgbClr val="B30025"/>
                </a:solidFill>
              </a:rPr>
              <a:t>Plafond</a:t>
            </a:r>
            <a:r>
              <a:rPr lang="it-IT" altLang="it-IT" dirty="0" smtClean="0">
                <a:solidFill>
                  <a:srgbClr val="666666"/>
                </a:solidFill>
              </a:rPr>
              <a:t> concordato con le banche</a:t>
            </a:r>
            <a:endParaRPr lang="it-IT" altLang="it-IT" dirty="0" smtClean="0">
              <a:solidFill>
                <a:srgbClr val="B30025"/>
              </a:solidFill>
            </a:endParaRPr>
          </a:p>
        </p:txBody>
      </p:sp>
      <p:sp>
        <p:nvSpPr>
          <p:cNvPr id="485395" name="AutoShape 19"/>
          <p:cNvSpPr>
            <a:spLocks noChangeArrowheads="1"/>
          </p:cNvSpPr>
          <p:nvPr/>
        </p:nvSpPr>
        <p:spPr bwMode="auto">
          <a:xfrm rot="10800000">
            <a:off x="431800" y="3980394"/>
            <a:ext cx="8101013" cy="450850"/>
          </a:xfrm>
          <a:prstGeom prst="triangle">
            <a:avLst>
              <a:gd name="adj" fmla="val 50000"/>
            </a:avLst>
          </a:prstGeom>
          <a:solidFill>
            <a:schemeClr val="tx1">
              <a:alpha val="53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72000" bIns="72000" anchor="ctr"/>
          <a:lstStyle/>
          <a:p>
            <a:pPr algn="l"/>
            <a:endParaRPr lang="it-IT" smtClean="0"/>
          </a:p>
        </p:txBody>
      </p:sp>
      <p:sp>
        <p:nvSpPr>
          <p:cNvPr id="485396" name="AutoShape 20"/>
          <p:cNvSpPr>
            <a:spLocks noChangeArrowheads="1"/>
          </p:cNvSpPr>
          <p:nvPr/>
        </p:nvSpPr>
        <p:spPr bwMode="auto">
          <a:xfrm>
            <a:off x="385763" y="4655082"/>
            <a:ext cx="8326437" cy="921631"/>
          </a:xfrm>
          <a:prstGeom prst="roundRect">
            <a:avLst>
              <a:gd name="adj" fmla="val 7366"/>
            </a:avLst>
          </a:prstGeom>
          <a:solidFill>
            <a:schemeClr val="bg2">
              <a:alpha val="69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177800" indent="-177800">
              <a:spcBef>
                <a:spcPct val="0"/>
              </a:spcBef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ClrTx/>
            </a:pPr>
            <a:r>
              <a:rPr lang="it-IT" altLang="it-IT" sz="1600" dirty="0" smtClean="0">
                <a:solidFill>
                  <a:srgbClr val="666666"/>
                </a:solidFill>
              </a:rPr>
              <a:t>Finalizzati alla realizzazione del processo di internazionalizzazione delle imprese</a:t>
            </a:r>
          </a:p>
        </p:txBody>
      </p:sp>
      <p:sp>
        <p:nvSpPr>
          <p:cNvPr id="9" name="Rectangle 35"/>
          <p:cNvSpPr>
            <a:spLocks/>
          </p:cNvSpPr>
          <p:nvPr/>
        </p:nvSpPr>
        <p:spPr bwMode="auto">
          <a:xfrm>
            <a:off x="3905250" y="0"/>
            <a:ext cx="523875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08000" bIns="0" anchor="ctr"/>
          <a:lstStyle>
            <a:lvl1pPr marL="39688" algn="l" eaLnBrk="0" hangingPunct="0">
              <a:buClr>
                <a:srgbClr val="B30025"/>
              </a:buClr>
              <a:buChar char="•"/>
              <a:defRPr sz="3200">
                <a:solidFill>
                  <a:srgbClr val="666666"/>
                </a:solidFill>
                <a:latin typeface="Arial" charset="0"/>
              </a:defRPr>
            </a:lvl1pPr>
            <a:lvl2pPr marL="742950" indent="-285750" algn="l" eaLnBrk="0" hangingPunct="0">
              <a:buClr>
                <a:srgbClr val="666666"/>
              </a:buClr>
              <a:buChar char="•"/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algn="l" eaLnBrk="0" hangingPunct="0">
              <a:buClr>
                <a:srgbClr val="A3A3A3"/>
              </a:buClr>
              <a:buChar char="•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rgbClr val="E0E0E0"/>
              </a:buClr>
              <a:buChar char="•"/>
              <a:defRPr sz="1400">
                <a:solidFill>
                  <a:srgbClr val="666666"/>
                </a:solidFill>
                <a:latin typeface="Arial" charset="0"/>
              </a:defRPr>
            </a:lvl4pPr>
            <a:lvl5pPr marL="2057400" indent="-228600" algn="l" eaLnBrk="0" hangingPunct="0">
              <a:buClr>
                <a:srgbClr val="003366"/>
              </a:buClr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t-IT" sz="1100" dirty="0" err="1" smtClean="0">
                <a:solidFill>
                  <a:srgbClr val="FFFFFF"/>
                </a:solidFill>
                <a:cs typeface="Arial" charset="0"/>
              </a:rPr>
              <a:t>Garanzia</a:t>
            </a:r>
            <a:r>
              <a:rPr lang="en-US" altLang="it-IT" sz="11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altLang="it-IT" sz="1100" dirty="0" err="1" smtClean="0">
                <a:solidFill>
                  <a:srgbClr val="FFFFFF"/>
                </a:solidFill>
                <a:cs typeface="Arial" charset="0"/>
              </a:rPr>
              <a:t>finanziaria</a:t>
            </a:r>
            <a:r>
              <a:rPr lang="en-US" altLang="it-IT" sz="1100" dirty="0" smtClean="0">
                <a:solidFill>
                  <a:srgbClr val="FFFFFF"/>
                </a:solidFill>
                <a:cs typeface="Arial" charset="0"/>
              </a:rPr>
              <a:t> PMI</a:t>
            </a:r>
          </a:p>
        </p:txBody>
      </p:sp>
    </p:spTree>
    <p:extLst>
      <p:ext uri="{BB962C8B-B14F-4D97-AF65-F5344CB8AC3E}">
        <p14:creationId xmlns:p14="http://schemas.microsoft.com/office/powerpoint/2010/main" val="123478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it-IT" altLang="it-IT" dirty="0" smtClean="0">
                <a:solidFill>
                  <a:srgbClr val="FFFFFF"/>
                </a:solidFill>
              </a:rPr>
              <a:t>SACE </a:t>
            </a:r>
            <a:r>
              <a:rPr lang="it-IT" altLang="it-IT" dirty="0" err="1">
                <a:solidFill>
                  <a:srgbClr val="FFFFFF"/>
                </a:solidFill>
              </a:rPr>
              <a:t>SpA</a:t>
            </a:r>
            <a:endParaRPr lang="it-IT" altLang="it-IT" dirty="0">
              <a:solidFill>
                <a:srgbClr val="FFFFFF"/>
              </a:solidFill>
            </a:endParaRPr>
          </a:p>
          <a:p>
            <a:endParaRPr lang="it-IT" altLang="it-IT" dirty="0">
              <a:solidFill>
                <a:srgbClr val="FFFFFF"/>
              </a:solidFill>
            </a:endParaRPr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4DA7C6-9286-4D37-B908-9B0BF95CBDE0}" type="slidenum">
              <a:rPr lang="it-IT" altLang="it-IT">
                <a:solidFill>
                  <a:srgbClr val="FFFFFF"/>
                </a:solidFill>
              </a:rPr>
              <a:pPr/>
              <a:t>11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2000" dirty="0"/>
              <a:t>Soggetti finanziabili</a:t>
            </a:r>
          </a:p>
        </p:txBody>
      </p:sp>
      <p:sp>
        <p:nvSpPr>
          <p:cNvPr id="535556" name="AutoShape 4"/>
          <p:cNvSpPr>
            <a:spLocks noGrp="1" noChangeArrowheads="1"/>
          </p:cNvSpPr>
          <p:nvPr>
            <p:ph type="body" idx="1"/>
          </p:nvPr>
        </p:nvSpPr>
        <p:spPr>
          <a:xfrm>
            <a:off x="160338" y="1096963"/>
            <a:ext cx="8834437" cy="706437"/>
          </a:xfrm>
          <a:prstGeom prst="roundRect">
            <a:avLst>
              <a:gd name="adj" fmla="val 7366"/>
            </a:avLst>
          </a:prstGeom>
          <a:solidFill>
            <a:schemeClr val="tx1"/>
          </a:soli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it-IT" altLang="it-IT" sz="1800" b="1">
                <a:solidFill>
                  <a:schemeClr val="bg1"/>
                </a:solidFill>
              </a:rPr>
              <a:t>La Garanzia per l’Internazionalizzazione delle PMI può essere rilasciata a 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it-IT" altLang="it-IT" sz="1800" b="1">
                <a:solidFill>
                  <a:schemeClr val="bg1"/>
                </a:solidFill>
              </a:rPr>
              <a:t>favore di imprese che:</a:t>
            </a:r>
            <a:r>
              <a:rPr lang="it-IT" altLang="it-IT" sz="18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35557" name="AutoShape 5"/>
          <p:cNvSpPr>
            <a:spLocks noChangeArrowheads="1"/>
          </p:cNvSpPr>
          <p:nvPr/>
        </p:nvSpPr>
        <p:spPr bwMode="auto">
          <a:xfrm>
            <a:off x="341313" y="1958975"/>
            <a:ext cx="8416925" cy="3744913"/>
          </a:xfrm>
          <a:prstGeom prst="roundRect">
            <a:avLst>
              <a:gd name="adj" fmla="val 7366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86275"/>
                  <a:invGamma/>
                </a:srgbClr>
              </a:gs>
            </a:gsLst>
            <a:lin ang="5400000" scaled="1"/>
          </a:gradFill>
          <a:ln w="9525" algn="ctr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 lIns="90000"/>
          <a:lstStyle>
            <a:lvl1pPr marL="177800" indent="-177800">
              <a:spcBef>
                <a:spcPct val="0"/>
              </a:spcBef>
              <a:tabLst>
                <a:tab pos="6286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623888">
              <a:spcBef>
                <a:spcPct val="0"/>
              </a:spcBef>
              <a:tabLst>
                <a:tab pos="6286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tabLst>
                <a:tab pos="6286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tabLst>
                <a:tab pos="6286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tabLst>
                <a:tab pos="6286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buClrTx/>
            </a:pPr>
            <a:endParaRPr lang="it-IT" altLang="it-IT" sz="1400" b="0" dirty="0" smtClean="0">
              <a:solidFill>
                <a:srgbClr val="666666"/>
              </a:solidFill>
              <a:latin typeface="Univers 45 Light" charset="0"/>
            </a:endParaRPr>
          </a:p>
          <a:p>
            <a:pPr algn="l">
              <a:buClrTx/>
              <a:buFont typeface="Wingdings" pitchFamily="2" charset="2"/>
              <a:buChar char="ü"/>
            </a:pPr>
            <a:r>
              <a:rPr lang="it-IT" altLang="it-IT" sz="1600" b="0" dirty="0" smtClean="0">
                <a:solidFill>
                  <a:srgbClr val="5A5A5A"/>
                </a:solidFill>
              </a:rPr>
              <a:t>Siano costituite in forma di </a:t>
            </a:r>
            <a:r>
              <a:rPr lang="it-IT" altLang="it-IT" sz="1600" dirty="0" smtClean="0">
                <a:solidFill>
                  <a:srgbClr val="B30025"/>
                </a:solidFill>
              </a:rPr>
              <a:t>società di capitali</a:t>
            </a:r>
            <a:r>
              <a:rPr lang="it-IT" altLang="it-IT" sz="1600" dirty="0" smtClean="0">
                <a:solidFill>
                  <a:srgbClr val="5A5A5A"/>
                </a:solidFill>
              </a:rPr>
              <a:t> </a:t>
            </a:r>
            <a:r>
              <a:rPr lang="it-IT" altLang="it-IT" sz="1600" b="0" dirty="0" smtClean="0">
                <a:solidFill>
                  <a:srgbClr val="5A5A5A"/>
                </a:solidFill>
              </a:rPr>
              <a:t>(requisito derogabile a particolari condizioni *)</a:t>
            </a:r>
          </a:p>
          <a:p>
            <a:pPr algn="l">
              <a:buClrTx/>
            </a:pPr>
            <a:endParaRPr lang="it-IT" altLang="it-IT" sz="1600" b="0" dirty="0" smtClean="0">
              <a:solidFill>
                <a:srgbClr val="5A5A5A"/>
              </a:solidFill>
            </a:endParaRPr>
          </a:p>
          <a:p>
            <a:pPr algn="just">
              <a:buClrTx/>
              <a:buFont typeface="Wingdings" pitchFamily="2" charset="2"/>
              <a:buChar char="ü"/>
            </a:pPr>
            <a:r>
              <a:rPr lang="it-IT" altLang="it-IT" sz="1600" b="0" dirty="0" smtClean="0">
                <a:solidFill>
                  <a:srgbClr val="5A5A5A"/>
                </a:solidFill>
              </a:rPr>
              <a:t>Siano qualificabili come </a:t>
            </a:r>
            <a:r>
              <a:rPr lang="it-IT" altLang="it-IT" sz="1600" dirty="0" smtClean="0">
                <a:solidFill>
                  <a:srgbClr val="B30025"/>
                </a:solidFill>
              </a:rPr>
              <a:t>PMI</a:t>
            </a:r>
            <a:r>
              <a:rPr lang="it-IT" altLang="it-IT" sz="1600" b="0" dirty="0" smtClean="0">
                <a:solidFill>
                  <a:srgbClr val="5A5A5A"/>
                </a:solidFill>
              </a:rPr>
              <a:t> ovvero abbiano un fatturato non superiore a </a:t>
            </a:r>
            <a:r>
              <a:rPr lang="it-IT" altLang="it-IT" sz="1600" dirty="0" smtClean="0">
                <a:solidFill>
                  <a:srgbClr val="B30025"/>
                </a:solidFill>
              </a:rPr>
              <a:t>250 milioni</a:t>
            </a:r>
            <a:r>
              <a:rPr lang="it-IT" altLang="it-IT" sz="1600" b="0" dirty="0" smtClean="0">
                <a:solidFill>
                  <a:srgbClr val="5A5A5A"/>
                </a:solidFill>
              </a:rPr>
              <a:t> di euro **</a:t>
            </a:r>
          </a:p>
          <a:p>
            <a:pPr algn="just">
              <a:buClrTx/>
            </a:pPr>
            <a:endParaRPr lang="it-IT" altLang="it-IT" sz="1600" b="0" dirty="0" smtClean="0">
              <a:solidFill>
                <a:srgbClr val="5A5A5A"/>
              </a:solidFill>
            </a:endParaRPr>
          </a:p>
          <a:p>
            <a:pPr algn="just">
              <a:buClrTx/>
              <a:buFont typeface="Wingdings" pitchFamily="2" charset="2"/>
              <a:buChar char="ü"/>
            </a:pPr>
            <a:r>
              <a:rPr lang="it-IT" altLang="it-IT" sz="1600" b="0" dirty="0" smtClean="0">
                <a:solidFill>
                  <a:srgbClr val="5A5A5A"/>
                </a:solidFill>
              </a:rPr>
              <a:t>Abbiano sede legale, direzione e parte sostanziale delle attività produttive in Italia</a:t>
            </a:r>
          </a:p>
          <a:p>
            <a:pPr algn="just">
              <a:buClrTx/>
            </a:pPr>
            <a:endParaRPr lang="it-IT" altLang="it-IT" sz="1600" b="0" dirty="0" smtClean="0">
              <a:solidFill>
                <a:srgbClr val="5A5A5A"/>
              </a:solidFill>
            </a:endParaRPr>
          </a:p>
          <a:p>
            <a:pPr algn="just">
              <a:buClrTx/>
              <a:buFont typeface="Wingdings" pitchFamily="2" charset="2"/>
              <a:buChar char="ü"/>
            </a:pPr>
            <a:r>
              <a:rPr lang="it-IT" altLang="it-IT" sz="1600" b="0" dirty="0" smtClean="0">
                <a:solidFill>
                  <a:srgbClr val="5A5A5A"/>
                </a:solidFill>
              </a:rPr>
              <a:t>Realizzino un </a:t>
            </a:r>
            <a:r>
              <a:rPr lang="it-IT" altLang="it-IT" sz="1600" dirty="0" smtClean="0">
                <a:solidFill>
                  <a:srgbClr val="B30025"/>
                </a:solidFill>
              </a:rPr>
              <a:t>fatturato export</a:t>
            </a:r>
            <a:r>
              <a:rPr lang="it-IT" altLang="it-IT" sz="1600" b="0" dirty="0" smtClean="0">
                <a:solidFill>
                  <a:srgbClr val="5A5A5A"/>
                </a:solidFill>
              </a:rPr>
              <a:t> almeno pari al </a:t>
            </a:r>
            <a:r>
              <a:rPr lang="it-IT" altLang="it-IT" sz="1600" dirty="0" smtClean="0">
                <a:solidFill>
                  <a:srgbClr val="B30025"/>
                </a:solidFill>
              </a:rPr>
              <a:t>10%</a:t>
            </a:r>
            <a:r>
              <a:rPr lang="it-IT" altLang="it-IT" sz="1600" b="0" dirty="0" smtClean="0">
                <a:solidFill>
                  <a:srgbClr val="5A5A5A"/>
                </a:solidFill>
              </a:rPr>
              <a:t> del fatturato complessivo ***</a:t>
            </a:r>
          </a:p>
          <a:p>
            <a:pPr algn="just">
              <a:buClrTx/>
            </a:pPr>
            <a:endParaRPr lang="it-IT" altLang="it-IT" sz="1600" b="0" dirty="0" smtClean="0">
              <a:solidFill>
                <a:srgbClr val="5A5A5A"/>
              </a:solidFill>
            </a:endParaRPr>
          </a:p>
          <a:p>
            <a:pPr algn="just">
              <a:buClrTx/>
              <a:buFont typeface="Wingdings" pitchFamily="2" charset="2"/>
              <a:buChar char="ü"/>
            </a:pPr>
            <a:r>
              <a:rPr lang="it-IT" altLang="it-IT" sz="1600" b="0" dirty="0" smtClean="0">
                <a:solidFill>
                  <a:srgbClr val="5A5A5A"/>
                </a:solidFill>
              </a:rPr>
              <a:t>Presentino un </a:t>
            </a:r>
            <a:r>
              <a:rPr lang="it-IT" altLang="it-IT" sz="1600" dirty="0" smtClean="0">
                <a:solidFill>
                  <a:srgbClr val="B30025"/>
                </a:solidFill>
              </a:rPr>
              <a:t>rating </a:t>
            </a:r>
            <a:r>
              <a:rPr lang="it-IT" altLang="it-IT" sz="1600" b="0" dirty="0" smtClean="0">
                <a:solidFill>
                  <a:srgbClr val="5A5A5A"/>
                </a:solidFill>
              </a:rPr>
              <a:t>superiore ad una soglia concordata</a:t>
            </a:r>
          </a:p>
          <a:p>
            <a:pPr algn="just">
              <a:buClrTx/>
              <a:buFont typeface="Wingdings" pitchFamily="2" charset="2"/>
              <a:buChar char="ü"/>
            </a:pPr>
            <a:endParaRPr lang="it-IT" altLang="it-IT" sz="1600" b="0" dirty="0" smtClean="0">
              <a:solidFill>
                <a:srgbClr val="5A5A5A"/>
              </a:solidFill>
            </a:endParaRPr>
          </a:p>
          <a:p>
            <a:pPr algn="just">
              <a:buClrTx/>
              <a:buFont typeface="Wingdings" pitchFamily="2" charset="2"/>
              <a:buChar char="ü"/>
            </a:pPr>
            <a:r>
              <a:rPr lang="it-IT" altLang="it-IT" sz="1600" b="0" dirty="0" smtClean="0">
                <a:solidFill>
                  <a:srgbClr val="5A5A5A"/>
                </a:solidFill>
              </a:rPr>
              <a:t>Abbiano almeno bilanci relativi a due esercizi completi (</a:t>
            </a:r>
            <a:r>
              <a:rPr lang="it-IT" altLang="it-IT" sz="1600" dirty="0" smtClean="0">
                <a:solidFill>
                  <a:srgbClr val="B30025"/>
                </a:solidFill>
              </a:rPr>
              <a:t>no start-up</a:t>
            </a:r>
            <a:r>
              <a:rPr lang="it-IT" altLang="it-IT" sz="1600" b="0" dirty="0" smtClean="0">
                <a:solidFill>
                  <a:srgbClr val="5A5A5A"/>
                </a:solidFill>
              </a:rPr>
              <a:t>)</a:t>
            </a:r>
          </a:p>
        </p:txBody>
      </p:sp>
      <p:sp>
        <p:nvSpPr>
          <p:cNvPr id="535558" name="Text Box 6"/>
          <p:cNvSpPr txBox="1">
            <a:spLocks noChangeArrowheads="1"/>
          </p:cNvSpPr>
          <p:nvPr/>
        </p:nvSpPr>
        <p:spPr bwMode="auto">
          <a:xfrm>
            <a:off x="0" y="5978525"/>
            <a:ext cx="91440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it-IT" sz="1100" b="0" smtClean="0">
                <a:solidFill>
                  <a:srgbClr val="666666"/>
                </a:solidFill>
              </a:rPr>
              <a:t>*     Requisito derogabile per Imprese che redigono il bilancio secondo quanto stabilito dalla IV direttiva CEE </a:t>
            </a:r>
          </a:p>
          <a:p>
            <a:pPr algn="just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it-IT" sz="1100" b="0" smtClean="0">
                <a:solidFill>
                  <a:srgbClr val="666666"/>
                </a:solidFill>
              </a:rPr>
              <a:t>**   Almeno il 50% delle imprese finanziate (in numero) deve essere PMI ai sensi della direttiva UE (Fatturato non superiore a 50 milioni di euro)</a:t>
            </a:r>
          </a:p>
          <a:p>
            <a:pPr algn="just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it-IT" sz="1100" b="0" smtClean="0">
                <a:solidFill>
                  <a:srgbClr val="666666"/>
                </a:solidFill>
              </a:rPr>
              <a:t>***  Requisito derogabile per progetti che presentino un chiaro ed univoco carattere di internazionalizzazione</a:t>
            </a:r>
          </a:p>
        </p:txBody>
      </p:sp>
      <p:sp>
        <p:nvSpPr>
          <p:cNvPr id="8" name="Rectangle 35"/>
          <p:cNvSpPr>
            <a:spLocks/>
          </p:cNvSpPr>
          <p:nvPr/>
        </p:nvSpPr>
        <p:spPr bwMode="auto">
          <a:xfrm>
            <a:off x="3905250" y="0"/>
            <a:ext cx="523875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08000" bIns="0" anchor="ctr"/>
          <a:lstStyle>
            <a:lvl1pPr marL="39688" algn="l" eaLnBrk="0" hangingPunct="0">
              <a:buClr>
                <a:srgbClr val="B30025"/>
              </a:buClr>
              <a:buChar char="•"/>
              <a:defRPr sz="3200">
                <a:solidFill>
                  <a:srgbClr val="666666"/>
                </a:solidFill>
                <a:latin typeface="Arial" charset="0"/>
              </a:defRPr>
            </a:lvl1pPr>
            <a:lvl2pPr marL="742950" indent="-285750" algn="l" eaLnBrk="0" hangingPunct="0">
              <a:buClr>
                <a:srgbClr val="666666"/>
              </a:buClr>
              <a:buChar char="•"/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algn="l" eaLnBrk="0" hangingPunct="0">
              <a:buClr>
                <a:srgbClr val="A3A3A3"/>
              </a:buClr>
              <a:buChar char="•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rgbClr val="E0E0E0"/>
              </a:buClr>
              <a:buChar char="•"/>
              <a:defRPr sz="1400">
                <a:solidFill>
                  <a:srgbClr val="666666"/>
                </a:solidFill>
                <a:latin typeface="Arial" charset="0"/>
              </a:defRPr>
            </a:lvl4pPr>
            <a:lvl5pPr marL="2057400" indent="-228600" algn="l" eaLnBrk="0" hangingPunct="0">
              <a:buClr>
                <a:srgbClr val="003366"/>
              </a:buClr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t-IT" sz="1100" dirty="0" err="1" smtClean="0">
                <a:solidFill>
                  <a:srgbClr val="FFFFFF"/>
                </a:solidFill>
                <a:cs typeface="Arial" charset="0"/>
              </a:rPr>
              <a:t>Garanzia</a:t>
            </a:r>
            <a:r>
              <a:rPr lang="en-US" altLang="it-IT" sz="11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altLang="it-IT" sz="1100" dirty="0" err="1" smtClean="0">
                <a:solidFill>
                  <a:srgbClr val="FFFFFF"/>
                </a:solidFill>
                <a:cs typeface="Arial" charset="0"/>
              </a:rPr>
              <a:t>finanziaria</a:t>
            </a:r>
            <a:r>
              <a:rPr lang="en-US" altLang="it-IT" sz="1100" dirty="0" smtClean="0">
                <a:solidFill>
                  <a:srgbClr val="FFFFFF"/>
                </a:solidFill>
                <a:cs typeface="Arial" charset="0"/>
              </a:rPr>
              <a:t> PMI</a:t>
            </a:r>
          </a:p>
        </p:txBody>
      </p:sp>
    </p:spTree>
    <p:extLst>
      <p:ext uri="{BB962C8B-B14F-4D97-AF65-F5344CB8AC3E}">
        <p14:creationId xmlns:p14="http://schemas.microsoft.com/office/powerpoint/2010/main" val="152989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it-IT" altLang="it-IT" dirty="0" smtClean="0">
                <a:solidFill>
                  <a:srgbClr val="FFFFFF"/>
                </a:solidFill>
              </a:rPr>
              <a:t>SACE </a:t>
            </a:r>
            <a:r>
              <a:rPr lang="it-IT" altLang="it-IT" dirty="0" err="1" smtClean="0">
                <a:solidFill>
                  <a:srgbClr val="FFFFFF"/>
                </a:solidFill>
              </a:rPr>
              <a:t>SpA</a:t>
            </a:r>
            <a:endParaRPr lang="it-IT" altLang="it-IT" dirty="0">
              <a:solidFill>
                <a:srgbClr val="FFFFFF"/>
              </a:solidFill>
            </a:endParaRPr>
          </a:p>
          <a:p>
            <a:endParaRPr lang="it-IT" altLang="it-IT" dirty="0">
              <a:solidFill>
                <a:srgbClr val="FFFFFF"/>
              </a:solidFill>
            </a:endParaRPr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A7F2D3-BF36-474B-8DA6-90D0D9816A7B}" type="slidenum">
              <a:rPr lang="it-IT" altLang="it-IT">
                <a:solidFill>
                  <a:srgbClr val="FFFFFF"/>
                </a:solidFill>
              </a:rPr>
              <a:pPr/>
              <a:t>12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2000" dirty="0"/>
              <a:t>Attività finanziabili</a:t>
            </a:r>
          </a:p>
        </p:txBody>
      </p:sp>
      <p:sp>
        <p:nvSpPr>
          <p:cNvPr id="538628" name="AutoShape 4"/>
          <p:cNvSpPr>
            <a:spLocks noGrp="1" noChangeArrowheads="1"/>
          </p:cNvSpPr>
          <p:nvPr>
            <p:ph type="body" idx="1"/>
          </p:nvPr>
        </p:nvSpPr>
        <p:spPr>
          <a:xfrm>
            <a:off x="160338" y="963613"/>
            <a:ext cx="8834437" cy="373062"/>
          </a:xfrm>
          <a:prstGeom prst="roundRect">
            <a:avLst>
              <a:gd name="adj" fmla="val 7366"/>
            </a:avLst>
          </a:prstGeom>
          <a:solidFill>
            <a:schemeClr val="tx1"/>
          </a:soli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it-IT" altLang="it-IT" sz="1600" b="1">
                <a:solidFill>
                  <a:schemeClr val="bg1"/>
                </a:solidFill>
              </a:rPr>
              <a:t>Sono finanziabili le seguenti attività di investimento in Italia e all’estero:</a:t>
            </a:r>
          </a:p>
        </p:txBody>
      </p:sp>
      <p:sp>
        <p:nvSpPr>
          <p:cNvPr id="538629" name="AutoShape 5"/>
          <p:cNvSpPr>
            <a:spLocks noChangeArrowheads="1"/>
          </p:cNvSpPr>
          <p:nvPr/>
        </p:nvSpPr>
        <p:spPr bwMode="auto">
          <a:xfrm>
            <a:off x="161925" y="1450975"/>
            <a:ext cx="8810625" cy="4506913"/>
          </a:xfrm>
          <a:prstGeom prst="roundRect">
            <a:avLst>
              <a:gd name="adj" fmla="val 7366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86275"/>
                  <a:invGamma/>
                </a:srgbClr>
              </a:gs>
            </a:gsLst>
            <a:lin ang="5400000" scaled="1"/>
          </a:gradFill>
          <a:ln w="9525" algn="ctr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 lIns="90000"/>
          <a:lstStyle>
            <a:lvl1pPr marL="342900" indent="-342900">
              <a:spcBef>
                <a:spcPct val="0"/>
              </a:spcBef>
              <a:tabLst>
                <a:tab pos="6286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966788" indent="-342900">
              <a:spcBef>
                <a:spcPct val="0"/>
              </a:spcBef>
              <a:tabLst>
                <a:tab pos="6286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tabLst>
                <a:tab pos="6286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tabLst>
                <a:tab pos="6286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tabLst>
                <a:tab pos="6286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20000"/>
              </a:spcBef>
              <a:buFont typeface="Wingdings" pitchFamily="2" charset="2"/>
              <a:buAutoNum type="alphaLcPeriod"/>
            </a:pPr>
            <a:r>
              <a:rPr lang="it-IT" altLang="it-IT" sz="1400" b="0" dirty="0" smtClean="0">
                <a:solidFill>
                  <a:srgbClr val="1C1C1C"/>
                </a:solidFill>
              </a:rPr>
              <a:t> Costi di impianto ed ampliamento</a:t>
            </a:r>
          </a:p>
          <a:p>
            <a:pPr algn="l">
              <a:spcBef>
                <a:spcPct val="20000"/>
              </a:spcBef>
              <a:buFont typeface="Wingdings" pitchFamily="2" charset="2"/>
              <a:buAutoNum type="alphaLcPeriod"/>
            </a:pPr>
            <a:r>
              <a:rPr lang="it-IT" altLang="it-IT" sz="1400" b="0" dirty="0" smtClean="0">
                <a:solidFill>
                  <a:srgbClr val="1C1C1C"/>
                </a:solidFill>
              </a:rPr>
              <a:t> </a:t>
            </a:r>
            <a:r>
              <a:rPr lang="it-IT" altLang="it-IT" sz="1400" b="0" dirty="0" smtClean="0">
                <a:solidFill>
                  <a:srgbClr val="B30025"/>
                </a:solidFill>
              </a:rPr>
              <a:t>Costi promozionali e pubblicitari</a:t>
            </a:r>
          </a:p>
          <a:p>
            <a:pPr algn="l">
              <a:spcBef>
                <a:spcPct val="20000"/>
              </a:spcBef>
              <a:buFont typeface="Wingdings" pitchFamily="2" charset="2"/>
              <a:buAutoNum type="alphaLcPeriod"/>
            </a:pPr>
            <a:r>
              <a:rPr lang="it-IT" altLang="it-IT" sz="1400" b="0" dirty="0" smtClean="0">
                <a:solidFill>
                  <a:srgbClr val="1C1C1C"/>
                </a:solidFill>
              </a:rPr>
              <a:t> Costi di ricerca e sviluppo capitalizzati in bilancio</a:t>
            </a:r>
          </a:p>
          <a:p>
            <a:pPr algn="l">
              <a:spcBef>
                <a:spcPct val="20000"/>
              </a:spcBef>
              <a:buFont typeface="Wingdings" pitchFamily="2" charset="2"/>
              <a:buAutoNum type="alphaLcPeriod"/>
            </a:pPr>
            <a:r>
              <a:rPr lang="it-IT" altLang="it-IT" sz="1400" b="0" dirty="0" smtClean="0">
                <a:solidFill>
                  <a:srgbClr val="1C1C1C"/>
                </a:solidFill>
              </a:rPr>
              <a:t> </a:t>
            </a:r>
            <a:r>
              <a:rPr lang="it-IT" altLang="it-IT" sz="1400" b="0" dirty="0" smtClean="0">
                <a:solidFill>
                  <a:srgbClr val="B30025"/>
                </a:solidFill>
              </a:rPr>
              <a:t>Diritti di brevetto industriale e diritti per utilizzo delle opere dell’ingegno</a:t>
            </a:r>
          </a:p>
          <a:p>
            <a:pPr algn="l">
              <a:spcBef>
                <a:spcPct val="20000"/>
              </a:spcBef>
              <a:buFont typeface="Wingdings" pitchFamily="2" charset="2"/>
              <a:buAutoNum type="alphaLcPeriod"/>
            </a:pPr>
            <a:r>
              <a:rPr lang="it-IT" altLang="it-IT" sz="1400" b="0" dirty="0" smtClean="0">
                <a:solidFill>
                  <a:srgbClr val="1C1C1C"/>
                </a:solidFill>
              </a:rPr>
              <a:t> Spese per tutelare il “</a:t>
            </a:r>
            <a:r>
              <a:rPr lang="it-IT" altLang="it-IT" sz="1400" b="0" i="1" dirty="0" smtClean="0">
                <a:solidFill>
                  <a:srgbClr val="1C1C1C"/>
                </a:solidFill>
              </a:rPr>
              <a:t>Made in </a:t>
            </a:r>
            <a:r>
              <a:rPr lang="it-IT" altLang="it-IT" sz="1400" b="0" i="1" dirty="0" err="1" smtClean="0">
                <a:solidFill>
                  <a:srgbClr val="1C1C1C"/>
                </a:solidFill>
              </a:rPr>
              <a:t>Italy</a:t>
            </a:r>
            <a:r>
              <a:rPr lang="it-IT" altLang="it-IT" sz="1400" b="0" dirty="0" smtClean="0">
                <a:solidFill>
                  <a:srgbClr val="1C1C1C"/>
                </a:solidFill>
              </a:rPr>
              <a:t>” (marchi, brevetti, applicazione denominazione origine controllata)</a:t>
            </a:r>
          </a:p>
          <a:p>
            <a:pPr algn="l">
              <a:spcBef>
                <a:spcPct val="20000"/>
              </a:spcBef>
              <a:buFont typeface="Wingdings" pitchFamily="2" charset="2"/>
              <a:buAutoNum type="alphaLcPeriod"/>
            </a:pPr>
            <a:r>
              <a:rPr lang="it-IT" altLang="it-IT" sz="1400" b="0" dirty="0" smtClean="0">
                <a:solidFill>
                  <a:srgbClr val="1C1C1C"/>
                </a:solidFill>
              </a:rPr>
              <a:t> </a:t>
            </a:r>
            <a:r>
              <a:rPr lang="it-IT" altLang="it-IT" sz="1400" b="0" dirty="0" smtClean="0">
                <a:solidFill>
                  <a:srgbClr val="B30025"/>
                </a:solidFill>
              </a:rPr>
              <a:t>Concessioni, licenze, marchi e diritti simili</a:t>
            </a:r>
          </a:p>
          <a:p>
            <a:pPr algn="l">
              <a:spcBef>
                <a:spcPct val="20000"/>
              </a:spcBef>
              <a:buFont typeface="Wingdings" pitchFamily="2" charset="2"/>
              <a:buAutoNum type="alphaLcPeriod"/>
            </a:pPr>
            <a:r>
              <a:rPr lang="it-IT" altLang="it-IT" sz="1400" b="0" dirty="0" smtClean="0">
                <a:solidFill>
                  <a:srgbClr val="1C1C1C"/>
                </a:solidFill>
              </a:rPr>
              <a:t> Acquisto o ristrutturazione di beni immobili (anche ad uso ufficio)</a:t>
            </a:r>
          </a:p>
          <a:p>
            <a:pPr algn="l">
              <a:spcBef>
                <a:spcPct val="20000"/>
              </a:spcBef>
              <a:buFont typeface="Wingdings" pitchFamily="2" charset="2"/>
              <a:buAutoNum type="alphaLcPeriod"/>
            </a:pPr>
            <a:r>
              <a:rPr lang="it-IT" altLang="it-IT" sz="1400" b="0" dirty="0" smtClean="0">
                <a:solidFill>
                  <a:srgbClr val="1C1C1C"/>
                </a:solidFill>
              </a:rPr>
              <a:t> </a:t>
            </a:r>
            <a:r>
              <a:rPr lang="it-IT" altLang="it-IT" sz="1400" b="0" dirty="0" smtClean="0">
                <a:solidFill>
                  <a:srgbClr val="B30025"/>
                </a:solidFill>
              </a:rPr>
              <a:t>Costi relativi all’acquisto di terreni</a:t>
            </a:r>
          </a:p>
          <a:p>
            <a:pPr algn="l">
              <a:spcBef>
                <a:spcPct val="20000"/>
              </a:spcBef>
              <a:buFont typeface="Wingdings" pitchFamily="2" charset="2"/>
              <a:buAutoNum type="alphaLcPeriod"/>
            </a:pPr>
            <a:r>
              <a:rPr lang="it-IT" altLang="it-IT" sz="1400" b="0" dirty="0" smtClean="0">
                <a:solidFill>
                  <a:srgbClr val="1C1C1C"/>
                </a:solidFill>
              </a:rPr>
              <a:t> Acquisto, riqualificazione o rinnovo degli impianti e macchinari</a:t>
            </a:r>
          </a:p>
          <a:p>
            <a:pPr algn="l">
              <a:spcBef>
                <a:spcPct val="20000"/>
              </a:spcBef>
              <a:buFont typeface="Wingdings" pitchFamily="2" charset="2"/>
              <a:buAutoNum type="alphaLcPeriod"/>
            </a:pPr>
            <a:r>
              <a:rPr lang="it-IT" altLang="it-IT" sz="1400" b="0" dirty="0" smtClean="0">
                <a:solidFill>
                  <a:srgbClr val="1C1C1C"/>
                </a:solidFill>
              </a:rPr>
              <a:t> </a:t>
            </a:r>
            <a:r>
              <a:rPr lang="it-IT" altLang="it-IT" sz="1400" b="0" dirty="0" smtClean="0">
                <a:solidFill>
                  <a:srgbClr val="B30025"/>
                </a:solidFill>
              </a:rPr>
              <a:t>Acquisto o rinnovo di attrezzature industriali e commerciali</a:t>
            </a:r>
          </a:p>
          <a:p>
            <a:pPr algn="l">
              <a:spcBef>
                <a:spcPct val="20000"/>
              </a:spcBef>
              <a:buFont typeface="Wingdings" pitchFamily="2" charset="2"/>
              <a:buAutoNum type="alphaLcPeriod"/>
            </a:pPr>
            <a:r>
              <a:rPr lang="it-IT" altLang="it-IT" sz="1400" b="0" dirty="0" smtClean="0">
                <a:solidFill>
                  <a:srgbClr val="1C1C1C"/>
                </a:solidFill>
              </a:rPr>
              <a:t> Spese per partecipare a fiere internazionali tenute in Italia</a:t>
            </a:r>
          </a:p>
          <a:p>
            <a:pPr algn="l">
              <a:spcBef>
                <a:spcPct val="20000"/>
              </a:spcBef>
              <a:buFont typeface="Wingdings" pitchFamily="2" charset="2"/>
              <a:buAutoNum type="alphaLcPeriod"/>
            </a:pPr>
            <a:r>
              <a:rPr lang="it-IT" altLang="it-IT" sz="1400" b="0" dirty="0" smtClean="0">
                <a:solidFill>
                  <a:srgbClr val="1C1C1C"/>
                </a:solidFill>
              </a:rPr>
              <a:t> </a:t>
            </a:r>
            <a:r>
              <a:rPr lang="it-IT" altLang="it-IT" sz="1400" b="0" dirty="0" smtClean="0">
                <a:solidFill>
                  <a:srgbClr val="B30025"/>
                </a:solidFill>
              </a:rPr>
              <a:t>Spese per partecipare e fiere e mostre all’estero</a:t>
            </a:r>
          </a:p>
          <a:p>
            <a:pPr algn="l">
              <a:spcBef>
                <a:spcPct val="20000"/>
              </a:spcBef>
              <a:buFont typeface="Wingdings" pitchFamily="2" charset="2"/>
              <a:buAutoNum type="alphaLcPeriod"/>
            </a:pPr>
            <a:r>
              <a:rPr lang="it-IT" altLang="it-IT" sz="1400" b="0" dirty="0" smtClean="0">
                <a:solidFill>
                  <a:srgbClr val="1C1C1C"/>
                </a:solidFill>
              </a:rPr>
              <a:t> Spese per acquisire partecipazioni non finanziarie in imprese estere</a:t>
            </a:r>
          </a:p>
          <a:p>
            <a:pPr algn="l">
              <a:spcBef>
                <a:spcPct val="20000"/>
              </a:spcBef>
              <a:buFont typeface="Wingdings" pitchFamily="2" charset="2"/>
              <a:buAutoNum type="alphaLcPeriod"/>
            </a:pPr>
            <a:r>
              <a:rPr lang="it-IT" altLang="it-IT" sz="1400" b="0" dirty="0" smtClean="0">
                <a:solidFill>
                  <a:srgbClr val="1C1C1C"/>
                </a:solidFill>
              </a:rPr>
              <a:t> </a:t>
            </a:r>
            <a:r>
              <a:rPr lang="it-IT" altLang="it-IT" sz="1400" b="0" dirty="0" smtClean="0">
                <a:solidFill>
                  <a:srgbClr val="B30025"/>
                </a:solidFill>
              </a:rPr>
              <a:t>Spese relative a consulenze specialistiche per la predisposizione di accordi di cooperazione e Joint</a:t>
            </a:r>
            <a:r>
              <a:rPr lang="it-IT" altLang="it-IT" sz="1400" b="0" dirty="0" smtClean="0">
                <a:solidFill>
                  <a:srgbClr val="1C1C1C"/>
                </a:solidFill>
              </a:rPr>
              <a:t> </a:t>
            </a:r>
            <a:r>
              <a:rPr lang="it-IT" altLang="it-IT" sz="1400" b="0" dirty="0" smtClean="0">
                <a:solidFill>
                  <a:srgbClr val="B30025"/>
                </a:solidFill>
              </a:rPr>
              <a:t>Venture con imprese estere (valutazione fiscale, legale, finanziaria, progettazione ed </a:t>
            </a:r>
            <a:r>
              <a:rPr lang="it-IT" altLang="it-IT" sz="1400" b="0" dirty="0" err="1" smtClean="0">
                <a:solidFill>
                  <a:srgbClr val="B30025"/>
                </a:solidFill>
              </a:rPr>
              <a:t>engineering</a:t>
            </a:r>
            <a:r>
              <a:rPr lang="it-IT" altLang="it-IT" sz="1400" b="0" dirty="0" smtClean="0">
                <a:solidFill>
                  <a:srgbClr val="B30025"/>
                </a:solidFill>
              </a:rPr>
              <a:t>)</a:t>
            </a:r>
          </a:p>
          <a:p>
            <a:pPr algn="l">
              <a:spcBef>
                <a:spcPct val="20000"/>
              </a:spcBef>
              <a:buFont typeface="Wingdings" pitchFamily="2" charset="2"/>
              <a:buAutoNum type="alphaLcPeriod"/>
            </a:pPr>
            <a:r>
              <a:rPr lang="it-IT" altLang="it-IT" sz="1400" b="0" dirty="0" smtClean="0">
                <a:solidFill>
                  <a:srgbClr val="1C1C1C"/>
                </a:solidFill>
              </a:rPr>
              <a:t> Spese relative all’approntamento di beni e/o servizi o l’esecuzione di lavori commissionati da committenti esteri (capitale circolante *)</a:t>
            </a:r>
          </a:p>
          <a:p>
            <a:pPr algn="l">
              <a:buClrTx/>
            </a:pPr>
            <a:endParaRPr lang="it-IT" altLang="it-IT" sz="1400" b="0" dirty="0" smtClean="0">
              <a:solidFill>
                <a:srgbClr val="1C1C1C"/>
              </a:solidFill>
            </a:endParaRPr>
          </a:p>
        </p:txBody>
      </p:sp>
      <p:sp>
        <p:nvSpPr>
          <p:cNvPr id="538630" name="Text Box 6"/>
          <p:cNvSpPr txBox="1">
            <a:spLocks noChangeArrowheads="1"/>
          </p:cNvSpPr>
          <p:nvPr/>
        </p:nvSpPr>
        <p:spPr bwMode="auto">
          <a:xfrm>
            <a:off x="0" y="6103938"/>
            <a:ext cx="9144000" cy="22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it-IT" sz="1100" b="0" dirty="0" smtClean="0">
                <a:solidFill>
                  <a:srgbClr val="666666"/>
                </a:solidFill>
              </a:rPr>
              <a:t>* La quota di mutuo destinata al finanziamento non potrà eccedere il 20% del totale dell’importo mutuato.</a:t>
            </a:r>
          </a:p>
        </p:txBody>
      </p:sp>
      <p:sp>
        <p:nvSpPr>
          <p:cNvPr id="8" name="Rectangle 35"/>
          <p:cNvSpPr>
            <a:spLocks/>
          </p:cNvSpPr>
          <p:nvPr/>
        </p:nvSpPr>
        <p:spPr bwMode="auto">
          <a:xfrm>
            <a:off x="3905250" y="0"/>
            <a:ext cx="523875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08000" bIns="0" anchor="ctr"/>
          <a:lstStyle>
            <a:lvl1pPr marL="39688" algn="l" eaLnBrk="0" hangingPunct="0">
              <a:buClr>
                <a:srgbClr val="B30025"/>
              </a:buClr>
              <a:buChar char="•"/>
              <a:defRPr sz="3200">
                <a:solidFill>
                  <a:srgbClr val="666666"/>
                </a:solidFill>
                <a:latin typeface="Arial" charset="0"/>
              </a:defRPr>
            </a:lvl1pPr>
            <a:lvl2pPr marL="742950" indent="-285750" algn="l" eaLnBrk="0" hangingPunct="0">
              <a:buClr>
                <a:srgbClr val="666666"/>
              </a:buClr>
              <a:buChar char="•"/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algn="l" eaLnBrk="0" hangingPunct="0">
              <a:buClr>
                <a:srgbClr val="A3A3A3"/>
              </a:buClr>
              <a:buChar char="•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rgbClr val="E0E0E0"/>
              </a:buClr>
              <a:buChar char="•"/>
              <a:defRPr sz="1400">
                <a:solidFill>
                  <a:srgbClr val="666666"/>
                </a:solidFill>
                <a:latin typeface="Arial" charset="0"/>
              </a:defRPr>
            </a:lvl4pPr>
            <a:lvl5pPr marL="2057400" indent="-228600" algn="l" eaLnBrk="0" hangingPunct="0">
              <a:buClr>
                <a:srgbClr val="003366"/>
              </a:buClr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t-IT" sz="1100" dirty="0" err="1" smtClean="0">
                <a:solidFill>
                  <a:srgbClr val="FFFFFF"/>
                </a:solidFill>
                <a:cs typeface="Arial" charset="0"/>
              </a:rPr>
              <a:t>Garanzia</a:t>
            </a:r>
            <a:r>
              <a:rPr lang="en-US" altLang="it-IT" sz="11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altLang="it-IT" sz="1100" dirty="0" err="1" smtClean="0">
                <a:solidFill>
                  <a:srgbClr val="FFFFFF"/>
                </a:solidFill>
                <a:cs typeface="Arial" charset="0"/>
              </a:rPr>
              <a:t>finanziaria</a:t>
            </a:r>
            <a:r>
              <a:rPr lang="en-US" altLang="it-IT" sz="1100" dirty="0" smtClean="0">
                <a:solidFill>
                  <a:srgbClr val="FFFFFF"/>
                </a:solidFill>
                <a:cs typeface="Arial" charset="0"/>
              </a:rPr>
              <a:t> PMI</a:t>
            </a:r>
          </a:p>
        </p:txBody>
      </p:sp>
    </p:spTree>
    <p:extLst>
      <p:ext uri="{BB962C8B-B14F-4D97-AF65-F5344CB8AC3E}">
        <p14:creationId xmlns:p14="http://schemas.microsoft.com/office/powerpoint/2010/main" val="263123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32"/>
          <p:cNvSpPr>
            <a:spLocks noChangeShapeType="1"/>
          </p:cNvSpPr>
          <p:nvPr/>
        </p:nvSpPr>
        <p:spPr bwMode="auto">
          <a:xfrm rot="16200000" flipH="1">
            <a:off x="2770982" y="2032794"/>
            <a:ext cx="1587" cy="19145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36" name="AutoShape 11"/>
          <p:cNvSpPr>
            <a:spLocks noChangeAspect="1" noChangeArrowheads="1"/>
          </p:cNvSpPr>
          <p:nvPr/>
        </p:nvSpPr>
        <p:spPr bwMode="auto">
          <a:xfrm>
            <a:off x="5441950" y="1466850"/>
            <a:ext cx="3425825" cy="4513263"/>
          </a:xfrm>
          <a:prstGeom prst="roundRect">
            <a:avLst>
              <a:gd name="adj" fmla="val 5139"/>
            </a:avLst>
          </a:prstGeom>
          <a:gradFill rotWithShape="1">
            <a:gsLst>
              <a:gs pos="0">
                <a:srgbClr val="F8F8F8"/>
              </a:gs>
              <a:gs pos="100000">
                <a:srgbClr val="D6D6D6"/>
              </a:gs>
            </a:gsLst>
            <a:lin ang="5400000" scaled="1"/>
          </a:gradFill>
          <a:ln w="9525" algn="ctr">
            <a:solidFill>
              <a:srgbClr val="EAEAEA"/>
            </a:solidFill>
            <a:round/>
            <a:headEnd/>
            <a:tailEnd/>
          </a:ln>
        </p:spPr>
        <p:txBody>
          <a:bodyPr lIns="18000" rIns="18000" anchor="ctr" anchorCtr="1"/>
          <a:lstStyle/>
          <a:p>
            <a:pPr algn="l">
              <a:tabLst>
                <a:tab pos="177800" algn="l"/>
              </a:tabLst>
              <a:defRPr/>
            </a:pPr>
            <a:r>
              <a:rPr lang="en-US" sz="1600" dirty="0" err="1">
                <a:solidFill>
                  <a:schemeClr val="tx1"/>
                </a:solidFill>
                <a:latin typeface="+mn-lt"/>
                <a:cs typeface="Tahoma" pitchFamily="34" charset="0"/>
              </a:rPr>
              <a:t>Beneficiari</a:t>
            </a:r>
            <a:r>
              <a:rPr lang="en-US" sz="1600" b="0" dirty="0">
                <a:solidFill>
                  <a:schemeClr val="tx1"/>
                </a:solidFill>
                <a:latin typeface="+mn-lt"/>
                <a:cs typeface="Tahoma" pitchFamily="34" charset="0"/>
              </a:rPr>
              <a:t>: </a:t>
            </a:r>
            <a:r>
              <a:rPr lang="en-US" sz="1600" b="0" dirty="0" err="1">
                <a:solidFill>
                  <a:schemeClr val="tx1"/>
                </a:solidFill>
                <a:latin typeface="+mn-lt"/>
                <a:cs typeface="Tahoma" pitchFamily="34" charset="0"/>
              </a:rPr>
              <a:t>banche</a:t>
            </a:r>
            <a:r>
              <a:rPr lang="en-US" sz="1600" b="0" dirty="0">
                <a:solidFill>
                  <a:schemeClr val="tx1"/>
                </a:solidFill>
                <a:latin typeface="+mn-lt"/>
                <a:cs typeface="Tahoma" pitchFamily="34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+mn-lt"/>
                <a:cs typeface="Tahoma" pitchFamily="34" charset="0"/>
              </a:rPr>
              <a:t>italiane</a:t>
            </a:r>
            <a:r>
              <a:rPr lang="en-US" sz="1600" b="0" dirty="0">
                <a:solidFill>
                  <a:schemeClr val="tx1"/>
                </a:solidFill>
                <a:latin typeface="+mn-lt"/>
                <a:cs typeface="Tahoma" pitchFamily="34" charset="0"/>
              </a:rPr>
              <a:t> o </a:t>
            </a:r>
            <a:r>
              <a:rPr lang="en-US" sz="1600" b="0" dirty="0" err="1">
                <a:solidFill>
                  <a:schemeClr val="tx1"/>
                </a:solidFill>
                <a:latin typeface="+mn-lt"/>
                <a:cs typeface="Tahoma" pitchFamily="34" charset="0"/>
              </a:rPr>
              <a:t>estere</a:t>
            </a:r>
            <a:r>
              <a:rPr lang="en-US" sz="1600" b="0" dirty="0">
                <a:solidFill>
                  <a:schemeClr val="tx1"/>
                </a:solidFill>
                <a:latin typeface="+mn-lt"/>
                <a:cs typeface="Tahoma" pitchFamily="34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+mn-lt"/>
                <a:cs typeface="Tahoma" pitchFamily="34" charset="0"/>
              </a:rPr>
              <a:t>che</a:t>
            </a:r>
            <a:r>
              <a:rPr lang="en-US" sz="1600" b="0" dirty="0">
                <a:solidFill>
                  <a:schemeClr val="tx1"/>
                </a:solidFill>
                <a:latin typeface="+mn-lt"/>
                <a:cs typeface="Tahoma" pitchFamily="34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+mn-lt"/>
                <a:cs typeface="Tahoma" pitchFamily="34" charset="0"/>
              </a:rPr>
              <a:t>emettono</a:t>
            </a:r>
            <a:r>
              <a:rPr lang="en-US" sz="1600" b="0" dirty="0">
                <a:solidFill>
                  <a:schemeClr val="tx1"/>
                </a:solidFill>
                <a:latin typeface="+mn-lt"/>
                <a:cs typeface="Tahoma" pitchFamily="34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+mn-lt"/>
                <a:cs typeface="Tahoma" pitchFamily="34" charset="0"/>
              </a:rPr>
              <a:t>garanzie</a:t>
            </a:r>
            <a:r>
              <a:rPr lang="en-US" sz="1600" b="0" dirty="0">
                <a:solidFill>
                  <a:schemeClr val="tx1"/>
                </a:solidFill>
                <a:latin typeface="+mn-lt"/>
                <a:cs typeface="Tahoma" pitchFamily="34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+mn-lt"/>
                <a:cs typeface="Tahoma" pitchFamily="34" charset="0"/>
              </a:rPr>
              <a:t>su</a:t>
            </a:r>
            <a:r>
              <a:rPr lang="en-US" sz="1600" b="0" dirty="0">
                <a:solidFill>
                  <a:schemeClr val="tx1"/>
                </a:solidFill>
                <a:latin typeface="+mn-lt"/>
                <a:cs typeface="Tahoma" pitchFamily="34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+mn-lt"/>
                <a:cs typeface="Tahoma" pitchFamily="34" charset="0"/>
              </a:rPr>
              <a:t>richiesta</a:t>
            </a:r>
            <a:r>
              <a:rPr lang="en-US" sz="1600" b="0" dirty="0">
                <a:solidFill>
                  <a:schemeClr val="tx1"/>
                </a:solidFill>
                <a:latin typeface="+mn-lt"/>
                <a:cs typeface="Tahoma" pitchFamily="34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+mn-lt"/>
                <a:cs typeface="Tahoma" pitchFamily="34" charset="0"/>
              </a:rPr>
              <a:t>di</a:t>
            </a:r>
            <a:r>
              <a:rPr lang="en-US" sz="1600" b="0" dirty="0">
                <a:solidFill>
                  <a:schemeClr val="tx1"/>
                </a:solidFill>
                <a:latin typeface="+mn-lt"/>
                <a:cs typeface="Tahoma" pitchFamily="34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+mn-lt"/>
                <a:cs typeface="Tahoma" pitchFamily="34" charset="0"/>
              </a:rPr>
              <a:t>aziende</a:t>
            </a:r>
            <a:r>
              <a:rPr lang="en-US" sz="1600" b="0" dirty="0">
                <a:solidFill>
                  <a:schemeClr val="tx1"/>
                </a:solidFill>
                <a:latin typeface="+mn-lt"/>
                <a:cs typeface="Tahoma" pitchFamily="34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+mn-lt"/>
                <a:cs typeface="Tahoma" pitchFamily="34" charset="0"/>
              </a:rPr>
              <a:t>italiane</a:t>
            </a:r>
            <a:r>
              <a:rPr lang="en-US" sz="1600" b="0" dirty="0">
                <a:solidFill>
                  <a:schemeClr val="tx1"/>
                </a:solidFill>
                <a:latin typeface="+mn-lt"/>
                <a:cs typeface="Tahoma" pitchFamily="34" charset="0"/>
              </a:rPr>
              <a:t> (o </a:t>
            </a:r>
            <a:r>
              <a:rPr lang="en-US" sz="1600" b="0" dirty="0" err="1">
                <a:solidFill>
                  <a:schemeClr val="tx1"/>
                </a:solidFill>
                <a:latin typeface="+mn-lt"/>
                <a:cs typeface="Tahoma" pitchFamily="34" charset="0"/>
              </a:rPr>
              <a:t>proprie</a:t>
            </a:r>
            <a:r>
              <a:rPr lang="en-US" sz="1600" b="0" dirty="0">
                <a:solidFill>
                  <a:schemeClr val="tx1"/>
                </a:solidFill>
                <a:latin typeface="+mn-lt"/>
                <a:cs typeface="Tahoma" pitchFamily="34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+mn-lt"/>
                <a:cs typeface="Tahoma" pitchFamily="34" charset="0"/>
              </a:rPr>
              <a:t>sussididiarie</a:t>
            </a:r>
            <a:r>
              <a:rPr lang="en-US" sz="1600" b="0" dirty="0">
                <a:solidFill>
                  <a:schemeClr val="tx1"/>
                </a:solidFill>
                <a:latin typeface="+mn-lt"/>
                <a:cs typeface="Tahoma" pitchFamily="34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+mn-lt"/>
                <a:cs typeface="Tahoma" pitchFamily="34" charset="0"/>
              </a:rPr>
              <a:t>estere</a:t>
            </a:r>
            <a:r>
              <a:rPr lang="en-US" sz="1600" b="0" dirty="0">
                <a:solidFill>
                  <a:schemeClr val="tx1"/>
                </a:solidFill>
                <a:latin typeface="+mn-lt"/>
                <a:cs typeface="Tahoma" pitchFamily="34" charset="0"/>
              </a:rPr>
              <a:t>).</a:t>
            </a:r>
          </a:p>
          <a:p>
            <a:pPr algn="l">
              <a:tabLst>
                <a:tab pos="177800" algn="l"/>
              </a:tabLst>
              <a:defRPr/>
            </a:pPr>
            <a:endParaRPr lang="en-US" sz="1600" dirty="0">
              <a:solidFill>
                <a:schemeClr val="tx1"/>
              </a:solidFill>
              <a:latin typeface="+mn-lt"/>
              <a:cs typeface="Tahoma" pitchFamily="34" charset="0"/>
            </a:endParaRPr>
          </a:p>
          <a:p>
            <a:pPr algn="l">
              <a:tabLst>
                <a:tab pos="177800" algn="l"/>
              </a:tabLst>
              <a:defRPr/>
            </a:pPr>
            <a:r>
              <a:rPr lang="en-US" sz="1600" dirty="0" err="1">
                <a:solidFill>
                  <a:schemeClr val="tx1"/>
                </a:solidFill>
                <a:latin typeface="+mn-lt"/>
                <a:cs typeface="Tahoma" pitchFamily="34" charset="0"/>
              </a:rPr>
              <a:t>Copertura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Tahoma" pitchFamily="34" charset="0"/>
              </a:rPr>
              <a:t> SACE </a:t>
            </a:r>
            <a:r>
              <a:rPr lang="en-US" sz="1600" b="0" dirty="0">
                <a:solidFill>
                  <a:schemeClr val="tx1"/>
                </a:solidFill>
                <a:latin typeface="+mn-lt"/>
                <a:cs typeface="Tahoma" pitchFamily="34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+mn-lt"/>
                <a:cs typeface="Tahoma" pitchFamily="34" charset="0"/>
              </a:rPr>
              <a:t>fino</a:t>
            </a:r>
            <a:r>
              <a:rPr lang="en-US" sz="1600" b="0" dirty="0">
                <a:solidFill>
                  <a:schemeClr val="tx1"/>
                </a:solidFill>
                <a:latin typeface="+mn-lt"/>
                <a:cs typeface="Tahoma" pitchFamily="34" charset="0"/>
              </a:rPr>
              <a:t> al 70% </a:t>
            </a:r>
            <a:r>
              <a:rPr lang="en-US" sz="1600" b="0" dirty="0" err="1">
                <a:solidFill>
                  <a:schemeClr val="tx1"/>
                </a:solidFill>
                <a:latin typeface="+mn-lt"/>
                <a:cs typeface="Tahoma" pitchFamily="34" charset="0"/>
              </a:rPr>
              <a:t>dell’importo</a:t>
            </a:r>
            <a:r>
              <a:rPr lang="en-US" sz="1600" b="0" dirty="0">
                <a:solidFill>
                  <a:schemeClr val="tx1"/>
                </a:solidFill>
                <a:latin typeface="+mn-lt"/>
                <a:cs typeface="Tahoma" pitchFamily="34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+mn-lt"/>
                <a:cs typeface="Tahoma" pitchFamily="34" charset="0"/>
              </a:rPr>
              <a:t>della</a:t>
            </a:r>
            <a:r>
              <a:rPr lang="en-US" sz="1600" b="0" dirty="0">
                <a:solidFill>
                  <a:schemeClr val="tx1"/>
                </a:solidFill>
                <a:latin typeface="+mn-lt"/>
                <a:cs typeface="Tahoma" pitchFamily="34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+mn-lt"/>
                <a:cs typeface="Tahoma" pitchFamily="34" charset="0"/>
              </a:rPr>
              <a:t>garanzia</a:t>
            </a:r>
            <a:r>
              <a:rPr lang="en-US" sz="1600" b="0" dirty="0">
                <a:solidFill>
                  <a:schemeClr val="tx1"/>
                </a:solidFill>
                <a:latin typeface="+mn-lt"/>
                <a:cs typeface="Tahoma" pitchFamily="34" charset="0"/>
              </a:rPr>
              <a:t>.</a:t>
            </a:r>
            <a:endParaRPr lang="en-US" sz="1600" dirty="0">
              <a:solidFill>
                <a:schemeClr val="tx1"/>
              </a:solidFill>
              <a:latin typeface="+mn-lt"/>
              <a:cs typeface="Tahoma" pitchFamily="34" charset="0"/>
            </a:endParaRPr>
          </a:p>
          <a:p>
            <a:pPr algn="l">
              <a:tabLst>
                <a:tab pos="177800" algn="l"/>
              </a:tabLst>
              <a:defRPr/>
            </a:pPr>
            <a:endParaRPr lang="en-US" sz="1600" dirty="0">
              <a:solidFill>
                <a:schemeClr val="tx1"/>
              </a:solidFill>
              <a:latin typeface="+mn-lt"/>
              <a:cs typeface="Tahoma" pitchFamily="34" charset="0"/>
            </a:endParaRPr>
          </a:p>
          <a:p>
            <a:pPr algn="l">
              <a:tabLst>
                <a:tab pos="177800" algn="l"/>
              </a:tabLst>
              <a:defRPr/>
            </a:pPr>
            <a:r>
              <a:rPr lang="en-US" sz="1600" dirty="0" err="1">
                <a:solidFill>
                  <a:schemeClr val="tx1"/>
                </a:solidFill>
                <a:latin typeface="+mn-lt"/>
                <a:cs typeface="Tahoma" pitchFamily="34" charset="0"/>
              </a:rPr>
              <a:t>Garanzie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cs typeface="Tahoma" pitchFamily="34" charset="0"/>
              </a:rPr>
              <a:t>oggetto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cs typeface="Tahoma" pitchFamily="34" charset="0"/>
              </a:rPr>
              <a:t>di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cs typeface="Tahoma" pitchFamily="34" charset="0"/>
              </a:rPr>
              <a:t>intervento</a:t>
            </a:r>
            <a:r>
              <a:rPr lang="en-US" sz="1600" b="0" dirty="0">
                <a:solidFill>
                  <a:schemeClr val="tx1"/>
                </a:solidFill>
                <a:latin typeface="+mn-lt"/>
                <a:cs typeface="Tahoma" pitchFamily="34" charset="0"/>
              </a:rPr>
              <a:t>: Bid, Advance Payment, Performance, Money Retention, Warranty Bond, etc.</a:t>
            </a:r>
          </a:p>
          <a:p>
            <a:pPr algn="l">
              <a:tabLst>
                <a:tab pos="177800" algn="l"/>
              </a:tabLst>
              <a:defRPr/>
            </a:pPr>
            <a:endParaRPr lang="en-US" sz="1600" i="1" dirty="0">
              <a:solidFill>
                <a:schemeClr val="tx1"/>
              </a:solidFill>
              <a:latin typeface="+mn-lt"/>
              <a:cs typeface="Tahoma" pitchFamily="34" charset="0"/>
            </a:endParaRPr>
          </a:p>
          <a:p>
            <a:pPr algn="l">
              <a:tabLst>
                <a:tab pos="177800" algn="l"/>
              </a:tabLst>
              <a:defRPr/>
            </a:pPr>
            <a:r>
              <a:rPr lang="en-US" sz="1600" i="1" dirty="0" err="1">
                <a:solidFill>
                  <a:schemeClr val="tx1"/>
                </a:solidFill>
                <a:latin typeface="+mn-lt"/>
                <a:cs typeface="Tahoma" pitchFamily="34" charset="0"/>
              </a:rPr>
              <a:t>Pari</a:t>
            </a:r>
            <a:r>
              <a:rPr lang="en-US" sz="1600" i="1" dirty="0">
                <a:solidFill>
                  <a:schemeClr val="tx1"/>
                </a:solidFill>
                <a:latin typeface="+mn-lt"/>
                <a:cs typeface="Tahoma" pitchFamily="34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+mn-lt"/>
                <a:cs typeface="Tahoma" pitchFamily="34" charset="0"/>
              </a:rPr>
              <a:t>passu</a:t>
            </a:r>
            <a:r>
              <a:rPr lang="en-US" sz="1600" i="1" dirty="0">
                <a:solidFill>
                  <a:schemeClr val="tx1"/>
                </a:solidFill>
                <a:latin typeface="+mn-lt"/>
                <a:cs typeface="Tahoma" pitchFamily="34" charset="0"/>
              </a:rPr>
              <a:t>  </a:t>
            </a:r>
            <a:r>
              <a:rPr lang="en-US" sz="1600" b="0" dirty="0">
                <a:solidFill>
                  <a:schemeClr val="tx1"/>
                </a:solidFill>
                <a:latin typeface="+mn-lt"/>
                <a:cs typeface="Tahoma" pitchFamily="34" charset="0"/>
              </a:rPr>
              <a:t>con la </a:t>
            </a:r>
            <a:r>
              <a:rPr lang="en-US" sz="1600" b="0" dirty="0" err="1">
                <a:solidFill>
                  <a:schemeClr val="tx1"/>
                </a:solidFill>
                <a:latin typeface="+mn-lt"/>
                <a:cs typeface="Tahoma" pitchFamily="34" charset="0"/>
              </a:rPr>
              <a:t>banca</a:t>
            </a:r>
            <a:r>
              <a:rPr lang="en-US" sz="1600" b="0" dirty="0">
                <a:solidFill>
                  <a:schemeClr val="tx1"/>
                </a:solidFill>
                <a:latin typeface="+mn-lt"/>
                <a:cs typeface="Tahoma" pitchFamily="34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+mn-lt"/>
                <a:cs typeface="Tahoma" pitchFamily="34" charset="0"/>
              </a:rPr>
              <a:t>su</a:t>
            </a:r>
            <a:r>
              <a:rPr lang="en-US" sz="1600" b="0" dirty="0">
                <a:solidFill>
                  <a:schemeClr val="tx1"/>
                </a:solidFill>
                <a:latin typeface="+mn-lt"/>
                <a:cs typeface="Tahoma" pitchFamily="34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+mn-lt"/>
                <a:cs typeface="Tahoma" pitchFamily="34" charset="0"/>
              </a:rPr>
              <a:t>garanzie</a:t>
            </a:r>
            <a:r>
              <a:rPr lang="en-US" sz="1600" b="0" dirty="0">
                <a:solidFill>
                  <a:schemeClr val="tx1"/>
                </a:solidFill>
                <a:latin typeface="+mn-lt"/>
                <a:cs typeface="Tahoma" pitchFamily="34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+mn-lt"/>
                <a:cs typeface="Tahoma" pitchFamily="34" charset="0"/>
              </a:rPr>
              <a:t>collaterali</a:t>
            </a:r>
            <a:r>
              <a:rPr lang="en-US" sz="1600" b="0" dirty="0">
                <a:solidFill>
                  <a:schemeClr val="tx1"/>
                </a:solidFill>
                <a:latin typeface="+mn-lt"/>
                <a:cs typeface="Tahoma" pitchFamily="34" charset="0"/>
              </a:rPr>
              <a:t> e </a:t>
            </a:r>
            <a:r>
              <a:rPr lang="en-US" sz="1600" b="0" dirty="0" err="1">
                <a:solidFill>
                  <a:schemeClr val="tx1"/>
                </a:solidFill>
                <a:latin typeface="+mn-lt"/>
                <a:cs typeface="Tahoma" pitchFamily="34" charset="0"/>
              </a:rPr>
              <a:t>Lettera</a:t>
            </a:r>
            <a:r>
              <a:rPr lang="en-US" sz="1600" b="0" dirty="0">
                <a:solidFill>
                  <a:schemeClr val="tx1"/>
                </a:solidFill>
                <a:latin typeface="+mn-lt"/>
                <a:cs typeface="Tahoma" pitchFamily="34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+mn-lt"/>
                <a:cs typeface="Tahoma" pitchFamily="34" charset="0"/>
              </a:rPr>
              <a:t>di</a:t>
            </a:r>
            <a:r>
              <a:rPr lang="en-US" sz="1600" b="0" dirty="0">
                <a:solidFill>
                  <a:schemeClr val="tx1"/>
                </a:solidFill>
                <a:latin typeface="+mn-lt"/>
                <a:cs typeface="Tahoma" pitchFamily="34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+mn-lt"/>
                <a:cs typeface="Tahoma" pitchFamily="34" charset="0"/>
              </a:rPr>
              <a:t>manleva</a:t>
            </a:r>
            <a:r>
              <a:rPr lang="en-US" sz="1600" b="0" dirty="0">
                <a:solidFill>
                  <a:schemeClr val="tx1"/>
                </a:solidFill>
                <a:latin typeface="+mn-lt"/>
                <a:cs typeface="Tahoma" pitchFamily="34" charset="0"/>
              </a:rPr>
              <a:t>.</a:t>
            </a:r>
          </a:p>
        </p:txBody>
      </p:sp>
      <p:sp>
        <p:nvSpPr>
          <p:cNvPr id="17412" name="Rectangle 27"/>
          <p:cNvSpPr>
            <a:spLocks noChangeArrowheads="1"/>
          </p:cNvSpPr>
          <p:nvPr/>
        </p:nvSpPr>
        <p:spPr bwMode="auto">
          <a:xfrm>
            <a:off x="1423988" y="376238"/>
            <a:ext cx="280828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buClr>
                <a:srgbClr val="B30025"/>
              </a:buClr>
              <a:buChar char="•"/>
              <a:defRPr sz="3200">
                <a:solidFill>
                  <a:srgbClr val="666666"/>
                </a:solidFill>
                <a:latin typeface="Arial" charset="0"/>
              </a:defRPr>
            </a:lvl1pPr>
            <a:lvl2pPr marL="742950" indent="-285750" algn="l" eaLnBrk="0" hangingPunct="0">
              <a:buClr>
                <a:srgbClr val="666666"/>
              </a:buClr>
              <a:buChar char="•"/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algn="l" eaLnBrk="0" hangingPunct="0">
              <a:buClr>
                <a:srgbClr val="A3A3A3"/>
              </a:buClr>
              <a:buChar char="•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rgbClr val="E0E0E0"/>
              </a:buClr>
              <a:buChar char="•"/>
              <a:defRPr sz="1400">
                <a:solidFill>
                  <a:srgbClr val="666666"/>
                </a:solidFill>
                <a:latin typeface="Arial" charset="0"/>
              </a:defRPr>
            </a:lvl4pPr>
            <a:lvl5pPr marL="2057400" indent="-228600" algn="l" eaLnBrk="0" hangingPunct="0">
              <a:buClr>
                <a:srgbClr val="003366"/>
              </a:buClr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9pPr>
          </a:lstStyle>
          <a:p>
            <a:pPr algn="ctr" eaLnBrk="1" hangingPunct="1">
              <a:spcBef>
                <a:spcPct val="5000"/>
              </a:spcBef>
              <a:buFontTx/>
              <a:buNone/>
            </a:pPr>
            <a:endParaRPr lang="en-US" altLang="it-IT" sz="1800" b="0">
              <a:solidFill>
                <a:srgbClr val="000099"/>
              </a:solidFill>
            </a:endParaRPr>
          </a:p>
        </p:txBody>
      </p:sp>
      <p:sp>
        <p:nvSpPr>
          <p:cNvPr id="18438" name="Rectangle 44"/>
          <p:cNvSpPr>
            <a:spLocks noChangeArrowheads="1"/>
          </p:cNvSpPr>
          <p:nvPr/>
        </p:nvSpPr>
        <p:spPr bwMode="auto">
          <a:xfrm>
            <a:off x="261938" y="3759200"/>
            <a:ext cx="1490662" cy="711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  <a:buClrTx/>
              <a:buFontTx/>
              <a:buNone/>
              <a:defRPr/>
            </a:pPr>
            <a:r>
              <a:rPr lang="en-US" sz="1600" b="0" dirty="0" err="1">
                <a:solidFill>
                  <a:schemeClr val="tx1"/>
                </a:solidFill>
                <a:latin typeface="+mn-lt"/>
                <a:cs typeface="Tahoma" pitchFamily="34" charset="0"/>
              </a:rPr>
              <a:t>Richiesta</a:t>
            </a:r>
            <a:endParaRPr lang="en-US" sz="1600" b="0" dirty="0">
              <a:solidFill>
                <a:schemeClr val="tx1"/>
              </a:solidFill>
              <a:latin typeface="+mn-lt"/>
              <a:cs typeface="Tahoma" pitchFamily="34" charset="0"/>
            </a:endParaRPr>
          </a:p>
          <a:p>
            <a:pPr algn="l">
              <a:spcBef>
                <a:spcPct val="0"/>
              </a:spcBef>
              <a:buClrTx/>
              <a:buFontTx/>
              <a:buNone/>
              <a:defRPr/>
            </a:pPr>
            <a:r>
              <a:rPr lang="en-US" sz="1600" b="0" dirty="0" err="1">
                <a:solidFill>
                  <a:schemeClr val="tx1"/>
                </a:solidFill>
                <a:latin typeface="+mn-lt"/>
                <a:cs typeface="Tahoma" pitchFamily="34" charset="0"/>
              </a:rPr>
              <a:t>di</a:t>
            </a:r>
            <a:r>
              <a:rPr lang="en-US" sz="1600" b="0" dirty="0">
                <a:solidFill>
                  <a:schemeClr val="tx1"/>
                </a:solidFill>
                <a:latin typeface="+mn-lt"/>
                <a:cs typeface="Tahoma" pitchFamily="34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+mn-lt"/>
                <a:cs typeface="Tahoma" pitchFamily="34" charset="0"/>
              </a:rPr>
              <a:t>garanzia</a:t>
            </a:r>
            <a:endParaRPr lang="en-US" sz="1600" b="0" dirty="0">
              <a:solidFill>
                <a:schemeClr val="tx1"/>
              </a:solidFill>
              <a:latin typeface="+mn-lt"/>
              <a:cs typeface="Tahoma" pitchFamily="34" charset="0"/>
            </a:endParaRPr>
          </a:p>
        </p:txBody>
      </p:sp>
      <p:grpSp>
        <p:nvGrpSpPr>
          <p:cNvPr id="17414" name="Group 31"/>
          <p:cNvGrpSpPr>
            <a:grpSpLocks/>
          </p:cNvGrpSpPr>
          <p:nvPr/>
        </p:nvGrpSpPr>
        <p:grpSpPr bwMode="auto">
          <a:xfrm>
            <a:off x="1538288" y="5181600"/>
            <a:ext cx="2454275" cy="203200"/>
            <a:chOff x="3861" y="3510"/>
            <a:chExt cx="1211" cy="239"/>
          </a:xfrm>
        </p:grpSpPr>
        <p:sp>
          <p:nvSpPr>
            <p:cNvPr id="17438" name="Line 32"/>
            <p:cNvSpPr>
              <a:spLocks noChangeShapeType="1"/>
            </p:cNvSpPr>
            <p:nvPr/>
          </p:nvSpPr>
          <p:spPr bwMode="auto">
            <a:xfrm rot="16200000" flipH="1">
              <a:off x="4398" y="3211"/>
              <a:ext cx="1" cy="107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439" name="Line 33"/>
            <p:cNvSpPr>
              <a:spLocks noChangeShapeType="1"/>
            </p:cNvSpPr>
            <p:nvPr/>
          </p:nvSpPr>
          <p:spPr bwMode="auto">
            <a:xfrm rot="-5400000" flipH="1" flipV="1">
              <a:off x="4527" y="2966"/>
              <a:ext cx="1" cy="108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7415" name="Line 35"/>
          <p:cNvSpPr>
            <a:spLocks noChangeShapeType="1"/>
          </p:cNvSpPr>
          <p:nvPr/>
        </p:nvSpPr>
        <p:spPr bwMode="auto">
          <a:xfrm flipH="1" flipV="1">
            <a:off x="1436688" y="3482975"/>
            <a:ext cx="0" cy="14954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1" name="Rectangle 36"/>
          <p:cNvSpPr>
            <a:spLocks noChangeArrowheads="1"/>
          </p:cNvSpPr>
          <p:nvPr/>
        </p:nvSpPr>
        <p:spPr bwMode="auto">
          <a:xfrm>
            <a:off x="1670050" y="5449888"/>
            <a:ext cx="2162175" cy="5730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sz="11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+mn-lt"/>
                <a:cs typeface="Tahoma" pitchFamily="34" charset="0"/>
              </a:rPr>
              <a:t>lavori</a:t>
            </a:r>
            <a:r>
              <a:rPr lang="en-US" sz="1600" b="0" dirty="0">
                <a:solidFill>
                  <a:schemeClr val="tx1"/>
                </a:solidFill>
                <a:latin typeface="+mn-lt"/>
                <a:cs typeface="Tahoma" pitchFamily="34" charset="0"/>
              </a:rPr>
              <a:t>/</a:t>
            </a:r>
            <a:r>
              <a:rPr lang="en-US" sz="1600" b="0" dirty="0" err="1">
                <a:solidFill>
                  <a:schemeClr val="tx1"/>
                </a:solidFill>
                <a:latin typeface="+mn-lt"/>
                <a:cs typeface="Tahoma" pitchFamily="34" charset="0"/>
              </a:rPr>
              <a:t>beni</a:t>
            </a:r>
            <a:r>
              <a:rPr lang="en-US" sz="1600" b="0" dirty="0">
                <a:solidFill>
                  <a:schemeClr val="tx1"/>
                </a:solidFill>
                <a:latin typeface="+mn-lt"/>
                <a:cs typeface="Tahoma" pitchFamily="34" charset="0"/>
              </a:rPr>
              <a:t>/</a:t>
            </a:r>
            <a:r>
              <a:rPr lang="en-US" sz="1600" b="0" dirty="0" err="1">
                <a:solidFill>
                  <a:schemeClr val="tx1"/>
                </a:solidFill>
                <a:latin typeface="+mn-lt"/>
                <a:cs typeface="Tahoma" pitchFamily="34" charset="0"/>
              </a:rPr>
              <a:t>servizi</a:t>
            </a:r>
            <a:endParaRPr lang="en-US" sz="1600" b="0" dirty="0">
              <a:solidFill>
                <a:schemeClr val="tx1"/>
              </a:solidFill>
              <a:latin typeface="+mn-lt"/>
              <a:cs typeface="Tahoma" pitchFamily="34" charset="0"/>
            </a:endParaRPr>
          </a:p>
        </p:txBody>
      </p:sp>
      <p:sp>
        <p:nvSpPr>
          <p:cNvPr id="18442" name="Rectangle 37"/>
          <p:cNvSpPr>
            <a:spLocks noChangeArrowheads="1"/>
          </p:cNvSpPr>
          <p:nvPr/>
        </p:nvSpPr>
        <p:spPr bwMode="auto">
          <a:xfrm>
            <a:off x="2133600" y="4732338"/>
            <a:ext cx="1379538" cy="3921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sz="1600" b="0" dirty="0" err="1">
                <a:solidFill>
                  <a:schemeClr val="tx1"/>
                </a:solidFill>
                <a:latin typeface="+mn-lt"/>
                <a:cs typeface="Tahoma" pitchFamily="34" charset="0"/>
              </a:rPr>
              <a:t>Pagamento</a:t>
            </a:r>
            <a:r>
              <a:rPr lang="en-US" sz="1600" b="0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sp>
        <p:nvSpPr>
          <p:cNvPr id="17418" name="Line 38"/>
          <p:cNvSpPr>
            <a:spLocks noChangeShapeType="1"/>
          </p:cNvSpPr>
          <p:nvPr/>
        </p:nvSpPr>
        <p:spPr bwMode="auto">
          <a:xfrm>
            <a:off x="3614738" y="1878013"/>
            <a:ext cx="1587" cy="7127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19" name="Line 39"/>
          <p:cNvSpPr>
            <a:spLocks noChangeShapeType="1"/>
          </p:cNvSpPr>
          <p:nvPr/>
        </p:nvSpPr>
        <p:spPr bwMode="auto">
          <a:xfrm flipH="1">
            <a:off x="4092575" y="3513138"/>
            <a:ext cx="0" cy="126206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7420" name="Group 45"/>
          <p:cNvGrpSpPr>
            <a:grpSpLocks/>
          </p:cNvGrpSpPr>
          <p:nvPr/>
        </p:nvGrpSpPr>
        <p:grpSpPr bwMode="auto">
          <a:xfrm>
            <a:off x="2017713" y="1479550"/>
            <a:ext cx="1916112" cy="623888"/>
            <a:chOff x="2064" y="1536"/>
            <a:chExt cx="944" cy="312"/>
          </a:xfrm>
        </p:grpSpPr>
        <p:pic>
          <p:nvPicPr>
            <p:cNvPr id="17436" name="Picture 46" descr="logo_pp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8" y="1597"/>
              <a:ext cx="794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7" name="Rectangle 47"/>
            <p:cNvSpPr>
              <a:spLocks noChangeArrowheads="1"/>
            </p:cNvSpPr>
            <p:nvPr/>
          </p:nvSpPr>
          <p:spPr bwMode="auto">
            <a:xfrm>
              <a:off x="2064" y="1536"/>
              <a:ext cx="944" cy="312"/>
            </a:xfrm>
            <a:prstGeom prst="rect">
              <a:avLst/>
            </a:prstGeom>
            <a:noFill/>
            <a:ln w="9525" algn="ctr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72000" bIns="72000" anchor="ctr"/>
            <a:lstStyle>
              <a:lvl1pPr algn="l" eaLnBrk="0" hangingPunct="0">
                <a:buClr>
                  <a:srgbClr val="B30025"/>
                </a:buClr>
                <a:buChar char="•"/>
                <a:defRPr sz="3200">
                  <a:solidFill>
                    <a:srgbClr val="666666"/>
                  </a:solidFill>
                  <a:latin typeface="Arial" charset="0"/>
                </a:defRPr>
              </a:lvl1pPr>
              <a:lvl2pPr marL="742950" indent="-285750" algn="l" eaLnBrk="0" hangingPunct="0">
                <a:buClr>
                  <a:srgbClr val="666666"/>
                </a:buClr>
                <a:buChar char="•"/>
                <a:defRPr sz="1600">
                  <a:solidFill>
                    <a:srgbClr val="666666"/>
                  </a:solidFill>
                  <a:latin typeface="Arial" charset="0"/>
                </a:defRPr>
              </a:lvl2pPr>
              <a:lvl3pPr marL="1143000" indent="-228600" algn="l" eaLnBrk="0" hangingPunct="0">
                <a:buClr>
                  <a:srgbClr val="A3A3A3"/>
                </a:buClr>
                <a:buChar char="•"/>
                <a:defRPr sz="1600">
                  <a:solidFill>
                    <a:srgbClr val="666666"/>
                  </a:solidFill>
                  <a:latin typeface="Arial" charset="0"/>
                </a:defRPr>
              </a:lvl3pPr>
              <a:lvl4pPr marL="1600200" indent="-228600" algn="l" eaLnBrk="0" hangingPunct="0">
                <a:buClr>
                  <a:srgbClr val="E0E0E0"/>
                </a:buClr>
                <a:buChar char="•"/>
                <a:defRPr sz="1400">
                  <a:solidFill>
                    <a:srgbClr val="666666"/>
                  </a:solidFill>
                  <a:latin typeface="Arial" charset="0"/>
                </a:defRPr>
              </a:lvl4pPr>
              <a:lvl5pPr marL="2057400" indent="-228600" algn="l" eaLnBrk="0" hangingPunct="0">
                <a:buClr>
                  <a:srgbClr val="003366"/>
                </a:buClr>
                <a:buChar char="§"/>
                <a:defRPr sz="1400">
                  <a:solidFill>
                    <a:srgbClr val="666666"/>
                  </a:solidFill>
                  <a:latin typeface="MS Reference Sans Serif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Font typeface="Wingdings" pitchFamily="2" charset="2"/>
                <a:buChar char="§"/>
                <a:defRPr sz="1400">
                  <a:solidFill>
                    <a:srgbClr val="666666"/>
                  </a:solidFill>
                  <a:latin typeface="MS Reference Sans Serif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Font typeface="Wingdings" pitchFamily="2" charset="2"/>
                <a:buChar char="§"/>
                <a:defRPr sz="1400">
                  <a:solidFill>
                    <a:srgbClr val="666666"/>
                  </a:solidFill>
                  <a:latin typeface="MS Reference Sans Serif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Font typeface="Wingdings" pitchFamily="2" charset="2"/>
                <a:buChar char="§"/>
                <a:defRPr sz="1400">
                  <a:solidFill>
                    <a:srgbClr val="666666"/>
                  </a:solidFill>
                  <a:latin typeface="MS Reference Sans Serif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Font typeface="Wingdings" pitchFamily="2" charset="2"/>
                <a:buChar char="§"/>
                <a:defRPr sz="1400">
                  <a:solidFill>
                    <a:srgbClr val="666666"/>
                  </a:solidFill>
                  <a:latin typeface="MS Reference Sans Serif" pitchFamily="34" charset="0"/>
                </a:defRPr>
              </a:lvl9pPr>
            </a:lstStyle>
            <a:p>
              <a:pPr algn="ctr" eaLnBrk="1" hangingPunct="1">
                <a:buClr>
                  <a:srgbClr val="262640"/>
                </a:buClr>
                <a:buFont typeface="Wingdings" pitchFamily="2" charset="2"/>
                <a:buNone/>
              </a:pPr>
              <a:endParaRPr lang="en-US" altLang="it-IT" sz="1100">
                <a:solidFill>
                  <a:schemeClr val="tx1"/>
                </a:solidFill>
              </a:endParaRPr>
            </a:p>
          </p:txBody>
        </p:sp>
      </p:grpSp>
      <p:sp>
        <p:nvSpPr>
          <p:cNvPr id="18446" name="Rectangle 48"/>
          <p:cNvSpPr>
            <a:spLocks noChangeArrowheads="1"/>
          </p:cNvSpPr>
          <p:nvPr/>
        </p:nvSpPr>
        <p:spPr bwMode="auto">
          <a:xfrm>
            <a:off x="319088" y="4833938"/>
            <a:ext cx="1446212" cy="736600"/>
          </a:xfrm>
          <a:prstGeom prst="rect">
            <a:avLst/>
          </a:prstGeom>
          <a:solidFill>
            <a:srgbClr val="B30025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7A0000"/>
            </a:prstShdw>
          </a:effectLst>
        </p:spPr>
        <p:txBody>
          <a:bodyPr wrap="none" tIns="72000" bIns="72000" anchor="ctr"/>
          <a:lstStyle/>
          <a:p>
            <a:pPr>
              <a:defRPr/>
            </a:pPr>
            <a:r>
              <a:rPr lang="en-US" sz="1800" dirty="0" err="1">
                <a:solidFill>
                  <a:schemeClr val="bg1"/>
                </a:solidFill>
                <a:latin typeface="+mn-lt"/>
                <a:cs typeface="Tahoma" pitchFamily="34" charset="0"/>
              </a:rPr>
              <a:t>Azienda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ahoma" pitchFamily="34" charset="0"/>
              </a:rPr>
              <a:t> </a:t>
            </a:r>
          </a:p>
          <a:p>
            <a:pPr>
              <a:defRPr/>
            </a:pPr>
            <a:r>
              <a:rPr lang="en-US" sz="1800" dirty="0" err="1">
                <a:solidFill>
                  <a:schemeClr val="bg1"/>
                </a:solidFill>
                <a:latin typeface="+mn-lt"/>
                <a:cs typeface="Tahoma" pitchFamily="34" charset="0"/>
              </a:rPr>
              <a:t>italiana</a:t>
            </a:r>
            <a:endParaRPr lang="en-US" sz="1800" dirty="0">
              <a:solidFill>
                <a:schemeClr val="bg1"/>
              </a:solidFill>
              <a:latin typeface="+mn-lt"/>
              <a:cs typeface="Tahoma" pitchFamily="34" charset="0"/>
            </a:endParaRPr>
          </a:p>
        </p:txBody>
      </p:sp>
      <p:sp>
        <p:nvSpPr>
          <p:cNvPr id="18447" name="Rectangle 50"/>
          <p:cNvSpPr>
            <a:spLocks noChangeArrowheads="1"/>
          </p:cNvSpPr>
          <p:nvPr/>
        </p:nvSpPr>
        <p:spPr bwMode="auto">
          <a:xfrm>
            <a:off x="3738563" y="4819650"/>
            <a:ext cx="1428750" cy="733425"/>
          </a:xfrm>
          <a:prstGeom prst="rect">
            <a:avLst/>
          </a:prstGeom>
          <a:solidFill>
            <a:srgbClr val="B30025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7A0000"/>
            </a:prstShdw>
          </a:effectLst>
        </p:spPr>
        <p:txBody>
          <a:bodyPr wrap="none" tIns="72000" bIns="72000" anchor="ctr"/>
          <a:lstStyle/>
          <a:p>
            <a:pPr>
              <a:defRPr/>
            </a:pPr>
            <a:r>
              <a:rPr lang="en-US" sz="1800" dirty="0" err="1">
                <a:solidFill>
                  <a:schemeClr val="bg1"/>
                </a:solidFill>
                <a:latin typeface="+mn-lt"/>
                <a:cs typeface="Tahoma" pitchFamily="34" charset="0"/>
              </a:rPr>
              <a:t>Comittente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ahoma" pitchFamily="34" charset="0"/>
              </a:rPr>
              <a:t> </a:t>
            </a:r>
          </a:p>
          <a:p>
            <a:pPr>
              <a:defRPr/>
            </a:pPr>
            <a:r>
              <a:rPr lang="en-US" sz="1800" dirty="0" err="1">
                <a:solidFill>
                  <a:schemeClr val="bg1"/>
                </a:solidFill>
                <a:latin typeface="+mn-lt"/>
                <a:cs typeface="Tahoma" pitchFamily="34" charset="0"/>
              </a:rPr>
              <a:t>estero</a:t>
            </a:r>
            <a:endParaRPr lang="en-US" sz="1800" dirty="0">
              <a:solidFill>
                <a:schemeClr val="bg1"/>
              </a:solidFill>
              <a:latin typeface="+mn-lt"/>
              <a:cs typeface="Tahoma" pitchFamily="34" charset="0"/>
            </a:endParaRPr>
          </a:p>
        </p:txBody>
      </p:sp>
      <p:sp>
        <p:nvSpPr>
          <p:cNvPr id="17423" name="Line 64"/>
          <p:cNvSpPr>
            <a:spLocks noChangeShapeType="1"/>
          </p:cNvSpPr>
          <p:nvPr/>
        </p:nvSpPr>
        <p:spPr bwMode="auto">
          <a:xfrm>
            <a:off x="3576638" y="4748213"/>
            <a:ext cx="1587" cy="7127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50" name="Rectangle 44"/>
          <p:cNvSpPr>
            <a:spLocks noChangeArrowheads="1"/>
          </p:cNvSpPr>
          <p:nvPr/>
        </p:nvSpPr>
        <p:spPr bwMode="auto">
          <a:xfrm>
            <a:off x="4167188" y="3722688"/>
            <a:ext cx="1333500" cy="558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  <a:buClrTx/>
              <a:buFontTx/>
              <a:buNone/>
              <a:defRPr/>
            </a:pPr>
            <a:r>
              <a:rPr lang="en-US" sz="1600" b="0" dirty="0" err="1">
                <a:solidFill>
                  <a:schemeClr val="tx1"/>
                </a:solidFill>
                <a:latin typeface="+mn-lt"/>
                <a:cs typeface="Tahoma" pitchFamily="34" charset="0"/>
              </a:rPr>
              <a:t>Emissione</a:t>
            </a:r>
            <a:endParaRPr lang="en-US" sz="1600" b="0" dirty="0">
              <a:solidFill>
                <a:schemeClr val="tx1"/>
              </a:solidFill>
              <a:latin typeface="+mn-lt"/>
              <a:cs typeface="Tahoma" pitchFamily="34" charset="0"/>
            </a:endParaRPr>
          </a:p>
          <a:p>
            <a:pPr algn="l">
              <a:spcBef>
                <a:spcPct val="0"/>
              </a:spcBef>
              <a:buClrTx/>
              <a:buFontTx/>
              <a:buNone/>
              <a:defRPr/>
            </a:pPr>
            <a:r>
              <a:rPr lang="en-US" sz="1600" b="0" dirty="0" err="1">
                <a:solidFill>
                  <a:schemeClr val="tx1"/>
                </a:solidFill>
                <a:latin typeface="+mn-lt"/>
                <a:cs typeface="Tahoma" pitchFamily="34" charset="0"/>
              </a:rPr>
              <a:t>della</a:t>
            </a:r>
            <a:r>
              <a:rPr lang="en-US" sz="1600" b="0" dirty="0">
                <a:solidFill>
                  <a:schemeClr val="tx1"/>
                </a:solidFill>
                <a:latin typeface="+mn-lt"/>
                <a:cs typeface="Tahoma" pitchFamily="34" charset="0"/>
              </a:rPr>
              <a:t> Garanzia</a:t>
            </a:r>
          </a:p>
        </p:txBody>
      </p:sp>
      <p:sp>
        <p:nvSpPr>
          <p:cNvPr id="18451" name="Rectangle 48"/>
          <p:cNvSpPr>
            <a:spLocks noChangeArrowheads="1"/>
          </p:cNvSpPr>
          <p:nvPr/>
        </p:nvSpPr>
        <p:spPr bwMode="auto">
          <a:xfrm>
            <a:off x="304800" y="2584450"/>
            <a:ext cx="1552575" cy="889000"/>
          </a:xfrm>
          <a:prstGeom prst="rect">
            <a:avLst/>
          </a:prstGeom>
          <a:solidFill>
            <a:srgbClr val="B30025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7A0000"/>
            </a:prstShdw>
          </a:effectLst>
        </p:spPr>
        <p:txBody>
          <a:bodyPr wrap="none" tIns="72000" bIns="72000" anchor="ctr"/>
          <a:lstStyle/>
          <a:p>
            <a:pPr>
              <a:defRPr/>
            </a:pPr>
            <a:r>
              <a:rPr lang="en-US" sz="1600" dirty="0" err="1">
                <a:solidFill>
                  <a:schemeClr val="bg1"/>
                </a:solidFill>
                <a:latin typeface="+mn-lt"/>
                <a:cs typeface="Tahoma" pitchFamily="34" charset="0"/>
              </a:rPr>
              <a:t>Banca</a:t>
            </a:r>
            <a:r>
              <a:rPr lang="en-US" sz="1600" dirty="0">
                <a:solidFill>
                  <a:schemeClr val="bg1"/>
                </a:solidFill>
                <a:latin typeface="+mn-lt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+mn-lt"/>
                <a:cs typeface="Tahoma" pitchFamily="34" charset="0"/>
              </a:rPr>
              <a:t>italiana</a:t>
            </a:r>
            <a:endParaRPr lang="en-US" sz="1600" dirty="0">
              <a:solidFill>
                <a:schemeClr val="bg1"/>
              </a:solidFill>
              <a:latin typeface="+mn-lt"/>
              <a:cs typeface="Tahoma" pitchFamily="34" charset="0"/>
            </a:endParaRPr>
          </a:p>
          <a:p>
            <a:pPr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cs typeface="Tahoma" pitchFamily="34" charset="0"/>
              </a:rPr>
              <a:t>o </a:t>
            </a:r>
            <a:r>
              <a:rPr lang="en-US" sz="1600" dirty="0" err="1">
                <a:solidFill>
                  <a:schemeClr val="bg1"/>
                </a:solidFill>
                <a:latin typeface="+mn-lt"/>
                <a:cs typeface="Tahoma" pitchFamily="34" charset="0"/>
              </a:rPr>
              <a:t>estera</a:t>
            </a:r>
            <a:endParaRPr lang="en-US" sz="1600" dirty="0">
              <a:solidFill>
                <a:schemeClr val="bg1"/>
              </a:solidFill>
              <a:latin typeface="+mn-lt"/>
              <a:cs typeface="Tahoma" pitchFamily="34" charset="0"/>
            </a:endParaRPr>
          </a:p>
        </p:txBody>
      </p:sp>
      <p:sp>
        <p:nvSpPr>
          <p:cNvPr id="18452" name="Rectangle 50"/>
          <p:cNvSpPr>
            <a:spLocks noChangeArrowheads="1"/>
          </p:cNvSpPr>
          <p:nvPr/>
        </p:nvSpPr>
        <p:spPr bwMode="auto">
          <a:xfrm>
            <a:off x="3760788" y="2706688"/>
            <a:ext cx="1349375" cy="735012"/>
          </a:xfrm>
          <a:prstGeom prst="rect">
            <a:avLst/>
          </a:prstGeom>
          <a:solidFill>
            <a:srgbClr val="B30025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7A0000"/>
            </a:prstShdw>
          </a:effectLst>
        </p:spPr>
        <p:txBody>
          <a:bodyPr wrap="none" tIns="72000" bIns="72000" anchor="ctr"/>
          <a:lstStyle/>
          <a:p>
            <a:pPr>
              <a:defRPr/>
            </a:pPr>
            <a:r>
              <a:rPr lang="en-US" sz="1800" dirty="0" err="1">
                <a:solidFill>
                  <a:schemeClr val="bg1"/>
                </a:solidFill>
                <a:latin typeface="+mn-lt"/>
                <a:cs typeface="Tahoma" pitchFamily="34" charset="0"/>
              </a:rPr>
              <a:t>Banca</a:t>
            </a:r>
            <a:endParaRPr lang="en-US" sz="1800" dirty="0">
              <a:solidFill>
                <a:schemeClr val="bg1"/>
              </a:solidFill>
              <a:latin typeface="+mn-lt"/>
              <a:cs typeface="Tahoma" pitchFamily="34" charset="0"/>
            </a:endParaRPr>
          </a:p>
          <a:p>
            <a:pPr>
              <a:defRPr/>
            </a:pPr>
            <a:r>
              <a:rPr lang="en-US" sz="1800" dirty="0">
                <a:solidFill>
                  <a:schemeClr val="bg1"/>
                </a:solidFill>
                <a:latin typeface="+mn-lt"/>
                <a:cs typeface="Tahoma" pitchFamily="34" charset="0"/>
              </a:rPr>
              <a:t>locale</a:t>
            </a:r>
          </a:p>
        </p:txBody>
      </p:sp>
      <p:sp>
        <p:nvSpPr>
          <p:cNvPr id="17427" name="Line 33"/>
          <p:cNvSpPr>
            <a:spLocks noChangeShapeType="1"/>
          </p:cNvSpPr>
          <p:nvPr/>
        </p:nvSpPr>
        <p:spPr bwMode="auto">
          <a:xfrm rot="16200000" flipH="1">
            <a:off x="2547937" y="2546351"/>
            <a:ext cx="88582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55" name="Rectangle 44"/>
          <p:cNvSpPr>
            <a:spLocks noChangeArrowheads="1"/>
          </p:cNvSpPr>
          <p:nvPr/>
        </p:nvSpPr>
        <p:spPr bwMode="auto">
          <a:xfrm>
            <a:off x="1982788" y="3033713"/>
            <a:ext cx="1746250" cy="558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  <a:buClrTx/>
              <a:buFontTx/>
              <a:buNone/>
              <a:defRPr/>
            </a:pPr>
            <a:r>
              <a:rPr lang="en-US" sz="1600" b="0" dirty="0" err="1">
                <a:solidFill>
                  <a:schemeClr val="tx1"/>
                </a:solidFill>
                <a:latin typeface="+mn-lt"/>
                <a:cs typeface="Tahoma" pitchFamily="34" charset="0"/>
              </a:rPr>
              <a:t>Controgaranzia</a:t>
            </a:r>
            <a:endParaRPr lang="en-US" sz="1600" b="0" dirty="0">
              <a:solidFill>
                <a:schemeClr val="tx1"/>
              </a:solidFill>
              <a:latin typeface="+mn-lt"/>
              <a:cs typeface="Tahoma" pitchFamily="34" charset="0"/>
            </a:endParaRPr>
          </a:p>
        </p:txBody>
      </p:sp>
      <p:sp>
        <p:nvSpPr>
          <p:cNvPr id="18456" name="Rectangle 44"/>
          <p:cNvSpPr>
            <a:spLocks noChangeArrowheads="1"/>
          </p:cNvSpPr>
          <p:nvPr/>
        </p:nvSpPr>
        <p:spPr bwMode="auto">
          <a:xfrm>
            <a:off x="2984500" y="2235200"/>
            <a:ext cx="1333500" cy="4064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  <a:buClrTx/>
              <a:buFontTx/>
              <a:buNone/>
              <a:defRPr/>
            </a:pPr>
            <a:r>
              <a:rPr lang="en-US" sz="1600" b="0" dirty="0" err="1">
                <a:solidFill>
                  <a:schemeClr val="tx1"/>
                </a:solidFill>
                <a:latin typeface="+mn-lt"/>
                <a:cs typeface="Tahoma" pitchFamily="34" charset="0"/>
              </a:rPr>
              <a:t>Polizza</a:t>
            </a:r>
            <a:endParaRPr lang="en-US" sz="1600" b="0" dirty="0">
              <a:solidFill>
                <a:schemeClr val="tx1"/>
              </a:solidFill>
              <a:latin typeface="+mn-lt"/>
              <a:cs typeface="Tahoma" pitchFamily="34" charset="0"/>
            </a:endParaRPr>
          </a:p>
        </p:txBody>
      </p:sp>
      <p:sp>
        <p:nvSpPr>
          <p:cNvPr id="17430" name="Line 32"/>
          <p:cNvSpPr>
            <a:spLocks noChangeShapeType="1"/>
          </p:cNvSpPr>
          <p:nvPr/>
        </p:nvSpPr>
        <p:spPr bwMode="auto">
          <a:xfrm rot="16200000" flipH="1">
            <a:off x="2308225" y="3090863"/>
            <a:ext cx="1263650" cy="20764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58" name="Rectangle 44"/>
          <p:cNvSpPr>
            <a:spLocks noChangeArrowheads="1"/>
          </p:cNvSpPr>
          <p:nvPr/>
        </p:nvSpPr>
        <p:spPr bwMode="auto">
          <a:xfrm rot="1943903">
            <a:off x="2039938" y="3806825"/>
            <a:ext cx="1846262" cy="558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  <a:buClrTx/>
              <a:buFontTx/>
              <a:buNone/>
              <a:defRPr/>
            </a:pPr>
            <a:r>
              <a:rPr lang="en-US" sz="1600" b="0" dirty="0">
                <a:solidFill>
                  <a:schemeClr val="tx1"/>
                </a:solidFill>
                <a:latin typeface="+mn-lt"/>
                <a:cs typeface="Tahoma" pitchFamily="34" charset="0"/>
              </a:rPr>
              <a:t>Garanzia</a:t>
            </a:r>
            <a:r>
              <a:rPr lang="en-US" sz="1800" b="0" dirty="0">
                <a:solidFill>
                  <a:schemeClr val="tx1"/>
                </a:solidFill>
                <a:latin typeface="+mn-lt"/>
                <a:cs typeface="Tahoma" pitchFamily="34" charset="0"/>
              </a:rPr>
              <a:t> </a:t>
            </a:r>
            <a:r>
              <a:rPr lang="en-US" sz="1600" b="0" dirty="0">
                <a:solidFill>
                  <a:schemeClr val="tx1"/>
                </a:solidFill>
                <a:latin typeface="+mn-lt"/>
                <a:cs typeface="Tahoma" pitchFamily="34" charset="0"/>
              </a:rPr>
              <a:t>Diretta</a:t>
            </a:r>
          </a:p>
        </p:txBody>
      </p:sp>
      <p:sp>
        <p:nvSpPr>
          <p:cNvPr id="34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B8458C-F30A-4AF4-B7C7-B4B2D28F850C}" type="slidenum">
              <a:rPr lang="it-IT">
                <a:latin typeface="+mn-lt"/>
                <a:cs typeface="Tahoma" pitchFamily="34" charset="0"/>
              </a:rPr>
              <a:pPr>
                <a:defRPr/>
              </a:pPr>
              <a:t>13</a:t>
            </a:fld>
            <a:endParaRPr lang="it-IT" dirty="0">
              <a:latin typeface="+mn-lt"/>
              <a:cs typeface="Tahoma" pitchFamily="34" charset="0"/>
            </a:endParaRPr>
          </a:p>
        </p:txBody>
      </p:sp>
      <p:sp>
        <p:nvSpPr>
          <p:cNvPr id="17433" name="Titolo 6"/>
          <p:cNvSpPr>
            <a:spLocks noGrp="1"/>
          </p:cNvSpPr>
          <p:nvPr>
            <p:ph type="title"/>
          </p:nvPr>
        </p:nvSpPr>
        <p:spPr>
          <a:xfrm>
            <a:off x="2630488" y="612775"/>
            <a:ext cx="6440487" cy="317500"/>
          </a:xfrm>
        </p:spPr>
        <p:txBody>
          <a:bodyPr/>
          <a:lstStyle/>
          <a:p>
            <a:pPr eaLnBrk="1" hangingPunct="1"/>
            <a:r>
              <a:rPr lang="it-IT" altLang="it-IT" dirty="0" smtClean="0"/>
              <a:t>Cauzioni: schema del prodotto</a:t>
            </a:r>
          </a:p>
        </p:txBody>
      </p:sp>
      <p:sp>
        <p:nvSpPr>
          <p:cNvPr id="17434" name="Rectangle 35"/>
          <p:cNvSpPr>
            <a:spLocks/>
          </p:cNvSpPr>
          <p:nvPr/>
        </p:nvSpPr>
        <p:spPr bwMode="auto">
          <a:xfrm>
            <a:off x="3905250" y="0"/>
            <a:ext cx="523875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08000" bIns="0" anchor="ctr"/>
          <a:lstStyle>
            <a:lvl1pPr marL="39688" algn="l" eaLnBrk="0" hangingPunct="0">
              <a:buClr>
                <a:srgbClr val="B30025"/>
              </a:buClr>
              <a:buChar char="•"/>
              <a:defRPr sz="3200">
                <a:solidFill>
                  <a:srgbClr val="666666"/>
                </a:solidFill>
                <a:latin typeface="Arial" charset="0"/>
              </a:defRPr>
            </a:lvl1pPr>
            <a:lvl2pPr marL="742950" indent="-285750" algn="l" eaLnBrk="0" hangingPunct="0">
              <a:buClr>
                <a:srgbClr val="666666"/>
              </a:buClr>
              <a:buChar char="•"/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algn="l" eaLnBrk="0" hangingPunct="0">
              <a:buClr>
                <a:srgbClr val="A3A3A3"/>
              </a:buClr>
              <a:buChar char="•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rgbClr val="E0E0E0"/>
              </a:buClr>
              <a:buChar char="•"/>
              <a:defRPr sz="1400">
                <a:solidFill>
                  <a:srgbClr val="666666"/>
                </a:solidFill>
                <a:latin typeface="Arial" charset="0"/>
              </a:defRPr>
            </a:lvl4pPr>
            <a:lvl5pPr marL="2057400" indent="-228600" algn="l" eaLnBrk="0" hangingPunct="0">
              <a:buClr>
                <a:srgbClr val="003366"/>
              </a:buClr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t-IT" sz="1100" dirty="0" smtClean="0">
                <a:solidFill>
                  <a:schemeClr val="bg1"/>
                </a:solidFill>
                <a:cs typeface="Arial" charset="0"/>
              </a:rPr>
              <a:t>Le </a:t>
            </a:r>
            <a:r>
              <a:rPr lang="en-US" altLang="it-IT" sz="1100" dirty="0" err="1" smtClean="0">
                <a:solidFill>
                  <a:schemeClr val="bg1"/>
                </a:solidFill>
                <a:cs typeface="Arial" charset="0"/>
              </a:rPr>
              <a:t>cauzioni</a:t>
            </a:r>
            <a:r>
              <a:rPr lang="en-US" altLang="it-IT" sz="11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it-IT" sz="1100" dirty="0" err="1" smtClean="0">
                <a:solidFill>
                  <a:schemeClr val="bg1"/>
                </a:solidFill>
                <a:cs typeface="Arial" charset="0"/>
              </a:rPr>
              <a:t>nel</a:t>
            </a:r>
            <a:r>
              <a:rPr lang="en-US" altLang="it-IT" sz="11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it-IT" sz="1100" dirty="0" err="1" smtClean="0">
                <a:solidFill>
                  <a:schemeClr val="bg1"/>
                </a:solidFill>
                <a:cs typeface="Arial" charset="0"/>
              </a:rPr>
              <a:t>contesto</a:t>
            </a:r>
            <a:r>
              <a:rPr lang="en-US" altLang="it-IT" sz="11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it-IT" sz="1100" dirty="0" err="1" smtClean="0">
                <a:solidFill>
                  <a:schemeClr val="bg1"/>
                </a:solidFill>
                <a:cs typeface="Arial" charset="0"/>
              </a:rPr>
              <a:t>internazionale</a:t>
            </a:r>
            <a:endParaRPr lang="en-US" altLang="it-IT" sz="11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7435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buClr>
                <a:srgbClr val="B30025"/>
              </a:buClr>
              <a:buChar char="•"/>
              <a:defRPr sz="3200">
                <a:solidFill>
                  <a:srgbClr val="666666"/>
                </a:solidFill>
                <a:latin typeface="Arial" charset="0"/>
              </a:defRPr>
            </a:lvl1pPr>
            <a:lvl2pPr marL="742950" indent="-285750" algn="l" eaLnBrk="0" hangingPunct="0">
              <a:buClr>
                <a:srgbClr val="666666"/>
              </a:buClr>
              <a:buChar char="•"/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algn="l" eaLnBrk="0" hangingPunct="0">
              <a:buClr>
                <a:srgbClr val="A3A3A3"/>
              </a:buClr>
              <a:buChar char="•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rgbClr val="E0E0E0"/>
              </a:buClr>
              <a:buChar char="•"/>
              <a:defRPr sz="1400">
                <a:solidFill>
                  <a:srgbClr val="666666"/>
                </a:solidFill>
                <a:latin typeface="Arial" charset="0"/>
              </a:defRPr>
            </a:lvl4pPr>
            <a:lvl5pPr marL="2057400" indent="-228600" algn="l" eaLnBrk="0" hangingPunct="0">
              <a:buClr>
                <a:srgbClr val="003366"/>
              </a:buClr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1100" dirty="0" smtClean="0">
                <a:solidFill>
                  <a:schemeClr val="bg1"/>
                </a:solidFill>
              </a:rPr>
              <a:t>SACE </a:t>
            </a:r>
            <a:r>
              <a:rPr lang="it-IT" altLang="it-IT" sz="1100" dirty="0" err="1" smtClean="0">
                <a:solidFill>
                  <a:schemeClr val="bg1"/>
                </a:solidFill>
              </a:rPr>
              <a:t>SpA</a:t>
            </a:r>
            <a:endParaRPr lang="it-IT" altLang="it-IT" sz="11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29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buClr>
                <a:srgbClr val="B30025"/>
              </a:buClr>
              <a:buChar char="•"/>
              <a:defRPr sz="3200">
                <a:solidFill>
                  <a:srgbClr val="666666"/>
                </a:solidFill>
                <a:latin typeface="Arial" charset="0"/>
              </a:defRPr>
            </a:lvl1pPr>
            <a:lvl2pPr marL="742950" indent="-285750" algn="l" eaLnBrk="0" hangingPunct="0">
              <a:buClr>
                <a:srgbClr val="666666"/>
              </a:buClr>
              <a:buChar char="•"/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algn="l" eaLnBrk="0" hangingPunct="0">
              <a:buClr>
                <a:srgbClr val="A3A3A3"/>
              </a:buClr>
              <a:buChar char="•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rgbClr val="E0E0E0"/>
              </a:buClr>
              <a:buChar char="•"/>
              <a:defRPr sz="1400">
                <a:solidFill>
                  <a:srgbClr val="666666"/>
                </a:solidFill>
                <a:latin typeface="Arial" charset="0"/>
              </a:defRPr>
            </a:lvl4pPr>
            <a:lvl5pPr marL="2057400" indent="-228600" algn="l" eaLnBrk="0" hangingPunct="0">
              <a:buClr>
                <a:srgbClr val="003366"/>
              </a:buClr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31C16C6-E967-453B-AEE7-3E8C2E46AF10}" type="slidenum">
              <a:rPr lang="it-IT" altLang="it-IT" sz="1100" smtClean="0">
                <a:solidFill>
                  <a:schemeClr val="bg1"/>
                </a:solidFill>
              </a:rPr>
              <a:pPr algn="r" eaLnBrk="1" hangingPunct="1">
                <a:buClrTx/>
                <a:buFontTx/>
                <a:buNone/>
              </a:pPr>
              <a:t>14</a:t>
            </a:fld>
            <a:endParaRPr lang="it-IT" altLang="it-IT" sz="1100" smtClean="0">
              <a:solidFill>
                <a:schemeClr val="bg1"/>
              </a:solidFill>
            </a:endParaRPr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" y="1341438"/>
            <a:ext cx="8999538" cy="4435475"/>
          </a:xfrm>
          <a:solidFill>
            <a:schemeClr val="bg1">
              <a:lumMod val="95000"/>
            </a:schemeClr>
          </a:solidFill>
          <a:effectLst>
            <a:outerShdw dist="35921" dir="2700000" algn="ctr" rotWithShape="0">
              <a:srgbClr val="DDDDDD"/>
            </a:outerShdw>
          </a:effectLst>
        </p:spPr>
        <p:txBody>
          <a:bodyPr lIns="90000" rIns="36000"/>
          <a:lstStyle/>
          <a:p>
            <a:pPr marL="85725" indent="0" algn="just" eaLnBrk="1" hangingPunct="1">
              <a:spcBef>
                <a:spcPct val="0"/>
              </a:spcBef>
              <a:buClr>
                <a:srgbClr val="003066"/>
              </a:buClr>
              <a:buFont typeface="Wingdings" pitchFamily="2" charset="2"/>
              <a:buChar char="ü"/>
              <a:defRPr/>
            </a:pPr>
            <a:endParaRPr lang="it-IT" sz="1400" dirty="0" smtClean="0">
              <a:solidFill>
                <a:srgbClr val="003066"/>
              </a:solidFill>
              <a:latin typeface="Univers 45 Light" charset="0"/>
            </a:endParaRPr>
          </a:p>
          <a:p>
            <a:pPr marL="85725" indent="0" algn="just" eaLnBrk="1" hangingPunct="1">
              <a:spcBef>
                <a:spcPct val="0"/>
              </a:spcBef>
              <a:buClr>
                <a:srgbClr val="003066"/>
              </a:buClr>
              <a:buFont typeface="Wingdings" pitchFamily="2" charset="2"/>
              <a:buChar char="ü"/>
              <a:defRPr/>
            </a:pPr>
            <a:endParaRPr lang="it-IT" sz="1400" dirty="0" smtClean="0">
              <a:solidFill>
                <a:srgbClr val="003066"/>
              </a:solidFill>
            </a:endParaRPr>
          </a:p>
          <a:p>
            <a:pPr marL="85725" indent="0" algn="just" eaLnBrk="1" hangingPunct="1">
              <a:spcBef>
                <a:spcPct val="0"/>
              </a:spcBef>
              <a:buClr>
                <a:srgbClr val="003066"/>
              </a:buClr>
              <a:buFontTx/>
              <a:buNone/>
              <a:defRPr/>
            </a:pPr>
            <a:endParaRPr lang="it-IT" sz="1400" dirty="0" smtClean="0">
              <a:solidFill>
                <a:srgbClr val="003066"/>
              </a:solidFill>
            </a:endParaRPr>
          </a:p>
          <a:p>
            <a:pPr marL="85725" indent="0" algn="just" eaLnBrk="1" hangingPunct="1">
              <a:spcBef>
                <a:spcPct val="0"/>
              </a:spcBef>
              <a:buClr>
                <a:srgbClr val="003066"/>
              </a:buClr>
              <a:buFontTx/>
              <a:buNone/>
              <a:defRPr/>
            </a:pPr>
            <a:endParaRPr lang="it-IT" sz="1400" dirty="0" smtClean="0">
              <a:solidFill>
                <a:srgbClr val="003066"/>
              </a:solidFill>
            </a:endParaRPr>
          </a:p>
          <a:p>
            <a:pPr marL="85725" indent="0" algn="just" eaLnBrk="1" hangingPunct="1">
              <a:spcBef>
                <a:spcPct val="0"/>
              </a:spcBef>
              <a:buClr>
                <a:srgbClr val="003066"/>
              </a:buClr>
              <a:buFontTx/>
              <a:buNone/>
              <a:defRPr/>
            </a:pPr>
            <a:endParaRPr lang="it-IT" sz="1400" dirty="0" smtClean="0">
              <a:solidFill>
                <a:srgbClr val="003066"/>
              </a:solidFill>
            </a:endParaRPr>
          </a:p>
          <a:p>
            <a:pPr marL="85725" indent="0" algn="just" eaLnBrk="1" hangingPunct="1">
              <a:spcBef>
                <a:spcPct val="0"/>
              </a:spcBef>
              <a:buClr>
                <a:srgbClr val="003066"/>
              </a:buClr>
              <a:buFontTx/>
              <a:buNone/>
              <a:defRPr/>
            </a:pPr>
            <a:endParaRPr lang="it-IT" sz="1400" dirty="0" smtClean="0">
              <a:solidFill>
                <a:srgbClr val="003066"/>
              </a:solidFill>
            </a:endParaRPr>
          </a:p>
          <a:p>
            <a:pPr marL="85725" indent="0" algn="just" eaLnBrk="1" hangingPunct="1">
              <a:spcBef>
                <a:spcPct val="0"/>
              </a:spcBef>
              <a:buClr>
                <a:srgbClr val="003066"/>
              </a:buClr>
              <a:buFontTx/>
              <a:buNone/>
              <a:defRPr/>
            </a:pPr>
            <a:endParaRPr lang="it-IT" sz="2000" dirty="0" smtClean="0">
              <a:solidFill>
                <a:srgbClr val="003066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Clr>
                <a:srgbClr val="003066"/>
              </a:buClr>
              <a:buFontTx/>
              <a:buNone/>
              <a:defRPr/>
            </a:pPr>
            <a:r>
              <a:rPr lang="it-IT" sz="1800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  </a:t>
            </a:r>
          </a:p>
          <a:p>
            <a:pPr marL="0" indent="0" algn="just" eaLnBrk="1" hangingPunct="1">
              <a:spcBef>
                <a:spcPct val="0"/>
              </a:spcBef>
              <a:buClr>
                <a:srgbClr val="003066"/>
              </a:buClr>
              <a:buFontTx/>
              <a:buNone/>
              <a:defRPr/>
            </a:pPr>
            <a:endParaRPr lang="it-IT" sz="1800" b="1" dirty="0" smtClean="0">
              <a:solidFill>
                <a:schemeClr val="bg2">
                  <a:lumMod val="50000"/>
                </a:schemeClr>
              </a:solidFill>
              <a:latin typeface="+mj-lt"/>
              <a:cs typeface="Tahoma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Clr>
                <a:srgbClr val="003066"/>
              </a:buClr>
              <a:buFontTx/>
              <a:buNone/>
              <a:defRPr/>
            </a:pPr>
            <a:r>
              <a:rPr lang="it-IT" sz="1800" b="1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Tahoma" pitchFamily="34" charset="0"/>
              </a:rPr>
              <a:t>    </a:t>
            </a:r>
            <a:r>
              <a:rPr lang="it-IT" sz="1800" b="1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Tahoma" pitchFamily="34" charset="0"/>
              </a:rPr>
              <a:t>Bid</a:t>
            </a:r>
            <a:r>
              <a:rPr lang="it-IT" sz="1800" b="1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Tahoma" pitchFamily="34" charset="0"/>
              </a:rPr>
              <a:t> bond		</a:t>
            </a:r>
            <a:r>
              <a:rPr lang="it-IT" sz="1800" b="1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Tahoma" pitchFamily="34" charset="0"/>
              </a:rPr>
              <a:t>Advance</a:t>
            </a:r>
            <a:r>
              <a:rPr lang="it-IT" sz="1800" b="1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Tahoma" pitchFamily="34" charset="0"/>
              </a:rPr>
              <a:t> </a:t>
            </a:r>
            <a:r>
              <a:rPr lang="it-IT" sz="1800" b="1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Tahoma" pitchFamily="34" charset="0"/>
              </a:rPr>
              <a:t>Payment</a:t>
            </a:r>
            <a:r>
              <a:rPr lang="it-IT" sz="1800" b="1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Tahoma" pitchFamily="34" charset="0"/>
              </a:rPr>
              <a:t> Bond             	  </a:t>
            </a:r>
            <a:r>
              <a:rPr lang="it-IT" sz="1800" b="1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Tahoma" pitchFamily="34" charset="0"/>
              </a:rPr>
              <a:t>Warranty</a:t>
            </a:r>
            <a:r>
              <a:rPr lang="it-IT" sz="1800" b="1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Tahoma" pitchFamily="34" charset="0"/>
              </a:rPr>
              <a:t>/</a:t>
            </a:r>
          </a:p>
          <a:p>
            <a:pPr marL="0" indent="0" algn="just" eaLnBrk="1" hangingPunct="1">
              <a:spcBef>
                <a:spcPct val="0"/>
              </a:spcBef>
              <a:buClr>
                <a:srgbClr val="003066"/>
              </a:buClr>
              <a:buFontTx/>
              <a:buNone/>
              <a:defRPr/>
            </a:pPr>
            <a:r>
              <a:rPr lang="it-IT" sz="1800" b="1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Tahoma" pitchFamily="34" charset="0"/>
              </a:rPr>
              <a:t>                                                                                          	  </a:t>
            </a:r>
            <a:r>
              <a:rPr lang="it-IT" sz="1800" b="1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Tahoma" pitchFamily="34" charset="0"/>
              </a:rPr>
              <a:t>Maintenance</a:t>
            </a:r>
            <a:r>
              <a:rPr lang="it-IT" sz="1800" b="1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Tahoma" pitchFamily="34" charset="0"/>
              </a:rPr>
              <a:t>  Bond</a:t>
            </a:r>
          </a:p>
          <a:p>
            <a:pPr marL="0" indent="0" algn="just" eaLnBrk="1" hangingPunct="1">
              <a:spcBef>
                <a:spcPct val="0"/>
              </a:spcBef>
              <a:buClr>
                <a:srgbClr val="003066"/>
              </a:buClr>
              <a:buFontTx/>
              <a:buNone/>
              <a:defRPr/>
            </a:pPr>
            <a:r>
              <a:rPr lang="it-IT" sz="1800" b="1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Tahoma" pitchFamily="34" charset="0"/>
              </a:rPr>
              <a:t>			Performance bond		</a:t>
            </a:r>
          </a:p>
          <a:p>
            <a:pPr marL="0" indent="0" algn="just" eaLnBrk="1" hangingPunct="1">
              <a:spcBef>
                <a:spcPct val="0"/>
              </a:spcBef>
              <a:buClr>
                <a:srgbClr val="003066"/>
              </a:buClr>
              <a:buFontTx/>
              <a:buNone/>
              <a:defRPr/>
            </a:pPr>
            <a:r>
              <a:rPr lang="it-IT" sz="1800" b="1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Tahoma" pitchFamily="34" charset="0"/>
              </a:rPr>
              <a:t>			</a:t>
            </a:r>
          </a:p>
          <a:p>
            <a:pPr marL="0" indent="0" algn="just" eaLnBrk="1" hangingPunct="1">
              <a:spcBef>
                <a:spcPct val="0"/>
              </a:spcBef>
              <a:buClr>
                <a:srgbClr val="003066"/>
              </a:buClr>
              <a:buFontTx/>
              <a:buNone/>
              <a:defRPr/>
            </a:pPr>
            <a:r>
              <a:rPr lang="it-IT" sz="1800" b="1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Tahoma" pitchFamily="34" charset="0"/>
              </a:rPr>
              <a:t>			</a:t>
            </a:r>
            <a:r>
              <a:rPr lang="it-IT" sz="1800" b="1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Tahoma" pitchFamily="34" charset="0"/>
              </a:rPr>
              <a:t>Retention</a:t>
            </a:r>
            <a:r>
              <a:rPr lang="it-IT" sz="1800" b="1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Tahoma" pitchFamily="34" charset="0"/>
              </a:rPr>
              <a:t> Money Bond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354138" y="5397500"/>
            <a:ext cx="6294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buClr>
                <a:srgbClr val="B30025"/>
              </a:buClr>
              <a:buChar char="•"/>
              <a:defRPr sz="3200">
                <a:solidFill>
                  <a:srgbClr val="666666"/>
                </a:solidFill>
                <a:latin typeface="Arial" charset="0"/>
              </a:defRPr>
            </a:lvl1pPr>
            <a:lvl2pPr marL="742950" indent="-285750" algn="l" eaLnBrk="0" hangingPunct="0">
              <a:buClr>
                <a:srgbClr val="666666"/>
              </a:buClr>
              <a:buChar char="•"/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algn="l" eaLnBrk="0" hangingPunct="0">
              <a:buClr>
                <a:srgbClr val="A3A3A3"/>
              </a:buClr>
              <a:buChar char="•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rgbClr val="E0E0E0"/>
              </a:buClr>
              <a:buChar char="•"/>
              <a:defRPr sz="1400">
                <a:solidFill>
                  <a:srgbClr val="666666"/>
                </a:solidFill>
                <a:latin typeface="Arial" charset="0"/>
              </a:defRPr>
            </a:lvl4pPr>
            <a:lvl5pPr marL="2057400" indent="-228600" algn="l" eaLnBrk="0" hangingPunct="0">
              <a:buClr>
                <a:srgbClr val="003366"/>
              </a:buClr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9pPr>
          </a:lstStyle>
          <a:p>
            <a:pPr algn="ctr" eaLnBrk="1" hangingPunct="1">
              <a:buClr>
                <a:srgbClr val="262640"/>
              </a:buClr>
              <a:buFont typeface="Wingdings" pitchFamily="2" charset="2"/>
              <a:buNone/>
            </a:pPr>
            <a:endParaRPr lang="it-IT" altLang="it-IT" sz="2000">
              <a:solidFill>
                <a:srgbClr val="003366"/>
              </a:solidFill>
            </a:endParaRPr>
          </a:p>
        </p:txBody>
      </p:sp>
      <p:grpSp>
        <p:nvGrpSpPr>
          <p:cNvPr id="10245" name="Group 14"/>
          <p:cNvGrpSpPr>
            <a:grpSpLocks/>
          </p:cNvGrpSpPr>
          <p:nvPr/>
        </p:nvGrpSpPr>
        <p:grpSpPr bwMode="auto">
          <a:xfrm>
            <a:off x="276225" y="1474788"/>
            <a:ext cx="8607425" cy="815975"/>
            <a:chOff x="371" y="2152"/>
            <a:chExt cx="5110" cy="514"/>
          </a:xfrm>
        </p:grpSpPr>
        <p:sp>
          <p:nvSpPr>
            <p:cNvPr id="8" name="AutoShape 15"/>
            <p:cNvSpPr>
              <a:spLocks noChangeArrowheads="1"/>
            </p:cNvSpPr>
            <p:nvPr/>
          </p:nvSpPr>
          <p:spPr bwMode="gray">
            <a:xfrm>
              <a:off x="371" y="2160"/>
              <a:ext cx="525" cy="506"/>
            </a:xfrm>
            <a:prstGeom prst="homePlate">
              <a:avLst>
                <a:gd name="adj" fmla="val 32890"/>
              </a:avLst>
            </a:prstGeom>
            <a:solidFill>
              <a:schemeClr val="folHlink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DCDCDC">
                  <a:alpha val="50000"/>
                </a:srgbClr>
              </a:outerShdw>
            </a:effectLst>
          </p:spPr>
          <p:txBody>
            <a:bodyPr lIns="46800" tIns="46800" rIns="46800" bIns="46800" anchor="ctr"/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it-IT" sz="1800" b="0" noProof="1">
                  <a:solidFill>
                    <a:srgbClr val="FFFFFF"/>
                  </a:solidFill>
                  <a:latin typeface="+mj-lt"/>
                  <a:cs typeface="Tahoma" pitchFamily="34" charset="0"/>
                </a:rPr>
                <a:t>Gara</a:t>
              </a:r>
            </a:p>
          </p:txBody>
        </p:sp>
        <p:sp>
          <p:nvSpPr>
            <p:cNvPr id="9" name="AutoShape 16"/>
            <p:cNvSpPr>
              <a:spLocks noChangeArrowheads="1"/>
            </p:cNvSpPr>
            <p:nvPr/>
          </p:nvSpPr>
          <p:spPr bwMode="gray">
            <a:xfrm>
              <a:off x="768" y="2152"/>
              <a:ext cx="1386" cy="513"/>
            </a:xfrm>
            <a:prstGeom prst="chevron">
              <a:avLst>
                <a:gd name="adj" fmla="val 31800"/>
              </a:avLst>
            </a:prstGeom>
            <a:solidFill>
              <a:schemeClr val="accent1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DCDCDC">
                  <a:alpha val="50000"/>
                </a:srgbClr>
              </a:outerShdw>
            </a:effectLst>
          </p:spPr>
          <p:txBody>
            <a:bodyPr lIns="0" tIns="46800" rIns="46800" bIns="46800" anchor="ctr"/>
            <a:lstStyle/>
            <a:p>
              <a:pPr marL="171450" eaLnBrk="0" hangingPunct="0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it-IT" sz="1800" b="0" dirty="0">
                  <a:solidFill>
                    <a:srgbClr val="FFFFFF"/>
                  </a:solidFill>
                  <a:latin typeface="+mj-lt"/>
                </a:rPr>
                <a:t>Aggiudicazione contratto</a:t>
              </a:r>
              <a:endParaRPr lang="it-IT" sz="1800" b="0" noProof="1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0" name="AutoShape 17"/>
            <p:cNvSpPr>
              <a:spLocks noChangeArrowheads="1"/>
            </p:cNvSpPr>
            <p:nvPr/>
          </p:nvSpPr>
          <p:spPr bwMode="gray">
            <a:xfrm>
              <a:off x="2021" y="2152"/>
              <a:ext cx="1248" cy="512"/>
            </a:xfrm>
            <a:prstGeom prst="chevron">
              <a:avLst>
                <a:gd name="adj" fmla="val 32308"/>
              </a:avLst>
            </a:prstGeom>
            <a:solidFill>
              <a:schemeClr val="accent2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DCDCDC">
                  <a:alpha val="50000"/>
                </a:srgbClr>
              </a:outerShdw>
            </a:effectLst>
          </p:spPr>
          <p:txBody>
            <a:bodyPr lIns="0" tIns="46800" rIns="46800" bIns="46800" anchor="ctr"/>
            <a:lstStyle/>
            <a:p>
              <a:pPr marL="171450" eaLnBrk="0" hangingPunct="0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it-IT" sz="1800" b="0" dirty="0">
                  <a:solidFill>
                    <a:srgbClr val="FFFFFF"/>
                  </a:solidFill>
                  <a:latin typeface="+mj-lt"/>
                </a:rPr>
                <a:t>Esecuzione lavori</a:t>
              </a:r>
              <a:endParaRPr lang="it-IT" sz="1800" b="0" noProof="1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1" name="AutoShape 18"/>
            <p:cNvSpPr>
              <a:spLocks noChangeArrowheads="1"/>
            </p:cNvSpPr>
            <p:nvPr/>
          </p:nvSpPr>
          <p:spPr bwMode="gray">
            <a:xfrm>
              <a:off x="3128" y="2152"/>
              <a:ext cx="1237" cy="512"/>
            </a:xfrm>
            <a:prstGeom prst="chevron">
              <a:avLst>
                <a:gd name="adj" fmla="val 32308"/>
              </a:avLst>
            </a:prstGeom>
            <a:solidFill>
              <a:schemeClr val="hlink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DCDCDC">
                  <a:alpha val="50000"/>
                </a:srgbClr>
              </a:outerShdw>
            </a:effectLst>
          </p:spPr>
          <p:txBody>
            <a:bodyPr lIns="0" tIns="46800" rIns="46800" bIns="46800" anchor="ctr">
              <a:normAutofit/>
            </a:bodyPr>
            <a:lstStyle/>
            <a:p>
              <a:pPr marL="171450" eaLnBrk="0" hangingPunct="0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it-IT" sz="1800" b="0" dirty="0">
                  <a:solidFill>
                    <a:srgbClr val="FFFFFF"/>
                  </a:solidFill>
                  <a:latin typeface="+mj-lt"/>
                  <a:cs typeface="Tahoma" pitchFamily="34" charset="0"/>
                </a:rPr>
                <a:t>Accettazione provvisoria</a:t>
              </a:r>
              <a:endParaRPr lang="it-IT" sz="1800" b="0" noProof="1">
                <a:solidFill>
                  <a:srgbClr val="FFFFFF"/>
                </a:solidFill>
                <a:latin typeface="+mj-lt"/>
                <a:cs typeface="Tahoma" pitchFamily="34" charset="0"/>
              </a:endParaRPr>
            </a:p>
          </p:txBody>
        </p:sp>
        <p:sp>
          <p:nvSpPr>
            <p:cNvPr id="12" name="AutoShape 19"/>
            <p:cNvSpPr>
              <a:spLocks noChangeArrowheads="1"/>
            </p:cNvSpPr>
            <p:nvPr/>
          </p:nvSpPr>
          <p:spPr bwMode="gray">
            <a:xfrm>
              <a:off x="4240" y="2152"/>
              <a:ext cx="1241" cy="513"/>
            </a:xfrm>
            <a:prstGeom prst="chevron">
              <a:avLst>
                <a:gd name="adj" fmla="val 30406"/>
              </a:avLst>
            </a:prstGeom>
            <a:solidFill>
              <a:srgbClr val="A9A9A9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DCDCDC">
                  <a:alpha val="50000"/>
                </a:srgbClr>
              </a:outerShdw>
            </a:effectLst>
          </p:spPr>
          <p:txBody>
            <a:bodyPr lIns="0" tIns="46800" rIns="46800" bIns="46800" anchor="ctr"/>
            <a:lstStyle/>
            <a:p>
              <a:pPr marL="171450" eaLnBrk="0" hangingPunct="0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it-IT" sz="1800" b="0" dirty="0">
                  <a:solidFill>
                    <a:srgbClr val="FFFFFF"/>
                  </a:solidFill>
                  <a:latin typeface="+mj-lt"/>
                </a:rPr>
                <a:t>Accettazione definitiva</a:t>
              </a:r>
              <a:endParaRPr lang="it-IT" sz="1800" b="0" noProof="1">
                <a:solidFill>
                  <a:srgbClr val="FFFFFF"/>
                </a:solidFill>
                <a:latin typeface="+mj-lt"/>
              </a:endParaRPr>
            </a:p>
          </p:txBody>
        </p:sp>
      </p:grpSp>
      <p:sp>
        <p:nvSpPr>
          <p:cNvPr id="10246" name="AutoShape 20"/>
          <p:cNvSpPr>
            <a:spLocks noChangeAspect="1" noChangeArrowheads="1"/>
          </p:cNvSpPr>
          <p:nvPr/>
        </p:nvSpPr>
        <p:spPr bwMode="auto">
          <a:xfrm>
            <a:off x="203200" y="2757488"/>
            <a:ext cx="8723313" cy="465137"/>
          </a:xfrm>
          <a:prstGeom prst="roundRect">
            <a:avLst>
              <a:gd name="adj" fmla="val 28616"/>
            </a:avLst>
          </a:prstGeom>
          <a:solidFill>
            <a:srgbClr val="C00000"/>
          </a:solidFill>
          <a:ln w="9525" algn="ctr">
            <a:solidFill>
              <a:srgbClr val="D5D5D5"/>
            </a:solidFill>
            <a:round/>
            <a:headEnd/>
            <a:tailEnd/>
          </a:ln>
          <a:effectLst>
            <a:prstShdw prst="shdw17" dist="17961" dir="13500000">
              <a:srgbClr val="808080"/>
            </a:prstShdw>
          </a:effectLst>
        </p:spPr>
        <p:txBody>
          <a:bodyPr tIns="72000" bIns="72000" anchor="ctr"/>
          <a:lstStyle>
            <a:lvl1pPr algn="l" eaLnBrk="0" hangingPunct="0">
              <a:buClr>
                <a:srgbClr val="B30025"/>
              </a:buClr>
              <a:buChar char="•"/>
              <a:defRPr sz="3200">
                <a:solidFill>
                  <a:srgbClr val="666666"/>
                </a:solidFill>
                <a:latin typeface="Arial" charset="0"/>
              </a:defRPr>
            </a:lvl1pPr>
            <a:lvl2pPr marL="742950" indent="-285750" algn="l" eaLnBrk="0" hangingPunct="0">
              <a:buClr>
                <a:srgbClr val="666666"/>
              </a:buClr>
              <a:buChar char="•"/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algn="l" eaLnBrk="0" hangingPunct="0">
              <a:buClr>
                <a:srgbClr val="A3A3A3"/>
              </a:buClr>
              <a:buChar char="•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rgbClr val="E0E0E0"/>
              </a:buClr>
              <a:buChar char="•"/>
              <a:defRPr sz="1400">
                <a:solidFill>
                  <a:srgbClr val="666666"/>
                </a:solidFill>
                <a:latin typeface="Arial" charset="0"/>
              </a:defRPr>
            </a:lvl4pPr>
            <a:lvl5pPr marL="2057400" indent="-228600" algn="l" eaLnBrk="0" hangingPunct="0">
              <a:buClr>
                <a:srgbClr val="003366"/>
              </a:buClr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Font typeface="Wingdings" pitchFamily="2" charset="2"/>
              <a:buNone/>
            </a:pPr>
            <a:r>
              <a:rPr lang="it-IT" altLang="it-IT" sz="1600" b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Bondistica: strumenti assicurativi per garantire l’adempimento delle obbligazioni contrattuali:</a:t>
            </a:r>
            <a:endParaRPr lang="it-IT" altLang="it-IT" sz="1800">
              <a:solidFill>
                <a:srgbClr val="9DD3F5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47" name="Titolo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Ciclo di progetto e bondistica</a:t>
            </a:r>
          </a:p>
        </p:txBody>
      </p:sp>
      <p:sp>
        <p:nvSpPr>
          <p:cNvPr id="10248" name="Rectangle 35"/>
          <p:cNvSpPr>
            <a:spLocks/>
          </p:cNvSpPr>
          <p:nvPr/>
        </p:nvSpPr>
        <p:spPr bwMode="auto">
          <a:xfrm>
            <a:off x="3905250" y="0"/>
            <a:ext cx="523875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08000" bIns="0" anchor="ctr"/>
          <a:lstStyle>
            <a:lvl1pPr marL="39688" algn="l" eaLnBrk="0" hangingPunct="0">
              <a:buClr>
                <a:srgbClr val="B30025"/>
              </a:buClr>
              <a:buChar char="•"/>
              <a:defRPr sz="3200">
                <a:solidFill>
                  <a:srgbClr val="666666"/>
                </a:solidFill>
                <a:latin typeface="Arial" charset="0"/>
              </a:defRPr>
            </a:lvl1pPr>
            <a:lvl2pPr marL="742950" indent="-285750" algn="l" eaLnBrk="0" hangingPunct="0">
              <a:buClr>
                <a:srgbClr val="666666"/>
              </a:buClr>
              <a:buChar char="•"/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algn="l" eaLnBrk="0" hangingPunct="0">
              <a:buClr>
                <a:srgbClr val="A3A3A3"/>
              </a:buClr>
              <a:buChar char="•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rgbClr val="E0E0E0"/>
              </a:buClr>
              <a:buChar char="•"/>
              <a:defRPr sz="1400">
                <a:solidFill>
                  <a:srgbClr val="666666"/>
                </a:solidFill>
                <a:latin typeface="Arial" charset="0"/>
              </a:defRPr>
            </a:lvl4pPr>
            <a:lvl5pPr marL="2057400" indent="-228600" algn="l" eaLnBrk="0" hangingPunct="0">
              <a:buClr>
                <a:srgbClr val="003366"/>
              </a:buClr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t-IT" sz="1100">
                <a:solidFill>
                  <a:schemeClr val="bg1"/>
                </a:solidFill>
                <a:cs typeface="Arial" charset="0"/>
              </a:rPr>
              <a:t>Le cauzioni nel contesto internazionale</a:t>
            </a:r>
          </a:p>
        </p:txBody>
      </p:sp>
      <p:sp>
        <p:nvSpPr>
          <p:cNvPr id="10249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buClr>
                <a:srgbClr val="B30025"/>
              </a:buClr>
              <a:buChar char="•"/>
              <a:defRPr sz="3200">
                <a:solidFill>
                  <a:srgbClr val="666666"/>
                </a:solidFill>
                <a:latin typeface="Arial" charset="0"/>
              </a:defRPr>
            </a:lvl1pPr>
            <a:lvl2pPr marL="742950" indent="-285750" algn="l" eaLnBrk="0" hangingPunct="0">
              <a:buClr>
                <a:srgbClr val="666666"/>
              </a:buClr>
              <a:buChar char="•"/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algn="l" eaLnBrk="0" hangingPunct="0">
              <a:buClr>
                <a:srgbClr val="A3A3A3"/>
              </a:buClr>
              <a:buChar char="•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rgbClr val="E0E0E0"/>
              </a:buClr>
              <a:buChar char="•"/>
              <a:defRPr sz="1400">
                <a:solidFill>
                  <a:srgbClr val="666666"/>
                </a:solidFill>
                <a:latin typeface="Arial" charset="0"/>
              </a:defRPr>
            </a:lvl4pPr>
            <a:lvl5pPr marL="2057400" indent="-228600" algn="l" eaLnBrk="0" hangingPunct="0">
              <a:buClr>
                <a:srgbClr val="003366"/>
              </a:buClr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1100" dirty="0" smtClean="0">
                <a:solidFill>
                  <a:schemeClr val="bg1"/>
                </a:solidFill>
              </a:rPr>
              <a:t>SACE </a:t>
            </a:r>
            <a:r>
              <a:rPr lang="it-IT" altLang="it-IT" sz="1100" dirty="0" err="1" smtClean="0">
                <a:solidFill>
                  <a:schemeClr val="bg1"/>
                </a:solidFill>
              </a:rPr>
              <a:t>SpA</a:t>
            </a:r>
            <a:endParaRPr lang="it-IT" altLang="it-IT" sz="11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3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6"/>
          <p:cNvSpPr>
            <a:spLocks noChangeAspect="1" noChangeArrowheads="1"/>
          </p:cNvSpPr>
          <p:nvPr/>
        </p:nvSpPr>
        <p:spPr bwMode="auto">
          <a:xfrm>
            <a:off x="941388" y="2598738"/>
            <a:ext cx="1585912" cy="3197225"/>
          </a:xfrm>
          <a:prstGeom prst="roundRect">
            <a:avLst>
              <a:gd name="adj" fmla="val 5139"/>
            </a:avLst>
          </a:prstGeom>
          <a:gradFill rotWithShape="1">
            <a:gsLst>
              <a:gs pos="0">
                <a:srgbClr val="F8F8F8"/>
              </a:gs>
              <a:gs pos="100000">
                <a:srgbClr val="D6D6D6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8000" rIns="18000"/>
          <a:lstStyle/>
          <a:p>
            <a:pPr marL="87313">
              <a:defRPr/>
            </a:pPr>
            <a:r>
              <a:rPr lang="en-US" sz="1400" dirty="0" err="1">
                <a:solidFill>
                  <a:srgbClr val="B30025"/>
                </a:solidFill>
                <a:latin typeface="Arial"/>
                <a:cs typeface="Tahoma" pitchFamily="34" charset="0"/>
              </a:rPr>
              <a:t>Mancata</a:t>
            </a:r>
            <a:r>
              <a:rPr lang="en-US" sz="1400" dirty="0">
                <a:solidFill>
                  <a:srgbClr val="B30025"/>
                </a:solidFill>
                <a:latin typeface="Arial"/>
                <a:cs typeface="Tahoma" pitchFamily="34" charset="0"/>
              </a:rPr>
              <a:t> </a:t>
            </a:r>
            <a:r>
              <a:rPr lang="en-US" sz="1400" dirty="0" err="1">
                <a:solidFill>
                  <a:srgbClr val="B30025"/>
                </a:solidFill>
                <a:latin typeface="Arial"/>
                <a:cs typeface="Tahoma" pitchFamily="34" charset="0"/>
              </a:rPr>
              <a:t>accettazione</a:t>
            </a:r>
            <a:r>
              <a:rPr lang="en-US" sz="1400" dirty="0">
                <a:solidFill>
                  <a:srgbClr val="B30025"/>
                </a:solidFill>
                <a:latin typeface="Arial"/>
                <a:cs typeface="Tahoma" pitchFamily="34" charset="0"/>
              </a:rPr>
              <a:t> </a:t>
            </a:r>
            <a:r>
              <a:rPr lang="en-US" sz="1400" dirty="0" err="1">
                <a:solidFill>
                  <a:srgbClr val="B30025"/>
                </a:solidFill>
                <a:latin typeface="Arial"/>
                <a:cs typeface="Tahoma" pitchFamily="34" charset="0"/>
              </a:rPr>
              <a:t>dell’incarico</a:t>
            </a:r>
            <a:endParaRPr lang="en-US" sz="1400" dirty="0">
              <a:solidFill>
                <a:srgbClr val="B30025"/>
              </a:solidFill>
              <a:latin typeface="Arial"/>
              <a:cs typeface="Tahoma" pitchFamily="34" charset="0"/>
            </a:endParaRPr>
          </a:p>
          <a:p>
            <a:pPr marL="87313">
              <a:defRPr/>
            </a:pPr>
            <a:r>
              <a:rPr lang="en-US" sz="1400" dirty="0" err="1">
                <a:solidFill>
                  <a:srgbClr val="B30025"/>
                </a:solidFill>
                <a:latin typeface="Arial"/>
                <a:cs typeface="Tahoma" pitchFamily="34" charset="0"/>
              </a:rPr>
              <a:t>Mancata</a:t>
            </a:r>
            <a:r>
              <a:rPr lang="en-US" sz="1400" dirty="0">
                <a:solidFill>
                  <a:srgbClr val="B30025"/>
                </a:solidFill>
                <a:latin typeface="Arial"/>
                <a:cs typeface="Tahoma" pitchFamily="34" charset="0"/>
              </a:rPr>
              <a:t> </a:t>
            </a:r>
            <a:r>
              <a:rPr lang="en-US" sz="1400" dirty="0" err="1">
                <a:solidFill>
                  <a:srgbClr val="B30025"/>
                </a:solidFill>
                <a:latin typeface="Arial"/>
                <a:cs typeface="Tahoma" pitchFamily="34" charset="0"/>
              </a:rPr>
              <a:t>concessione</a:t>
            </a:r>
            <a:r>
              <a:rPr lang="en-US" sz="1400" dirty="0">
                <a:solidFill>
                  <a:srgbClr val="B30025"/>
                </a:solidFill>
                <a:latin typeface="Arial"/>
                <a:cs typeface="Tahoma" pitchFamily="34" charset="0"/>
              </a:rPr>
              <a:t> del performance Bond</a:t>
            </a:r>
            <a:r>
              <a:rPr lang="en-US" sz="1400" b="0" dirty="0">
                <a:solidFill>
                  <a:srgbClr val="B30025"/>
                </a:solidFill>
                <a:latin typeface="Arial"/>
                <a:cs typeface="Tahoma" pitchFamily="34" charset="0"/>
              </a:rPr>
              <a:t>. </a:t>
            </a:r>
          </a:p>
          <a:p>
            <a:pPr marL="87313">
              <a:buClr>
                <a:srgbClr val="C16B68"/>
              </a:buClr>
              <a:buFont typeface="Wingdings" pitchFamily="2" charset="2"/>
              <a:buChar char="§"/>
              <a:defRPr/>
            </a:pPr>
            <a:endParaRPr lang="en-US" sz="1400" b="0" dirty="0">
              <a:solidFill>
                <a:srgbClr val="B30025"/>
              </a:solidFill>
              <a:latin typeface="Arial"/>
              <a:cs typeface="Tahoma" pitchFamily="34" charset="0"/>
            </a:endParaRPr>
          </a:p>
          <a:p>
            <a:pPr marL="87313">
              <a:buClr>
                <a:srgbClr val="C16B68"/>
              </a:buClr>
              <a:buFont typeface="Wingdings" pitchFamily="2" charset="2"/>
              <a:buChar char="§"/>
              <a:defRPr/>
            </a:pPr>
            <a:endParaRPr lang="en-US" sz="1400" b="0" dirty="0">
              <a:solidFill>
                <a:srgbClr val="B30025"/>
              </a:solidFill>
              <a:latin typeface="Arial"/>
              <a:cs typeface="Tahoma" pitchFamily="34" charset="0"/>
            </a:endParaRPr>
          </a:p>
          <a:p>
            <a:pPr marL="87313">
              <a:buClr>
                <a:srgbClr val="C16B68"/>
              </a:buClr>
              <a:defRPr/>
            </a:pPr>
            <a:endParaRPr lang="en-US" sz="1400" b="0" dirty="0">
              <a:solidFill>
                <a:srgbClr val="B30025"/>
              </a:solidFill>
              <a:latin typeface="Arial"/>
              <a:cs typeface="Tahoma" pitchFamily="34" charset="0"/>
            </a:endParaRPr>
          </a:p>
          <a:p>
            <a:pPr marL="87313">
              <a:buClr>
                <a:srgbClr val="C16B68"/>
              </a:buClr>
              <a:defRPr/>
            </a:pPr>
            <a:endParaRPr lang="en-US" sz="1400" b="0" dirty="0">
              <a:solidFill>
                <a:srgbClr val="B30025"/>
              </a:solidFill>
              <a:latin typeface="Arial"/>
              <a:cs typeface="Tahoma" pitchFamily="34" charset="0"/>
            </a:endParaRPr>
          </a:p>
          <a:p>
            <a:pPr marL="87313">
              <a:buClr>
                <a:srgbClr val="C16B68"/>
              </a:buClr>
              <a:defRPr/>
            </a:pPr>
            <a:endParaRPr lang="en-US" sz="1400" b="0" dirty="0">
              <a:solidFill>
                <a:srgbClr val="B30025"/>
              </a:solidFill>
              <a:latin typeface="Arial"/>
              <a:cs typeface="Tahoma" pitchFamily="34" charset="0"/>
            </a:endParaRPr>
          </a:p>
        </p:txBody>
      </p:sp>
      <p:sp>
        <p:nvSpPr>
          <p:cNvPr id="12292" name="AutoShape 7"/>
          <p:cNvSpPr>
            <a:spLocks noChangeAspect="1" noChangeArrowheads="1"/>
          </p:cNvSpPr>
          <p:nvPr/>
        </p:nvSpPr>
        <p:spPr bwMode="auto">
          <a:xfrm>
            <a:off x="2600325" y="2568575"/>
            <a:ext cx="1582738" cy="3221038"/>
          </a:xfrm>
          <a:prstGeom prst="roundRect">
            <a:avLst>
              <a:gd name="adj" fmla="val 5139"/>
            </a:avLst>
          </a:prstGeom>
          <a:gradFill rotWithShape="1">
            <a:gsLst>
              <a:gs pos="0">
                <a:srgbClr val="F8F8F8"/>
              </a:gs>
              <a:gs pos="100000">
                <a:srgbClr val="D6D6D6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8000" rIns="18000"/>
          <a:lstStyle/>
          <a:p>
            <a:pPr>
              <a:defRPr/>
            </a:pPr>
            <a:r>
              <a:rPr lang="en-US" sz="1400" dirty="0" err="1">
                <a:solidFill>
                  <a:srgbClr val="B30025"/>
                </a:solidFill>
                <a:latin typeface="Arial"/>
                <a:cs typeface="Tahoma" pitchFamily="34" charset="0"/>
              </a:rPr>
              <a:t>Restituzione</a:t>
            </a:r>
            <a:r>
              <a:rPr lang="en-US" sz="1400" dirty="0">
                <a:solidFill>
                  <a:srgbClr val="B30025"/>
                </a:solidFill>
                <a:latin typeface="Arial"/>
                <a:cs typeface="Tahoma" pitchFamily="34" charset="0"/>
              </a:rPr>
              <a:t> </a:t>
            </a:r>
            <a:r>
              <a:rPr lang="en-US" sz="1400" dirty="0" err="1">
                <a:solidFill>
                  <a:srgbClr val="B30025"/>
                </a:solidFill>
                <a:latin typeface="Arial"/>
                <a:cs typeface="Tahoma" pitchFamily="34" charset="0"/>
              </a:rPr>
              <a:t>delle</a:t>
            </a:r>
            <a:r>
              <a:rPr lang="en-US" sz="1400" dirty="0">
                <a:solidFill>
                  <a:srgbClr val="B30025"/>
                </a:solidFill>
                <a:latin typeface="Arial"/>
                <a:cs typeface="Tahoma" pitchFamily="34" charset="0"/>
              </a:rPr>
              <a:t> </a:t>
            </a:r>
            <a:r>
              <a:rPr lang="en-US" sz="1400" dirty="0" err="1">
                <a:solidFill>
                  <a:srgbClr val="B30025"/>
                </a:solidFill>
                <a:latin typeface="Arial"/>
                <a:cs typeface="Tahoma" pitchFamily="34" charset="0"/>
              </a:rPr>
              <a:t>somme</a:t>
            </a:r>
            <a:r>
              <a:rPr lang="en-US" sz="1400" dirty="0">
                <a:solidFill>
                  <a:srgbClr val="B30025"/>
                </a:solidFill>
                <a:latin typeface="Arial"/>
                <a:cs typeface="Tahoma" pitchFamily="34" charset="0"/>
              </a:rPr>
              <a:t> anticipate in   </a:t>
            </a:r>
            <a:r>
              <a:rPr lang="en-US" sz="1400" dirty="0" err="1">
                <a:solidFill>
                  <a:srgbClr val="B30025"/>
                </a:solidFill>
                <a:latin typeface="Arial"/>
                <a:cs typeface="Tahoma" pitchFamily="34" charset="0"/>
              </a:rPr>
              <a:t>caso</a:t>
            </a:r>
            <a:r>
              <a:rPr lang="en-US" sz="1400" dirty="0">
                <a:solidFill>
                  <a:srgbClr val="B30025"/>
                </a:solidFill>
                <a:latin typeface="Arial"/>
                <a:cs typeface="Tahoma" pitchFamily="34" charset="0"/>
              </a:rPr>
              <a:t> </a:t>
            </a:r>
            <a:r>
              <a:rPr lang="en-US" sz="1400" dirty="0" err="1">
                <a:solidFill>
                  <a:srgbClr val="B30025"/>
                </a:solidFill>
                <a:latin typeface="Arial"/>
                <a:cs typeface="Tahoma" pitchFamily="34" charset="0"/>
              </a:rPr>
              <a:t>di</a:t>
            </a:r>
            <a:r>
              <a:rPr lang="en-US" sz="1400" dirty="0">
                <a:solidFill>
                  <a:srgbClr val="B30025"/>
                </a:solidFill>
                <a:latin typeface="Arial"/>
                <a:cs typeface="Tahoma" pitchFamily="34" charset="0"/>
              </a:rPr>
              <a:t> </a:t>
            </a:r>
            <a:r>
              <a:rPr lang="en-US" sz="1400" dirty="0" err="1">
                <a:solidFill>
                  <a:srgbClr val="B30025"/>
                </a:solidFill>
                <a:latin typeface="Arial"/>
                <a:cs typeface="Tahoma" pitchFamily="34" charset="0"/>
              </a:rPr>
              <a:t>inadempimento</a:t>
            </a:r>
            <a:endParaRPr lang="en-US" sz="1400" dirty="0">
              <a:solidFill>
                <a:srgbClr val="B30025"/>
              </a:solidFill>
              <a:latin typeface="Arial"/>
              <a:cs typeface="Tahoma" pitchFamily="34" charset="0"/>
            </a:endParaRPr>
          </a:p>
          <a:p>
            <a:pPr>
              <a:defRPr/>
            </a:pPr>
            <a:endParaRPr lang="en-US" sz="1400" b="0" dirty="0">
              <a:solidFill>
                <a:srgbClr val="B30025"/>
              </a:solidFill>
              <a:latin typeface="Arial"/>
              <a:cs typeface="Tahoma" pitchFamily="34" charset="0"/>
            </a:endParaRPr>
          </a:p>
          <a:p>
            <a:pPr>
              <a:defRPr/>
            </a:pPr>
            <a:endParaRPr lang="en-US" sz="1400" b="0" dirty="0">
              <a:solidFill>
                <a:srgbClr val="B30025"/>
              </a:solidFill>
              <a:latin typeface="Arial"/>
              <a:cs typeface="Tahoma" pitchFamily="34" charset="0"/>
            </a:endParaRPr>
          </a:p>
          <a:p>
            <a:pPr>
              <a:defRPr/>
            </a:pPr>
            <a:endParaRPr lang="it-IT" sz="1400" dirty="0">
              <a:solidFill>
                <a:srgbClr val="666666"/>
              </a:solidFill>
              <a:latin typeface="Arial"/>
              <a:cs typeface="Tahoma" pitchFamily="34" charset="0"/>
            </a:endParaRPr>
          </a:p>
          <a:p>
            <a:pPr>
              <a:defRPr/>
            </a:pPr>
            <a:endParaRPr lang="it-IT" sz="1400" dirty="0">
              <a:solidFill>
                <a:srgbClr val="666666"/>
              </a:solidFill>
              <a:latin typeface="Arial"/>
              <a:cs typeface="Tahoma" pitchFamily="34" charset="0"/>
            </a:endParaRPr>
          </a:p>
          <a:p>
            <a:pPr>
              <a:defRPr/>
            </a:pPr>
            <a:endParaRPr lang="it-IT" sz="1400" dirty="0">
              <a:solidFill>
                <a:srgbClr val="666666"/>
              </a:solidFill>
              <a:latin typeface="Arial"/>
              <a:cs typeface="Tahoma" pitchFamily="34" charset="0"/>
            </a:endParaRPr>
          </a:p>
          <a:p>
            <a:pPr>
              <a:defRPr/>
            </a:pPr>
            <a:endParaRPr lang="it-IT" sz="1400" dirty="0">
              <a:solidFill>
                <a:srgbClr val="666666"/>
              </a:solidFill>
              <a:latin typeface="Arial"/>
              <a:cs typeface="Tahoma" pitchFamily="34" charset="0"/>
            </a:endParaRPr>
          </a:p>
          <a:p>
            <a:pPr>
              <a:defRPr/>
            </a:pPr>
            <a:endParaRPr lang="it-IT" sz="1400" dirty="0">
              <a:solidFill>
                <a:srgbClr val="666666"/>
              </a:solidFill>
              <a:latin typeface="Arial"/>
              <a:cs typeface="Tahoma" pitchFamily="34" charset="0"/>
            </a:endParaRPr>
          </a:p>
          <a:p>
            <a:pPr>
              <a:defRPr/>
            </a:pPr>
            <a:endParaRPr lang="it-IT" sz="1400" dirty="0">
              <a:solidFill>
                <a:srgbClr val="666666"/>
              </a:solidFill>
              <a:latin typeface="Arial"/>
              <a:cs typeface="Tahoma" pitchFamily="34" charset="0"/>
            </a:endParaRPr>
          </a:p>
          <a:p>
            <a:pPr>
              <a:defRPr/>
            </a:pPr>
            <a:endParaRPr lang="it-IT" sz="1400" dirty="0">
              <a:solidFill>
                <a:srgbClr val="666666"/>
              </a:solidFill>
              <a:latin typeface="Arial"/>
              <a:cs typeface="Tahoma" pitchFamily="34" charset="0"/>
            </a:endParaRPr>
          </a:p>
          <a:p>
            <a:pPr>
              <a:defRPr/>
            </a:pPr>
            <a:endParaRPr lang="it-IT" sz="1400" dirty="0">
              <a:solidFill>
                <a:srgbClr val="666666"/>
              </a:solidFill>
              <a:latin typeface="Arial"/>
              <a:cs typeface="Tahoma" pitchFamily="34" charset="0"/>
            </a:endParaRPr>
          </a:p>
          <a:p>
            <a:pPr>
              <a:defRPr/>
            </a:pPr>
            <a:endParaRPr lang="it-IT" sz="1400" dirty="0">
              <a:solidFill>
                <a:srgbClr val="666666"/>
              </a:solidFill>
              <a:latin typeface="Arial"/>
              <a:cs typeface="Tahoma" pitchFamily="34" charset="0"/>
            </a:endParaRPr>
          </a:p>
          <a:p>
            <a:pPr>
              <a:defRPr/>
            </a:pPr>
            <a:endParaRPr lang="it-IT" sz="1400" dirty="0">
              <a:solidFill>
                <a:srgbClr val="666666"/>
              </a:solidFill>
              <a:latin typeface="Arial"/>
              <a:cs typeface="Tahoma" pitchFamily="34" charset="0"/>
            </a:endParaRPr>
          </a:p>
          <a:p>
            <a:pPr>
              <a:defRPr/>
            </a:pPr>
            <a:endParaRPr lang="it-IT" sz="1400" dirty="0">
              <a:solidFill>
                <a:srgbClr val="666666"/>
              </a:solidFill>
              <a:latin typeface="Arial"/>
              <a:cs typeface="Tahoma" pitchFamily="34" charset="0"/>
            </a:endParaRPr>
          </a:p>
          <a:p>
            <a:pPr>
              <a:defRPr/>
            </a:pPr>
            <a:endParaRPr lang="it-IT" sz="1400" dirty="0">
              <a:solidFill>
                <a:srgbClr val="666666"/>
              </a:solidFill>
              <a:latin typeface="Arial"/>
              <a:cs typeface="Tahoma" pitchFamily="34" charset="0"/>
            </a:endParaRPr>
          </a:p>
          <a:p>
            <a:pPr>
              <a:defRPr/>
            </a:pPr>
            <a:endParaRPr lang="it-IT" sz="1400" dirty="0">
              <a:solidFill>
                <a:srgbClr val="666666"/>
              </a:solidFill>
              <a:latin typeface="Arial"/>
              <a:cs typeface="Tahoma" pitchFamily="34" charset="0"/>
            </a:endParaRPr>
          </a:p>
          <a:p>
            <a:pPr>
              <a:defRPr/>
            </a:pPr>
            <a:endParaRPr lang="it-IT" sz="1400" dirty="0">
              <a:solidFill>
                <a:srgbClr val="666666"/>
              </a:solidFill>
              <a:latin typeface="Arial"/>
              <a:cs typeface="Tahoma" pitchFamily="34" charset="0"/>
            </a:endParaRPr>
          </a:p>
          <a:p>
            <a:pPr>
              <a:defRPr/>
            </a:pPr>
            <a:endParaRPr lang="it-IT" sz="1400" dirty="0">
              <a:solidFill>
                <a:srgbClr val="666666"/>
              </a:solidFill>
              <a:latin typeface="Arial"/>
              <a:cs typeface="Tahoma" pitchFamily="34" charset="0"/>
            </a:endParaRPr>
          </a:p>
          <a:p>
            <a:pPr>
              <a:defRPr/>
            </a:pPr>
            <a:endParaRPr lang="it-IT" sz="1400" dirty="0">
              <a:solidFill>
                <a:srgbClr val="666666"/>
              </a:solidFill>
              <a:latin typeface="Arial"/>
              <a:cs typeface="Tahoma" pitchFamily="34" charset="0"/>
            </a:endParaRPr>
          </a:p>
        </p:txBody>
      </p:sp>
      <p:sp>
        <p:nvSpPr>
          <p:cNvPr id="12293" name="AutoShape 8"/>
          <p:cNvSpPr>
            <a:spLocks noChangeAspect="1" noChangeArrowheads="1"/>
          </p:cNvSpPr>
          <p:nvPr/>
        </p:nvSpPr>
        <p:spPr bwMode="auto">
          <a:xfrm>
            <a:off x="4256088" y="2551113"/>
            <a:ext cx="1485900" cy="3246437"/>
          </a:xfrm>
          <a:prstGeom prst="roundRect">
            <a:avLst>
              <a:gd name="adj" fmla="val 5139"/>
            </a:avLst>
          </a:prstGeom>
          <a:gradFill rotWithShape="1">
            <a:gsLst>
              <a:gs pos="0">
                <a:srgbClr val="F8F8F8"/>
              </a:gs>
              <a:gs pos="100000">
                <a:srgbClr val="D6D6D6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8000" rIns="18000"/>
          <a:lstStyle/>
          <a:p>
            <a:pPr>
              <a:defRPr/>
            </a:pPr>
            <a:r>
              <a:rPr lang="en-US" sz="1400" dirty="0">
                <a:solidFill>
                  <a:srgbClr val="B30025"/>
                </a:solidFill>
                <a:latin typeface="Arial"/>
                <a:cs typeface="Tahoma" pitchFamily="34" charset="0"/>
              </a:rPr>
              <a:t>Garanzia </a:t>
            </a:r>
            <a:r>
              <a:rPr lang="en-US" sz="1400" dirty="0" err="1">
                <a:solidFill>
                  <a:srgbClr val="B30025"/>
                </a:solidFill>
                <a:latin typeface="Arial"/>
                <a:cs typeface="Tahoma" pitchFamily="34" charset="0"/>
              </a:rPr>
              <a:t>su</a:t>
            </a:r>
            <a:r>
              <a:rPr lang="en-US" sz="1400" dirty="0">
                <a:solidFill>
                  <a:srgbClr val="B30025"/>
                </a:solidFill>
                <a:latin typeface="Arial"/>
                <a:cs typeface="Tahoma" pitchFamily="34" charset="0"/>
              </a:rPr>
              <a:t> </a:t>
            </a:r>
            <a:r>
              <a:rPr lang="en-US" sz="1400" dirty="0" err="1">
                <a:solidFill>
                  <a:srgbClr val="B30025"/>
                </a:solidFill>
                <a:latin typeface="Arial"/>
                <a:cs typeface="Tahoma" pitchFamily="34" charset="0"/>
              </a:rPr>
              <a:t>inadempimenti</a:t>
            </a:r>
            <a:r>
              <a:rPr lang="en-US" sz="1400" dirty="0">
                <a:solidFill>
                  <a:srgbClr val="B30025"/>
                </a:solidFill>
                <a:latin typeface="Arial"/>
                <a:cs typeface="Tahoma" pitchFamily="34" charset="0"/>
              </a:rPr>
              <a:t> </a:t>
            </a:r>
            <a:r>
              <a:rPr lang="en-US" sz="1400" dirty="0" err="1">
                <a:solidFill>
                  <a:srgbClr val="B30025"/>
                </a:solidFill>
                <a:latin typeface="Arial"/>
                <a:cs typeface="Tahoma" pitchFamily="34" charset="0"/>
              </a:rPr>
              <a:t>contrattuali</a:t>
            </a:r>
            <a:r>
              <a:rPr lang="en-US" sz="1400" dirty="0">
                <a:solidFill>
                  <a:srgbClr val="B30025"/>
                </a:solidFill>
                <a:latin typeface="Arial"/>
                <a:cs typeface="Tahoma" pitchFamily="34" charset="0"/>
              </a:rPr>
              <a:t> in </a:t>
            </a:r>
            <a:r>
              <a:rPr lang="en-US" sz="1400" dirty="0" err="1">
                <a:solidFill>
                  <a:srgbClr val="B30025"/>
                </a:solidFill>
                <a:latin typeface="Arial"/>
                <a:cs typeface="Tahoma" pitchFamily="34" charset="0"/>
              </a:rPr>
              <a:t>fase</a:t>
            </a:r>
            <a:r>
              <a:rPr lang="en-US" sz="1400" dirty="0">
                <a:solidFill>
                  <a:srgbClr val="B30025"/>
                </a:solidFill>
                <a:latin typeface="Arial"/>
                <a:cs typeface="Tahoma" pitchFamily="34" charset="0"/>
              </a:rPr>
              <a:t> </a:t>
            </a:r>
            <a:r>
              <a:rPr lang="en-US" sz="1400" dirty="0" err="1">
                <a:solidFill>
                  <a:srgbClr val="B30025"/>
                </a:solidFill>
                <a:latin typeface="Arial"/>
                <a:cs typeface="Tahoma" pitchFamily="34" charset="0"/>
              </a:rPr>
              <a:t>di</a:t>
            </a:r>
            <a:r>
              <a:rPr lang="en-US" sz="1400" dirty="0">
                <a:solidFill>
                  <a:srgbClr val="B30025"/>
                </a:solidFill>
                <a:latin typeface="Arial"/>
                <a:cs typeface="Tahoma" pitchFamily="34" charset="0"/>
              </a:rPr>
              <a:t> </a:t>
            </a:r>
            <a:r>
              <a:rPr lang="en-US" sz="1400" dirty="0" err="1">
                <a:solidFill>
                  <a:srgbClr val="B30025"/>
                </a:solidFill>
                <a:latin typeface="Arial"/>
                <a:cs typeface="Tahoma" pitchFamily="34" charset="0"/>
              </a:rPr>
              <a:t>esecuzione</a:t>
            </a:r>
            <a:r>
              <a:rPr lang="en-US" sz="1400" dirty="0">
                <a:solidFill>
                  <a:srgbClr val="B30025"/>
                </a:solidFill>
                <a:latin typeface="Arial"/>
                <a:cs typeface="Tahoma" pitchFamily="34" charset="0"/>
              </a:rPr>
              <a:t> </a:t>
            </a:r>
            <a:r>
              <a:rPr lang="en-US" sz="1400" dirty="0" err="1">
                <a:solidFill>
                  <a:srgbClr val="B30025"/>
                </a:solidFill>
                <a:latin typeface="Arial"/>
                <a:cs typeface="Tahoma" pitchFamily="34" charset="0"/>
              </a:rPr>
              <a:t>lavori</a:t>
            </a:r>
            <a:endParaRPr lang="en-US" sz="1400" b="0" dirty="0">
              <a:solidFill>
                <a:srgbClr val="B30025"/>
              </a:solidFill>
              <a:latin typeface="Arial"/>
              <a:cs typeface="Tahoma" pitchFamily="34" charset="0"/>
            </a:endParaRPr>
          </a:p>
          <a:p>
            <a:pPr>
              <a:defRPr/>
            </a:pPr>
            <a:endParaRPr lang="en-US" sz="1400" b="0" dirty="0">
              <a:solidFill>
                <a:srgbClr val="B30025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endParaRPr lang="en-US" sz="1400" b="0" dirty="0">
              <a:solidFill>
                <a:srgbClr val="B30025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endParaRPr lang="en-US" sz="1400" b="0" dirty="0">
              <a:solidFill>
                <a:srgbClr val="B30025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endParaRPr lang="en-US" sz="1400" b="0" dirty="0">
              <a:solidFill>
                <a:srgbClr val="B30025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endParaRPr lang="en-US" sz="1400" b="0" dirty="0">
              <a:solidFill>
                <a:srgbClr val="B30025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endParaRPr lang="en-US" sz="1400" b="0" dirty="0">
              <a:solidFill>
                <a:srgbClr val="B30025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endParaRPr lang="en-US" sz="1400" b="0" dirty="0">
              <a:solidFill>
                <a:srgbClr val="B30025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endParaRPr lang="en-US" sz="1400" b="0" dirty="0">
              <a:solidFill>
                <a:srgbClr val="B30025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endParaRPr lang="en-US" sz="1400" b="0" dirty="0">
              <a:solidFill>
                <a:srgbClr val="B30025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endParaRPr lang="en-US" sz="1400" b="0" dirty="0">
              <a:solidFill>
                <a:srgbClr val="B30025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endParaRPr lang="en-US" sz="1400" b="0" dirty="0">
              <a:solidFill>
                <a:srgbClr val="B30025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endParaRPr lang="en-US" sz="1400" b="0" dirty="0">
              <a:solidFill>
                <a:srgbClr val="B30025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94" name="AutoShape 11"/>
          <p:cNvSpPr>
            <a:spLocks noChangeAspect="1" noChangeArrowheads="1"/>
          </p:cNvSpPr>
          <p:nvPr/>
        </p:nvSpPr>
        <p:spPr bwMode="auto">
          <a:xfrm>
            <a:off x="5797550" y="2582863"/>
            <a:ext cx="1587500" cy="3224212"/>
          </a:xfrm>
          <a:prstGeom prst="roundRect">
            <a:avLst>
              <a:gd name="adj" fmla="val 5139"/>
            </a:avLst>
          </a:prstGeom>
          <a:gradFill rotWithShape="1">
            <a:gsLst>
              <a:gs pos="0">
                <a:srgbClr val="F8F8F8"/>
              </a:gs>
              <a:gs pos="100000">
                <a:srgbClr val="D6D6D6"/>
              </a:gs>
            </a:gsLst>
            <a:lin ang="5400000" scaled="1"/>
          </a:gradFill>
          <a:ln w="9525" algn="ctr">
            <a:solidFill>
              <a:srgbClr val="EAEAEA"/>
            </a:solidFill>
            <a:round/>
            <a:headEnd/>
            <a:tailEnd/>
          </a:ln>
        </p:spPr>
        <p:txBody>
          <a:bodyPr lIns="18000" rIns="18000"/>
          <a:lstStyle/>
          <a:p>
            <a:pPr>
              <a:defRPr/>
            </a:pPr>
            <a:r>
              <a:rPr lang="en-US" sz="1400" dirty="0" err="1">
                <a:solidFill>
                  <a:srgbClr val="B30025"/>
                </a:solidFill>
                <a:latin typeface="Arial"/>
                <a:cs typeface="Tahoma" pitchFamily="34" charset="0"/>
              </a:rPr>
              <a:t>Mancata</a:t>
            </a:r>
            <a:r>
              <a:rPr lang="en-US" sz="1400" dirty="0">
                <a:solidFill>
                  <a:srgbClr val="B30025"/>
                </a:solidFill>
                <a:latin typeface="Arial"/>
                <a:cs typeface="Tahoma" pitchFamily="34" charset="0"/>
              </a:rPr>
              <a:t> performance </a:t>
            </a:r>
            <a:r>
              <a:rPr lang="en-US" sz="1400" dirty="0" err="1">
                <a:solidFill>
                  <a:srgbClr val="B30025"/>
                </a:solidFill>
                <a:latin typeface="Arial"/>
                <a:cs typeface="Tahoma" pitchFamily="34" charset="0"/>
              </a:rPr>
              <a:t>durante</a:t>
            </a:r>
            <a:r>
              <a:rPr lang="en-US" sz="1400" dirty="0">
                <a:solidFill>
                  <a:srgbClr val="B30025"/>
                </a:solidFill>
                <a:latin typeface="Arial"/>
                <a:cs typeface="Tahoma" pitchFamily="34" charset="0"/>
              </a:rPr>
              <a:t> il </a:t>
            </a:r>
            <a:r>
              <a:rPr lang="en-US" sz="1400" dirty="0" err="1">
                <a:solidFill>
                  <a:srgbClr val="B30025"/>
                </a:solidFill>
                <a:latin typeface="Arial"/>
                <a:cs typeface="Tahoma" pitchFamily="34" charset="0"/>
              </a:rPr>
              <a:t>periodo</a:t>
            </a:r>
            <a:r>
              <a:rPr lang="en-US" sz="1400" dirty="0">
                <a:solidFill>
                  <a:srgbClr val="B30025"/>
                </a:solidFill>
                <a:latin typeface="Arial"/>
                <a:cs typeface="Tahoma" pitchFamily="34" charset="0"/>
              </a:rPr>
              <a:t> </a:t>
            </a:r>
            <a:r>
              <a:rPr lang="en-US" sz="1400" dirty="0" err="1">
                <a:solidFill>
                  <a:srgbClr val="B30025"/>
                </a:solidFill>
                <a:latin typeface="Arial"/>
                <a:cs typeface="Tahoma" pitchFamily="34" charset="0"/>
              </a:rPr>
              <a:t>di</a:t>
            </a:r>
            <a:r>
              <a:rPr lang="en-US" sz="1400" dirty="0">
                <a:solidFill>
                  <a:srgbClr val="B30025"/>
                </a:solidFill>
                <a:latin typeface="Arial"/>
                <a:cs typeface="Tahoma" pitchFamily="34" charset="0"/>
              </a:rPr>
              <a:t> </a:t>
            </a:r>
            <a:r>
              <a:rPr lang="en-US" sz="1400" dirty="0" err="1">
                <a:solidFill>
                  <a:srgbClr val="B30025"/>
                </a:solidFill>
                <a:latin typeface="Arial"/>
                <a:cs typeface="Tahoma" pitchFamily="34" charset="0"/>
              </a:rPr>
              <a:t>garanzia</a:t>
            </a:r>
            <a:endParaRPr lang="en-US" sz="1400" b="0" dirty="0">
              <a:solidFill>
                <a:srgbClr val="B30025"/>
              </a:solidFill>
              <a:latin typeface="Arial"/>
              <a:cs typeface="Tahoma" pitchFamily="34" charset="0"/>
            </a:endParaRPr>
          </a:p>
          <a:p>
            <a:pPr>
              <a:defRPr/>
            </a:pPr>
            <a:endParaRPr lang="en-US" sz="1400" dirty="0">
              <a:solidFill>
                <a:srgbClr val="B30025"/>
              </a:solidFill>
              <a:latin typeface="Arial"/>
              <a:cs typeface="Tahoma" pitchFamily="34" charset="0"/>
            </a:endParaRPr>
          </a:p>
          <a:p>
            <a:pPr>
              <a:defRPr/>
            </a:pPr>
            <a:endParaRPr lang="en-US" sz="1400" dirty="0">
              <a:solidFill>
                <a:srgbClr val="B30025"/>
              </a:solidFill>
              <a:latin typeface="Arial"/>
              <a:cs typeface="Tahoma" pitchFamily="34" charset="0"/>
            </a:endParaRPr>
          </a:p>
          <a:p>
            <a:pPr>
              <a:defRPr/>
            </a:pPr>
            <a:endParaRPr lang="en-US" sz="1400" dirty="0">
              <a:solidFill>
                <a:srgbClr val="B30025"/>
              </a:solidFill>
              <a:latin typeface="Arial"/>
              <a:cs typeface="Tahoma" pitchFamily="34" charset="0"/>
            </a:endParaRPr>
          </a:p>
          <a:p>
            <a:pPr>
              <a:defRPr/>
            </a:pPr>
            <a:endParaRPr lang="en-US" sz="1400" dirty="0">
              <a:solidFill>
                <a:srgbClr val="B30025"/>
              </a:solidFill>
              <a:latin typeface="Arial"/>
              <a:cs typeface="Tahoma" pitchFamily="34" charset="0"/>
            </a:endParaRPr>
          </a:p>
          <a:p>
            <a:pPr>
              <a:defRPr/>
            </a:pPr>
            <a:endParaRPr lang="en-US" sz="1400" dirty="0">
              <a:solidFill>
                <a:srgbClr val="B30025"/>
              </a:solidFill>
              <a:latin typeface="Arial"/>
              <a:cs typeface="Tahoma" pitchFamily="34" charset="0"/>
            </a:endParaRPr>
          </a:p>
          <a:p>
            <a:pPr>
              <a:defRPr/>
            </a:pPr>
            <a:endParaRPr lang="it-IT" sz="1400" b="0" dirty="0">
              <a:solidFill>
                <a:srgbClr val="666666"/>
              </a:solidFill>
              <a:latin typeface="Arial"/>
              <a:cs typeface="Tahoma" pitchFamily="34" charset="0"/>
            </a:endParaRPr>
          </a:p>
          <a:p>
            <a:pPr>
              <a:defRPr/>
            </a:pPr>
            <a:endParaRPr lang="it-IT" sz="1400" b="0" dirty="0">
              <a:solidFill>
                <a:srgbClr val="C16B68"/>
              </a:solidFill>
              <a:latin typeface="Arial"/>
              <a:cs typeface="Tahoma" pitchFamily="34" charset="0"/>
            </a:endParaRPr>
          </a:p>
          <a:p>
            <a:pPr>
              <a:defRPr/>
            </a:pPr>
            <a:endParaRPr lang="it-IT" sz="1400" b="0" dirty="0">
              <a:solidFill>
                <a:srgbClr val="C16B68"/>
              </a:solidFill>
              <a:latin typeface="Arial"/>
              <a:cs typeface="Tahoma" pitchFamily="34" charset="0"/>
            </a:endParaRPr>
          </a:p>
        </p:txBody>
      </p:sp>
      <p:sp>
        <p:nvSpPr>
          <p:cNvPr id="12295" name="AutoShape 14"/>
          <p:cNvSpPr>
            <a:spLocks noChangeAspect="1" noChangeArrowheads="1"/>
          </p:cNvSpPr>
          <p:nvPr/>
        </p:nvSpPr>
        <p:spPr bwMode="auto">
          <a:xfrm>
            <a:off x="7451725" y="2571750"/>
            <a:ext cx="1604963" cy="3214688"/>
          </a:xfrm>
          <a:prstGeom prst="roundRect">
            <a:avLst>
              <a:gd name="adj" fmla="val 5139"/>
            </a:avLst>
          </a:prstGeom>
          <a:gradFill rotWithShape="1">
            <a:gsLst>
              <a:gs pos="0">
                <a:srgbClr val="F8F8F8"/>
              </a:gs>
              <a:gs pos="100000">
                <a:srgbClr val="D6D6D6"/>
              </a:gs>
            </a:gsLst>
            <a:lin ang="5400000" scaled="1"/>
          </a:gradFill>
          <a:ln w="9525" algn="ctr">
            <a:solidFill>
              <a:srgbClr val="EAEAEA"/>
            </a:solidFill>
            <a:round/>
            <a:headEnd/>
            <a:tailEnd/>
          </a:ln>
        </p:spPr>
        <p:txBody>
          <a:bodyPr lIns="18000" rIns="18000"/>
          <a:lstStyle/>
          <a:p>
            <a:pPr>
              <a:defRPr/>
            </a:pPr>
            <a:r>
              <a:rPr lang="en-US" sz="1400" dirty="0">
                <a:solidFill>
                  <a:srgbClr val="B30025"/>
                </a:solidFill>
                <a:latin typeface="Arial"/>
                <a:cs typeface="Tahoma" pitchFamily="34" charset="0"/>
              </a:rPr>
              <a:t>Garanzia per lo </a:t>
            </a:r>
            <a:r>
              <a:rPr lang="en-US" sz="1400" dirty="0" err="1">
                <a:solidFill>
                  <a:srgbClr val="B30025"/>
                </a:solidFill>
                <a:latin typeface="Arial"/>
                <a:cs typeface="Tahoma" pitchFamily="34" charset="0"/>
              </a:rPr>
              <a:t>svincolo</a:t>
            </a:r>
            <a:r>
              <a:rPr lang="en-US" sz="1400" dirty="0">
                <a:solidFill>
                  <a:srgbClr val="B30025"/>
                </a:solidFill>
                <a:latin typeface="Arial"/>
                <a:cs typeface="Tahoma" pitchFamily="34" charset="0"/>
              </a:rPr>
              <a:t> </a:t>
            </a:r>
            <a:r>
              <a:rPr lang="en-US" sz="1400" dirty="0" err="1">
                <a:solidFill>
                  <a:srgbClr val="B30025"/>
                </a:solidFill>
                <a:latin typeface="Arial"/>
                <a:cs typeface="Tahoma" pitchFamily="34" charset="0"/>
              </a:rPr>
              <a:t>delle</a:t>
            </a:r>
            <a:r>
              <a:rPr lang="en-US" sz="1400" dirty="0">
                <a:solidFill>
                  <a:srgbClr val="B30025"/>
                </a:solidFill>
                <a:latin typeface="Arial"/>
                <a:cs typeface="Tahoma" pitchFamily="34" charset="0"/>
              </a:rPr>
              <a:t> </a:t>
            </a:r>
            <a:r>
              <a:rPr lang="en-US" sz="1400" dirty="0" err="1">
                <a:solidFill>
                  <a:srgbClr val="B30025"/>
                </a:solidFill>
                <a:latin typeface="Arial"/>
                <a:cs typeface="Tahoma" pitchFamily="34" charset="0"/>
              </a:rPr>
              <a:t>ritenute</a:t>
            </a:r>
            <a:endParaRPr lang="en-US" sz="1400" b="0" dirty="0">
              <a:solidFill>
                <a:srgbClr val="B30025"/>
              </a:solidFill>
              <a:latin typeface="Arial"/>
              <a:cs typeface="Tahoma" pitchFamily="34" charset="0"/>
            </a:endParaRPr>
          </a:p>
          <a:p>
            <a:pPr>
              <a:defRPr/>
            </a:pPr>
            <a:endParaRPr lang="en-US" sz="1400" b="0" dirty="0">
              <a:solidFill>
                <a:srgbClr val="B30025"/>
              </a:solidFill>
              <a:latin typeface="Arial"/>
              <a:cs typeface="Tahoma" pitchFamily="34" charset="0"/>
            </a:endParaRPr>
          </a:p>
          <a:p>
            <a:pPr>
              <a:defRPr/>
            </a:pPr>
            <a:endParaRPr lang="it-IT" sz="1400" dirty="0">
              <a:solidFill>
                <a:srgbClr val="666666"/>
              </a:solidFill>
              <a:latin typeface="Arial"/>
              <a:cs typeface="Tahoma" pitchFamily="34" charset="0"/>
            </a:endParaRPr>
          </a:p>
          <a:p>
            <a:pPr>
              <a:defRPr/>
            </a:pPr>
            <a:endParaRPr lang="it-IT" sz="1400" b="0" dirty="0">
              <a:solidFill>
                <a:srgbClr val="C16B68"/>
              </a:solidFill>
              <a:latin typeface="Arial"/>
              <a:cs typeface="Tahoma" pitchFamily="34" charset="0"/>
            </a:endParaRPr>
          </a:p>
          <a:p>
            <a:pPr>
              <a:defRPr/>
            </a:pPr>
            <a:endParaRPr lang="en-US" sz="1400" b="0" dirty="0">
              <a:solidFill>
                <a:srgbClr val="666666"/>
              </a:solidFill>
              <a:latin typeface="Arial"/>
              <a:cs typeface="Tahoma" pitchFamily="34" charset="0"/>
            </a:endParaRPr>
          </a:p>
        </p:txBody>
      </p:sp>
      <p:sp>
        <p:nvSpPr>
          <p:cNvPr id="12296" name="Text Box 27"/>
          <p:cNvSpPr txBox="1">
            <a:spLocks noChangeArrowheads="1"/>
          </p:cNvSpPr>
          <p:nvPr/>
        </p:nvSpPr>
        <p:spPr bwMode="auto">
          <a:xfrm>
            <a:off x="-214313" y="2649538"/>
            <a:ext cx="1236663" cy="606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tIns="72000" bIns="72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200" dirty="0">
                <a:solidFill>
                  <a:srgbClr val="B30025"/>
                </a:solidFill>
                <a:latin typeface="Arial"/>
                <a:cs typeface="Tahoma" pitchFamily="34" charset="0"/>
              </a:rPr>
              <a:t>Rischi </a:t>
            </a:r>
          </a:p>
          <a:p>
            <a:pPr>
              <a:spcBef>
                <a:spcPct val="50000"/>
              </a:spcBef>
              <a:defRPr/>
            </a:pPr>
            <a:r>
              <a:rPr lang="it-IT" sz="1200" dirty="0">
                <a:solidFill>
                  <a:srgbClr val="B30025"/>
                </a:solidFill>
                <a:latin typeface="Arial"/>
                <a:cs typeface="Tahoma" pitchFamily="34" charset="0"/>
              </a:rPr>
              <a:t>coperti</a:t>
            </a:r>
          </a:p>
        </p:txBody>
      </p:sp>
      <p:sp>
        <p:nvSpPr>
          <p:cNvPr id="12297" name="Text Box 30"/>
          <p:cNvSpPr txBox="1">
            <a:spLocks noChangeArrowheads="1"/>
          </p:cNvSpPr>
          <p:nvPr/>
        </p:nvSpPr>
        <p:spPr bwMode="auto">
          <a:xfrm>
            <a:off x="-161925" y="1174750"/>
            <a:ext cx="1236663" cy="514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tIns="72000" bIns="72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200" dirty="0">
                <a:solidFill>
                  <a:srgbClr val="B30025"/>
                </a:solidFill>
                <a:latin typeface="Arial"/>
                <a:cs typeface="Tahoma" pitchFamily="34" charset="0"/>
              </a:rPr>
              <a:t>% del Contratto</a:t>
            </a:r>
          </a:p>
        </p:txBody>
      </p:sp>
      <p:sp>
        <p:nvSpPr>
          <p:cNvPr id="12298" name="Text Box 32"/>
          <p:cNvSpPr txBox="1">
            <a:spLocks noChangeArrowheads="1"/>
          </p:cNvSpPr>
          <p:nvPr/>
        </p:nvSpPr>
        <p:spPr bwMode="auto">
          <a:xfrm>
            <a:off x="1243013" y="1374775"/>
            <a:ext cx="1236662" cy="360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tIns="72000" bIns="72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400" dirty="0">
                <a:solidFill>
                  <a:srgbClr val="666666"/>
                </a:solidFill>
                <a:latin typeface="Arial"/>
                <a:cs typeface="Tahoma" pitchFamily="34" charset="0"/>
              </a:rPr>
              <a:t>Fino al 5%</a:t>
            </a:r>
          </a:p>
        </p:txBody>
      </p:sp>
      <p:sp>
        <p:nvSpPr>
          <p:cNvPr id="12299" name="Text Box 34"/>
          <p:cNvSpPr txBox="1">
            <a:spLocks noChangeArrowheads="1"/>
          </p:cNvSpPr>
          <p:nvPr/>
        </p:nvSpPr>
        <p:spPr bwMode="auto">
          <a:xfrm>
            <a:off x="2743200" y="1376363"/>
            <a:ext cx="1352550" cy="360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tIns="72000" bIns="72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400" dirty="0">
                <a:solidFill>
                  <a:srgbClr val="666666"/>
                </a:solidFill>
                <a:latin typeface="Arial"/>
                <a:cs typeface="Tahoma" pitchFamily="34" charset="0"/>
              </a:rPr>
              <a:t>Fino al 30%</a:t>
            </a:r>
          </a:p>
        </p:txBody>
      </p:sp>
      <p:sp>
        <p:nvSpPr>
          <p:cNvPr id="12300" name="Text Box 35"/>
          <p:cNvSpPr txBox="1">
            <a:spLocks noChangeArrowheads="1"/>
          </p:cNvSpPr>
          <p:nvPr/>
        </p:nvSpPr>
        <p:spPr bwMode="auto">
          <a:xfrm>
            <a:off x="4403725" y="1377950"/>
            <a:ext cx="1368425" cy="360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tIns="72000" bIns="72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400" dirty="0">
                <a:solidFill>
                  <a:srgbClr val="666666"/>
                </a:solidFill>
                <a:latin typeface="Arial"/>
                <a:cs typeface="Tahoma" pitchFamily="34" charset="0"/>
              </a:rPr>
              <a:t>Fino al 20%</a:t>
            </a:r>
          </a:p>
        </p:txBody>
      </p:sp>
      <p:sp>
        <p:nvSpPr>
          <p:cNvPr id="12301" name="Text Box 36"/>
          <p:cNvSpPr txBox="1">
            <a:spLocks noChangeArrowheads="1"/>
          </p:cNvSpPr>
          <p:nvPr/>
        </p:nvSpPr>
        <p:spPr bwMode="auto">
          <a:xfrm>
            <a:off x="6038850" y="1379538"/>
            <a:ext cx="1331913" cy="360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tIns="72000" bIns="72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400">
                <a:solidFill>
                  <a:srgbClr val="666666"/>
                </a:solidFill>
                <a:latin typeface="Arial"/>
                <a:cs typeface="Tahoma" pitchFamily="34" charset="0"/>
              </a:rPr>
              <a:t>Fino al 10%</a:t>
            </a:r>
          </a:p>
        </p:txBody>
      </p:sp>
      <p:sp>
        <p:nvSpPr>
          <p:cNvPr id="12302" name="Text Box 37"/>
          <p:cNvSpPr txBox="1">
            <a:spLocks noChangeArrowheads="1"/>
          </p:cNvSpPr>
          <p:nvPr/>
        </p:nvSpPr>
        <p:spPr bwMode="auto">
          <a:xfrm>
            <a:off x="7534275" y="1381125"/>
            <a:ext cx="1452563" cy="360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tIns="72000" bIns="72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400">
                <a:solidFill>
                  <a:srgbClr val="666666"/>
                </a:solidFill>
                <a:latin typeface="Arial"/>
                <a:cs typeface="Tahoma" pitchFamily="34" charset="0"/>
              </a:rPr>
              <a:t>Fino al 10%</a:t>
            </a:r>
          </a:p>
        </p:txBody>
      </p:sp>
      <p:sp>
        <p:nvSpPr>
          <p:cNvPr id="11278" name="AutoShape 3"/>
          <p:cNvSpPr>
            <a:spLocks noChangeAspect="1" noChangeArrowheads="1"/>
          </p:cNvSpPr>
          <p:nvPr/>
        </p:nvSpPr>
        <p:spPr bwMode="auto">
          <a:xfrm>
            <a:off x="1003300" y="1747838"/>
            <a:ext cx="1519238" cy="719137"/>
          </a:xfrm>
          <a:prstGeom prst="roundRect">
            <a:avLst>
              <a:gd name="adj" fmla="val 28616"/>
            </a:avLst>
          </a:prstGeom>
          <a:gradFill rotWithShape="1">
            <a:gsLst>
              <a:gs pos="0">
                <a:srgbClr val="666666"/>
              </a:gs>
              <a:gs pos="100000">
                <a:srgbClr val="9B9B9B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72000" bIns="72000" anchor="ctr"/>
          <a:lstStyle>
            <a:lvl1pPr algn="l" eaLnBrk="0" hangingPunct="0">
              <a:buClr>
                <a:srgbClr val="B30025"/>
              </a:buClr>
              <a:buChar char="•"/>
              <a:defRPr sz="3200">
                <a:solidFill>
                  <a:srgbClr val="666666"/>
                </a:solidFill>
                <a:latin typeface="Arial" charset="0"/>
              </a:defRPr>
            </a:lvl1pPr>
            <a:lvl2pPr marL="742950" indent="-285750" algn="l" eaLnBrk="0" hangingPunct="0">
              <a:buClr>
                <a:srgbClr val="666666"/>
              </a:buClr>
              <a:buChar char="•"/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algn="l" eaLnBrk="0" hangingPunct="0">
              <a:buClr>
                <a:srgbClr val="A3A3A3"/>
              </a:buClr>
              <a:buChar char="•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rgbClr val="E0E0E0"/>
              </a:buClr>
              <a:buChar char="•"/>
              <a:defRPr sz="1400">
                <a:solidFill>
                  <a:srgbClr val="666666"/>
                </a:solidFill>
                <a:latin typeface="Arial" charset="0"/>
              </a:defRPr>
            </a:lvl4pPr>
            <a:lvl5pPr marL="2057400" indent="-228600" algn="l" eaLnBrk="0" hangingPunct="0">
              <a:buClr>
                <a:srgbClr val="003366"/>
              </a:buClr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9pPr>
          </a:lstStyle>
          <a:p>
            <a:pPr algn="ctr" eaLnBrk="1" hangingPunct="1">
              <a:buClr>
                <a:srgbClr val="262640"/>
              </a:buClr>
              <a:buFont typeface="Wingdings" pitchFamily="2" charset="2"/>
              <a:buNone/>
            </a:pPr>
            <a:r>
              <a:rPr lang="it-IT" altLang="it-IT" sz="1400" smtClean="0">
                <a:solidFill>
                  <a:srgbClr val="FFFFFF"/>
                </a:solidFill>
              </a:rPr>
              <a:t>Bid Bond</a:t>
            </a:r>
          </a:p>
        </p:txBody>
      </p:sp>
      <p:sp>
        <p:nvSpPr>
          <p:cNvPr id="11279" name="AutoShape 13"/>
          <p:cNvSpPr>
            <a:spLocks noChangeAspect="1" noChangeArrowheads="1"/>
          </p:cNvSpPr>
          <p:nvPr/>
        </p:nvSpPr>
        <p:spPr bwMode="auto">
          <a:xfrm>
            <a:off x="7439025" y="1752600"/>
            <a:ext cx="1633538" cy="685800"/>
          </a:xfrm>
          <a:prstGeom prst="roundRect">
            <a:avLst>
              <a:gd name="adj" fmla="val 28616"/>
            </a:avLst>
          </a:prstGeom>
          <a:gradFill rotWithShape="1">
            <a:gsLst>
              <a:gs pos="0">
                <a:srgbClr val="A3A3A3"/>
              </a:gs>
              <a:gs pos="100000">
                <a:srgbClr val="D9D9D9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72000" bIns="72000" anchor="ctr"/>
          <a:lstStyle>
            <a:lvl1pPr algn="l" eaLnBrk="0" hangingPunct="0">
              <a:buClr>
                <a:srgbClr val="B30025"/>
              </a:buClr>
              <a:buChar char="•"/>
              <a:defRPr sz="3200">
                <a:solidFill>
                  <a:srgbClr val="666666"/>
                </a:solidFill>
                <a:latin typeface="Arial" charset="0"/>
              </a:defRPr>
            </a:lvl1pPr>
            <a:lvl2pPr marL="742950" indent="-285750" algn="l" eaLnBrk="0" hangingPunct="0">
              <a:buClr>
                <a:srgbClr val="666666"/>
              </a:buClr>
              <a:buChar char="•"/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algn="l" eaLnBrk="0" hangingPunct="0">
              <a:buClr>
                <a:srgbClr val="A3A3A3"/>
              </a:buClr>
              <a:buChar char="•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rgbClr val="E0E0E0"/>
              </a:buClr>
              <a:buChar char="•"/>
              <a:defRPr sz="1400">
                <a:solidFill>
                  <a:srgbClr val="666666"/>
                </a:solidFill>
                <a:latin typeface="Arial" charset="0"/>
              </a:defRPr>
            </a:lvl4pPr>
            <a:lvl5pPr marL="2057400" indent="-228600" algn="l" eaLnBrk="0" hangingPunct="0">
              <a:buClr>
                <a:srgbClr val="003366"/>
              </a:buClr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9pPr>
          </a:lstStyle>
          <a:p>
            <a:pPr algn="ctr" eaLnBrk="1" hangingPunct="1">
              <a:buClr>
                <a:srgbClr val="262640"/>
              </a:buClr>
              <a:buFont typeface="Wingdings" pitchFamily="2" charset="2"/>
              <a:buNone/>
            </a:pPr>
            <a:r>
              <a:rPr lang="it-IT" altLang="it-IT" sz="1400" smtClean="0">
                <a:solidFill>
                  <a:srgbClr val="FFFFFF"/>
                </a:solidFill>
              </a:rPr>
              <a:t>Money Retention Bond</a:t>
            </a:r>
          </a:p>
        </p:txBody>
      </p:sp>
      <p:sp>
        <p:nvSpPr>
          <p:cNvPr id="12305" name="AutoShape 5"/>
          <p:cNvSpPr>
            <a:spLocks noChangeAspect="1" noChangeArrowheads="1"/>
          </p:cNvSpPr>
          <p:nvPr/>
        </p:nvSpPr>
        <p:spPr bwMode="auto">
          <a:xfrm>
            <a:off x="4225925" y="1762125"/>
            <a:ext cx="1503363" cy="690563"/>
          </a:xfrm>
          <a:prstGeom prst="roundRect">
            <a:avLst>
              <a:gd name="adj" fmla="val 2861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44314"/>
                  <a:invGamma/>
                </a:scheme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tIns="72000" bIns="72000" anchor="ctr"/>
          <a:lstStyle/>
          <a:p>
            <a:pPr>
              <a:defRPr/>
            </a:pPr>
            <a:r>
              <a:rPr lang="it-IT" sz="1400" dirty="0">
                <a:solidFill>
                  <a:srgbClr val="FFFFFF"/>
                </a:solidFill>
              </a:rPr>
              <a:t>Performance Bond</a:t>
            </a:r>
          </a:p>
        </p:txBody>
      </p:sp>
      <p:sp>
        <p:nvSpPr>
          <p:cNvPr id="11281" name="AutoShape 19"/>
          <p:cNvSpPr>
            <a:spLocks noChangeAspect="1" noChangeArrowheads="1"/>
          </p:cNvSpPr>
          <p:nvPr/>
        </p:nvSpPr>
        <p:spPr bwMode="auto">
          <a:xfrm>
            <a:off x="5840413" y="1763713"/>
            <a:ext cx="1514475" cy="674687"/>
          </a:xfrm>
          <a:prstGeom prst="roundRect">
            <a:avLst>
              <a:gd name="adj" fmla="val 28616"/>
            </a:avLst>
          </a:prstGeom>
          <a:gradFill rotWithShape="1">
            <a:gsLst>
              <a:gs pos="0">
                <a:srgbClr val="C2C2C2"/>
              </a:gs>
              <a:gs pos="100000">
                <a:srgbClr val="E6E6E6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72000" bIns="72000" anchor="ctr"/>
          <a:lstStyle>
            <a:lvl1pPr algn="l" eaLnBrk="0" hangingPunct="0">
              <a:buClr>
                <a:srgbClr val="B30025"/>
              </a:buClr>
              <a:buChar char="•"/>
              <a:defRPr sz="3200">
                <a:solidFill>
                  <a:srgbClr val="666666"/>
                </a:solidFill>
                <a:latin typeface="Arial" charset="0"/>
              </a:defRPr>
            </a:lvl1pPr>
            <a:lvl2pPr marL="742950" indent="-285750" algn="l" eaLnBrk="0" hangingPunct="0">
              <a:buClr>
                <a:srgbClr val="666666"/>
              </a:buClr>
              <a:buChar char="•"/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algn="l" eaLnBrk="0" hangingPunct="0">
              <a:buClr>
                <a:srgbClr val="A3A3A3"/>
              </a:buClr>
              <a:buChar char="•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rgbClr val="E0E0E0"/>
              </a:buClr>
              <a:buChar char="•"/>
              <a:defRPr sz="1400">
                <a:solidFill>
                  <a:srgbClr val="666666"/>
                </a:solidFill>
                <a:latin typeface="Arial" charset="0"/>
              </a:defRPr>
            </a:lvl4pPr>
            <a:lvl5pPr marL="2057400" indent="-228600" algn="l" eaLnBrk="0" hangingPunct="0">
              <a:buClr>
                <a:srgbClr val="003366"/>
              </a:buClr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9pPr>
          </a:lstStyle>
          <a:p>
            <a:pPr algn="ctr" eaLnBrk="1" hangingPunct="1">
              <a:buClr>
                <a:srgbClr val="262640"/>
              </a:buClr>
              <a:buFont typeface="Wingdings" pitchFamily="2" charset="2"/>
              <a:buNone/>
            </a:pPr>
            <a:r>
              <a:rPr lang="it-IT" altLang="it-IT" sz="1400" smtClean="0">
                <a:solidFill>
                  <a:srgbClr val="C00000"/>
                </a:solidFill>
              </a:rPr>
              <a:t>Maintenance Bond</a:t>
            </a:r>
          </a:p>
        </p:txBody>
      </p:sp>
      <p:sp>
        <p:nvSpPr>
          <p:cNvPr id="11282" name="AutoShape 21"/>
          <p:cNvSpPr>
            <a:spLocks noChangeAspect="1" noChangeArrowheads="1"/>
          </p:cNvSpPr>
          <p:nvPr/>
        </p:nvSpPr>
        <p:spPr bwMode="auto">
          <a:xfrm>
            <a:off x="2616200" y="1762125"/>
            <a:ext cx="1527175" cy="719138"/>
          </a:xfrm>
          <a:prstGeom prst="roundRect">
            <a:avLst>
              <a:gd name="adj" fmla="val 28616"/>
            </a:avLst>
          </a:prstGeom>
          <a:gradFill rotWithShape="1">
            <a:gsLst>
              <a:gs pos="0">
                <a:srgbClr val="B30025"/>
              </a:gs>
              <a:gs pos="100000">
                <a:srgbClr val="CD5870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72000" bIns="72000" anchor="ctr"/>
          <a:lstStyle>
            <a:lvl1pPr algn="l" eaLnBrk="0" hangingPunct="0">
              <a:buClr>
                <a:srgbClr val="B30025"/>
              </a:buClr>
              <a:buChar char="•"/>
              <a:defRPr sz="3200">
                <a:solidFill>
                  <a:srgbClr val="666666"/>
                </a:solidFill>
                <a:latin typeface="Arial" charset="0"/>
              </a:defRPr>
            </a:lvl1pPr>
            <a:lvl2pPr marL="742950" indent="-285750" algn="l" eaLnBrk="0" hangingPunct="0">
              <a:buClr>
                <a:srgbClr val="666666"/>
              </a:buClr>
              <a:buChar char="•"/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algn="l" eaLnBrk="0" hangingPunct="0">
              <a:buClr>
                <a:srgbClr val="A3A3A3"/>
              </a:buClr>
              <a:buChar char="•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rgbClr val="E0E0E0"/>
              </a:buClr>
              <a:buChar char="•"/>
              <a:defRPr sz="1400">
                <a:solidFill>
                  <a:srgbClr val="666666"/>
                </a:solidFill>
                <a:latin typeface="Arial" charset="0"/>
              </a:defRPr>
            </a:lvl4pPr>
            <a:lvl5pPr marL="2057400" indent="-228600" algn="l" eaLnBrk="0" hangingPunct="0">
              <a:buClr>
                <a:srgbClr val="003366"/>
              </a:buClr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9pPr>
          </a:lstStyle>
          <a:p>
            <a:pPr algn="ctr" eaLnBrk="1" hangingPunct="1">
              <a:buClr>
                <a:srgbClr val="262640"/>
              </a:buClr>
              <a:buFont typeface="Wingdings" pitchFamily="2" charset="2"/>
              <a:buNone/>
            </a:pPr>
            <a:r>
              <a:rPr lang="it-IT" altLang="it-IT" sz="1400" smtClean="0">
                <a:solidFill>
                  <a:srgbClr val="FFFFFF"/>
                </a:solidFill>
              </a:rPr>
              <a:t>Advance Payment Bond</a:t>
            </a:r>
          </a:p>
        </p:txBody>
      </p:sp>
      <p:sp>
        <p:nvSpPr>
          <p:cNvPr id="11283" name="Line 25"/>
          <p:cNvSpPr>
            <a:spLocks noChangeShapeType="1"/>
          </p:cNvSpPr>
          <p:nvPr/>
        </p:nvSpPr>
        <p:spPr bwMode="gray">
          <a:xfrm rot="5400000">
            <a:off x="-1294606" y="3467894"/>
            <a:ext cx="4429125" cy="17463"/>
          </a:xfrm>
          <a:prstGeom prst="line">
            <a:avLst/>
          </a:prstGeom>
          <a:noFill/>
          <a:ln w="28575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 smtClean="0"/>
          </a:p>
        </p:txBody>
      </p:sp>
      <p:sp>
        <p:nvSpPr>
          <p:cNvPr id="11284" name="Line 31"/>
          <p:cNvSpPr>
            <a:spLocks noChangeShapeType="1"/>
          </p:cNvSpPr>
          <p:nvPr/>
        </p:nvSpPr>
        <p:spPr bwMode="gray">
          <a:xfrm rot="5400000" flipH="1" flipV="1">
            <a:off x="4544219" y="-2828131"/>
            <a:ext cx="25400" cy="9031288"/>
          </a:xfrm>
          <a:prstGeom prst="line">
            <a:avLst/>
          </a:prstGeom>
          <a:noFill/>
          <a:ln w="28575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 smtClean="0"/>
          </a:p>
        </p:txBody>
      </p:sp>
      <p:grpSp>
        <p:nvGrpSpPr>
          <p:cNvPr id="11285" name="Group 71"/>
          <p:cNvGrpSpPr>
            <a:grpSpLocks/>
          </p:cNvGrpSpPr>
          <p:nvPr/>
        </p:nvGrpSpPr>
        <p:grpSpPr bwMode="auto">
          <a:xfrm>
            <a:off x="-214313" y="4989513"/>
            <a:ext cx="9286876" cy="700087"/>
            <a:chOff x="-108" y="2639"/>
            <a:chExt cx="5850" cy="441"/>
          </a:xfrm>
        </p:grpSpPr>
        <p:sp>
          <p:nvSpPr>
            <p:cNvPr id="12319" name="Text Box 28"/>
            <p:cNvSpPr txBox="1">
              <a:spLocks noChangeArrowheads="1"/>
            </p:cNvSpPr>
            <p:nvPr/>
          </p:nvSpPr>
          <p:spPr bwMode="auto">
            <a:xfrm>
              <a:off x="-108" y="2639"/>
              <a:ext cx="779" cy="4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prstShdw prst="shdw13" dist="53882" dir="13500000">
                <a:srgbClr val="808080">
                  <a:alpha val="50000"/>
                </a:srgbClr>
              </a:prstShdw>
            </a:effectLst>
          </p:spPr>
          <p:txBody>
            <a:bodyPr tIns="72000" bIns="7200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it-IT" sz="1200" dirty="0">
                  <a:solidFill>
                    <a:srgbClr val="B30025"/>
                  </a:solidFill>
                  <a:latin typeface="Arial"/>
                  <a:cs typeface="Tahoma" pitchFamily="34" charset="0"/>
                </a:rPr>
                <a:t>Natura 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it-IT" sz="1200" dirty="0">
                  <a:solidFill>
                    <a:srgbClr val="B30025"/>
                  </a:solidFill>
                  <a:latin typeface="Arial"/>
                  <a:cs typeface="Tahoma" pitchFamily="34" charset="0"/>
                </a:rPr>
                <a:t>del 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it-IT" sz="1200" dirty="0">
                  <a:solidFill>
                    <a:srgbClr val="B30025"/>
                  </a:solidFill>
                  <a:latin typeface="Arial"/>
                  <a:cs typeface="Tahoma" pitchFamily="34" charset="0"/>
                </a:rPr>
                <a:t>rischio </a:t>
              </a:r>
            </a:p>
          </p:txBody>
        </p:sp>
        <p:sp>
          <p:nvSpPr>
            <p:cNvPr id="12320" name="AutoShape 38"/>
            <p:cNvSpPr>
              <a:spLocks noChangeArrowheads="1"/>
            </p:cNvSpPr>
            <p:nvPr/>
          </p:nvSpPr>
          <p:spPr bwMode="auto">
            <a:xfrm>
              <a:off x="633" y="2801"/>
              <a:ext cx="5109" cy="199"/>
            </a:xfrm>
            <a:prstGeom prst="flowChartAlternateProcess">
              <a:avLst/>
            </a:prstGeom>
            <a:gradFill rotWithShape="1">
              <a:gsLst>
                <a:gs pos="0">
                  <a:srgbClr val="D5D5D5"/>
                </a:gs>
                <a:gs pos="100000">
                  <a:srgbClr val="AEC9F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>
              <a:prstShdw prst="shdw17" dist="17961" dir="13500000">
                <a:srgbClr val="687999"/>
              </a:prstShdw>
            </a:effectLst>
          </p:spPr>
          <p:txBody>
            <a:bodyPr wrap="none" tIns="72000" bIns="72000" anchor="ctr"/>
            <a:lstStyle/>
            <a:p>
              <a:pPr>
                <a:defRPr/>
              </a:pPr>
              <a:r>
                <a:rPr lang="it-IT" sz="1400" dirty="0">
                  <a:solidFill>
                    <a:srgbClr val="333333"/>
                  </a:solidFill>
                  <a:latin typeface="Arial"/>
                  <a:cs typeface="Tahoma" pitchFamily="34" charset="0"/>
                </a:rPr>
                <a:t>Mancata performance</a:t>
              </a:r>
            </a:p>
          </p:txBody>
        </p:sp>
      </p:grpSp>
      <p:grpSp>
        <p:nvGrpSpPr>
          <p:cNvPr id="11286" name="Group 51"/>
          <p:cNvGrpSpPr>
            <a:grpSpLocks/>
          </p:cNvGrpSpPr>
          <p:nvPr/>
        </p:nvGrpSpPr>
        <p:grpSpPr bwMode="auto">
          <a:xfrm>
            <a:off x="58738" y="4500563"/>
            <a:ext cx="4271962" cy="533400"/>
            <a:chOff x="-137" y="2439"/>
            <a:chExt cx="2691" cy="336"/>
          </a:xfrm>
        </p:grpSpPr>
        <p:sp>
          <p:nvSpPr>
            <p:cNvPr id="12316" name="Text Box 44"/>
            <p:cNvSpPr txBox="1">
              <a:spLocks noChangeArrowheads="1"/>
            </p:cNvSpPr>
            <p:nvPr/>
          </p:nvSpPr>
          <p:spPr bwMode="auto">
            <a:xfrm>
              <a:off x="375" y="2441"/>
              <a:ext cx="1207" cy="3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tIns="72000" bIns="7200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cs typeface="Tahoma" pitchFamily="34" charset="0"/>
                </a:rPr>
                <a:t>Fino</a:t>
              </a:r>
              <a:r>
                <a:rPr lang="en-US" sz="12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cs typeface="Tahoma" pitchFamily="34" charset="0"/>
                </a:rPr>
                <a:t> </a:t>
              </a:r>
              <a:r>
                <a:rPr lang="en-US" sz="1200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cs typeface="Tahoma" pitchFamily="34" charset="0"/>
                </a:rPr>
                <a:t>all’agg</a:t>
              </a:r>
              <a:r>
                <a:rPr lang="en-US" sz="12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cs typeface="Tahoma" pitchFamily="34" charset="0"/>
                </a:rPr>
                <a:t>. del </a:t>
              </a:r>
              <a:r>
                <a:rPr lang="en-US" sz="1200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cs typeface="Tahoma" pitchFamily="34" charset="0"/>
                </a:rPr>
                <a:t>contratto</a:t>
              </a:r>
              <a:endPara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cs typeface="Tahoma" pitchFamily="34" charset="0"/>
              </a:endParaRPr>
            </a:p>
          </p:txBody>
        </p:sp>
        <p:sp>
          <p:nvSpPr>
            <p:cNvPr id="12317" name="Text Box 45"/>
            <p:cNvSpPr txBox="1">
              <a:spLocks noChangeArrowheads="1"/>
            </p:cNvSpPr>
            <p:nvPr/>
          </p:nvSpPr>
          <p:spPr bwMode="auto">
            <a:xfrm>
              <a:off x="1347" y="2451"/>
              <a:ext cx="1207" cy="3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tIns="72000" bIns="7200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cs typeface="Tahoma" pitchFamily="34" charset="0"/>
                </a:rPr>
                <a:t>Fino</a:t>
              </a:r>
              <a:r>
                <a:rPr lang="en-US" sz="12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cs typeface="Tahoma" pitchFamily="34" charset="0"/>
                </a:rPr>
                <a:t> </a:t>
              </a:r>
              <a:r>
                <a:rPr lang="en-US" sz="1200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cs typeface="Tahoma" pitchFamily="34" charset="0"/>
                </a:rPr>
                <a:t>all’acc</a:t>
              </a:r>
              <a:r>
                <a:rPr lang="en-US" sz="12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cs typeface="Tahoma" pitchFamily="34" charset="0"/>
                </a:rPr>
                <a:t>. </a:t>
              </a:r>
              <a:r>
                <a:rPr lang="en-US" sz="1200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cs typeface="Tahoma" pitchFamily="34" charset="0"/>
                </a:rPr>
                <a:t>provvisoria</a:t>
              </a:r>
              <a:endPara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cs typeface="Tahoma" pitchFamily="34" charset="0"/>
              </a:endParaRPr>
            </a:p>
          </p:txBody>
        </p:sp>
        <p:sp>
          <p:nvSpPr>
            <p:cNvPr id="547886" name="AutoShape 46"/>
            <p:cNvSpPr>
              <a:spLocks noChangeArrowheads="1"/>
            </p:cNvSpPr>
            <p:nvPr/>
          </p:nvSpPr>
          <p:spPr bwMode="auto">
            <a:xfrm>
              <a:off x="-137" y="2439"/>
              <a:ext cx="649" cy="298"/>
            </a:xfrm>
            <a:custGeom>
              <a:avLst/>
              <a:gdLst>
                <a:gd name="G0" fmla="+- 13968 0 0"/>
                <a:gd name="G1" fmla="+- 5100 0 0"/>
                <a:gd name="G2" fmla="+- 21600 0 5100"/>
                <a:gd name="G3" fmla="+- 10800 0 5100"/>
                <a:gd name="G4" fmla="+- 21600 0 13968"/>
                <a:gd name="G5" fmla="*/ G4 G3 10800"/>
                <a:gd name="G6" fmla="+- 21600 0 G5"/>
                <a:gd name="T0" fmla="*/ 13968 w 21600"/>
                <a:gd name="T1" fmla="*/ 0 h 21600"/>
                <a:gd name="T2" fmla="*/ 0 w 21600"/>
                <a:gd name="T3" fmla="*/ 10800 h 21600"/>
                <a:gd name="T4" fmla="*/ 13968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3968" y="0"/>
                  </a:moveTo>
                  <a:lnTo>
                    <a:pt x="13968" y="5100"/>
                  </a:lnTo>
                  <a:lnTo>
                    <a:pt x="3375" y="5100"/>
                  </a:lnTo>
                  <a:lnTo>
                    <a:pt x="3375" y="16500"/>
                  </a:lnTo>
                  <a:lnTo>
                    <a:pt x="13968" y="16500"/>
                  </a:lnTo>
                  <a:lnTo>
                    <a:pt x="13968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100"/>
                  </a:moveTo>
                  <a:lnTo>
                    <a:pt x="1350" y="16500"/>
                  </a:lnTo>
                  <a:lnTo>
                    <a:pt x="2700" y="16500"/>
                  </a:lnTo>
                  <a:lnTo>
                    <a:pt x="2700" y="5100"/>
                  </a:lnTo>
                  <a:close/>
                </a:path>
                <a:path w="21600" h="21600">
                  <a:moveTo>
                    <a:pt x="0" y="5100"/>
                  </a:moveTo>
                  <a:lnTo>
                    <a:pt x="0" y="16500"/>
                  </a:lnTo>
                  <a:lnTo>
                    <a:pt x="675" y="16500"/>
                  </a:lnTo>
                  <a:lnTo>
                    <a:pt x="675" y="510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65490"/>
                    <a:invGamma/>
                  </a:schemeClr>
                </a:gs>
              </a:gsLst>
              <a:lin ang="18900000" scaled="1"/>
            </a:gradFill>
            <a:ln w="9525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lIns="0" tIns="72000" bIns="72000" anchor="ctr"/>
            <a:lstStyle/>
            <a:p>
              <a:pPr>
                <a:defRPr/>
              </a:pPr>
              <a:r>
                <a:rPr lang="en-US" sz="1200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Tahoma" pitchFamily="34" charset="0"/>
                  <a:cs typeface="Tahoma" pitchFamily="34" charset="0"/>
                </a:rPr>
                <a:t>Validità</a:t>
              </a:r>
              <a:endPara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2312" name="Text Box 45"/>
          <p:cNvSpPr txBox="1">
            <a:spLocks noChangeArrowheads="1"/>
          </p:cNvSpPr>
          <p:nvPr/>
        </p:nvSpPr>
        <p:spPr bwMode="auto">
          <a:xfrm>
            <a:off x="4032250" y="4527550"/>
            <a:ext cx="1916113" cy="514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72000" bIns="72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cs typeface="Tahoma" pitchFamily="34" charset="0"/>
              </a:rPr>
              <a:t>Fino</a:t>
            </a:r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cs typeface="Tahoma" pitchFamily="34" charset="0"/>
              </a:rPr>
              <a:t> </a:t>
            </a:r>
            <a:r>
              <a:rPr lang="en-US" sz="12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cs typeface="Tahoma" pitchFamily="34" charset="0"/>
              </a:rPr>
              <a:t>all’acc</a:t>
            </a:r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cs typeface="Tahoma" pitchFamily="34" charset="0"/>
              </a:rPr>
              <a:t>. </a:t>
            </a:r>
            <a:r>
              <a:rPr lang="en-US" sz="12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cs typeface="Tahoma" pitchFamily="34" charset="0"/>
              </a:rPr>
              <a:t>provvisoria</a:t>
            </a:r>
            <a:endParaRPr lang="en-US" sz="12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cs typeface="Tahoma" pitchFamily="34" charset="0"/>
            </a:endParaRPr>
          </a:p>
        </p:txBody>
      </p:sp>
      <p:sp>
        <p:nvSpPr>
          <p:cNvPr id="12313" name="Text Box 45"/>
          <p:cNvSpPr txBox="1">
            <a:spLocks noChangeArrowheads="1"/>
          </p:cNvSpPr>
          <p:nvPr/>
        </p:nvSpPr>
        <p:spPr bwMode="auto">
          <a:xfrm>
            <a:off x="5849938" y="4535488"/>
            <a:ext cx="1571625" cy="514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72000" bIns="72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cs typeface="Tahoma" pitchFamily="34" charset="0"/>
              </a:rPr>
              <a:t>Periodo</a:t>
            </a:r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cs typeface="Tahoma" pitchFamily="34" charset="0"/>
              </a:rPr>
              <a:t> </a:t>
            </a:r>
            <a:r>
              <a:rPr lang="en-US" sz="12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cs typeface="Tahoma" pitchFamily="34" charset="0"/>
              </a:rPr>
              <a:t>di</a:t>
            </a:r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cs typeface="Tahoma" pitchFamily="34" charset="0"/>
              </a:rPr>
              <a:t> </a:t>
            </a:r>
            <a:r>
              <a:rPr lang="en-US" sz="12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cs typeface="Tahoma" pitchFamily="34" charset="0"/>
              </a:rPr>
              <a:t>garanzia</a:t>
            </a:r>
            <a:endParaRPr lang="en-US" sz="12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cs typeface="Tahoma" pitchFamily="34" charset="0"/>
            </a:endParaRPr>
          </a:p>
        </p:txBody>
      </p:sp>
      <p:sp>
        <p:nvSpPr>
          <p:cNvPr id="12314" name="Text Box 45"/>
          <p:cNvSpPr txBox="1">
            <a:spLocks noChangeArrowheads="1"/>
          </p:cNvSpPr>
          <p:nvPr/>
        </p:nvSpPr>
        <p:spPr bwMode="auto">
          <a:xfrm>
            <a:off x="7446963" y="4491038"/>
            <a:ext cx="1654175" cy="514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72000" bIns="72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cs typeface="Tahoma" pitchFamily="34" charset="0"/>
              </a:rPr>
              <a:t>Fino</a:t>
            </a:r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cs typeface="Tahoma" pitchFamily="34" charset="0"/>
              </a:rPr>
              <a:t> </a:t>
            </a:r>
            <a:r>
              <a:rPr lang="en-US" sz="12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cs typeface="Tahoma" pitchFamily="34" charset="0"/>
              </a:rPr>
              <a:t>all’acc</a:t>
            </a:r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cs typeface="Tahoma" pitchFamily="34" charset="0"/>
              </a:rPr>
              <a:t>. </a:t>
            </a:r>
            <a:r>
              <a:rPr lang="en-US" sz="12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cs typeface="Tahoma" pitchFamily="34" charset="0"/>
              </a:rPr>
              <a:t>definitiva</a:t>
            </a:r>
            <a:endParaRPr lang="en-US" sz="12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cs typeface="Tahoma" pitchFamily="34" charset="0"/>
            </a:endParaRPr>
          </a:p>
        </p:txBody>
      </p:sp>
      <p:sp>
        <p:nvSpPr>
          <p:cNvPr id="11290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buClr>
                <a:srgbClr val="B30025"/>
              </a:buClr>
              <a:buChar char="•"/>
              <a:defRPr sz="3200">
                <a:solidFill>
                  <a:srgbClr val="666666"/>
                </a:solidFill>
                <a:latin typeface="Arial" charset="0"/>
              </a:defRPr>
            </a:lvl1pPr>
            <a:lvl2pPr marL="742950" indent="-285750" algn="l" eaLnBrk="0" hangingPunct="0">
              <a:buClr>
                <a:srgbClr val="666666"/>
              </a:buClr>
              <a:buChar char="•"/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algn="l" eaLnBrk="0" hangingPunct="0">
              <a:buClr>
                <a:srgbClr val="A3A3A3"/>
              </a:buClr>
              <a:buChar char="•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rgbClr val="E0E0E0"/>
              </a:buClr>
              <a:buChar char="•"/>
              <a:defRPr sz="1400">
                <a:solidFill>
                  <a:srgbClr val="666666"/>
                </a:solidFill>
                <a:latin typeface="Arial" charset="0"/>
              </a:defRPr>
            </a:lvl4pPr>
            <a:lvl5pPr marL="2057400" indent="-228600" algn="l" eaLnBrk="0" hangingPunct="0">
              <a:buClr>
                <a:srgbClr val="003366"/>
              </a:buClr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BE83D4F-DD51-408A-A971-27785F5E9154}" type="slidenum">
              <a:rPr lang="it-IT" altLang="it-IT" sz="1100" smtClean="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15</a:t>
            </a:fld>
            <a:endParaRPr lang="it-IT" altLang="it-IT" sz="1100" smtClean="0">
              <a:solidFill>
                <a:srgbClr val="FFFFFF"/>
              </a:solidFill>
            </a:endParaRPr>
          </a:p>
        </p:txBody>
      </p:sp>
      <p:sp>
        <p:nvSpPr>
          <p:cNvPr id="11291" name="Rectangle 35"/>
          <p:cNvSpPr>
            <a:spLocks/>
          </p:cNvSpPr>
          <p:nvPr/>
        </p:nvSpPr>
        <p:spPr bwMode="auto">
          <a:xfrm>
            <a:off x="3905250" y="0"/>
            <a:ext cx="523875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08000" bIns="0" anchor="ctr"/>
          <a:lstStyle>
            <a:lvl1pPr marL="39688" algn="l" eaLnBrk="0" hangingPunct="0">
              <a:buClr>
                <a:srgbClr val="B30025"/>
              </a:buClr>
              <a:buChar char="•"/>
              <a:defRPr sz="3200">
                <a:solidFill>
                  <a:srgbClr val="666666"/>
                </a:solidFill>
                <a:latin typeface="Arial" charset="0"/>
              </a:defRPr>
            </a:lvl1pPr>
            <a:lvl2pPr marL="742950" indent="-285750" algn="l" eaLnBrk="0" hangingPunct="0">
              <a:buClr>
                <a:srgbClr val="666666"/>
              </a:buClr>
              <a:buChar char="•"/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algn="l" eaLnBrk="0" hangingPunct="0">
              <a:buClr>
                <a:srgbClr val="A3A3A3"/>
              </a:buClr>
              <a:buChar char="•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rgbClr val="E0E0E0"/>
              </a:buClr>
              <a:buChar char="•"/>
              <a:defRPr sz="1400">
                <a:solidFill>
                  <a:srgbClr val="666666"/>
                </a:solidFill>
                <a:latin typeface="Arial" charset="0"/>
              </a:defRPr>
            </a:lvl4pPr>
            <a:lvl5pPr marL="2057400" indent="-228600" algn="l" eaLnBrk="0" hangingPunct="0">
              <a:buClr>
                <a:srgbClr val="003366"/>
              </a:buClr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t-IT" sz="1100" dirty="0" smtClean="0">
                <a:solidFill>
                  <a:srgbClr val="FFFFFF"/>
                </a:solidFill>
                <a:cs typeface="Arial" charset="0"/>
              </a:rPr>
              <a:t>Le </a:t>
            </a:r>
            <a:r>
              <a:rPr lang="en-US" altLang="it-IT" sz="1100" dirty="0" err="1" smtClean="0">
                <a:solidFill>
                  <a:srgbClr val="FFFFFF"/>
                </a:solidFill>
                <a:cs typeface="Arial" charset="0"/>
              </a:rPr>
              <a:t>cauzioni</a:t>
            </a:r>
            <a:r>
              <a:rPr lang="en-US" altLang="it-IT" sz="11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altLang="it-IT" sz="1100" dirty="0" err="1" smtClean="0">
                <a:solidFill>
                  <a:srgbClr val="FFFFFF"/>
                </a:solidFill>
                <a:cs typeface="Arial" charset="0"/>
              </a:rPr>
              <a:t>nel</a:t>
            </a:r>
            <a:r>
              <a:rPr lang="en-US" altLang="it-IT" sz="11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altLang="it-IT" sz="1100" dirty="0" err="1" smtClean="0">
                <a:solidFill>
                  <a:srgbClr val="FFFFFF"/>
                </a:solidFill>
                <a:cs typeface="Arial" charset="0"/>
              </a:rPr>
              <a:t>contesto</a:t>
            </a:r>
            <a:r>
              <a:rPr lang="en-US" altLang="it-IT" sz="11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altLang="it-IT" sz="1100" dirty="0" err="1" smtClean="0">
                <a:solidFill>
                  <a:srgbClr val="FFFFFF"/>
                </a:solidFill>
                <a:cs typeface="Arial" charset="0"/>
              </a:rPr>
              <a:t>internazionale</a:t>
            </a:r>
            <a:endParaRPr lang="en-US" altLang="it-IT" sz="1100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292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buClr>
                <a:srgbClr val="B30025"/>
              </a:buClr>
              <a:buChar char="•"/>
              <a:defRPr sz="3200">
                <a:solidFill>
                  <a:srgbClr val="666666"/>
                </a:solidFill>
                <a:latin typeface="Arial" charset="0"/>
              </a:defRPr>
            </a:lvl1pPr>
            <a:lvl2pPr marL="742950" indent="-285750" algn="l" eaLnBrk="0" hangingPunct="0">
              <a:buClr>
                <a:srgbClr val="666666"/>
              </a:buClr>
              <a:buChar char="•"/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algn="l" eaLnBrk="0" hangingPunct="0">
              <a:buClr>
                <a:srgbClr val="A3A3A3"/>
              </a:buClr>
              <a:buChar char="•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rgbClr val="E0E0E0"/>
              </a:buClr>
              <a:buChar char="•"/>
              <a:defRPr sz="1400">
                <a:solidFill>
                  <a:srgbClr val="666666"/>
                </a:solidFill>
                <a:latin typeface="Arial" charset="0"/>
              </a:defRPr>
            </a:lvl4pPr>
            <a:lvl5pPr marL="2057400" indent="-228600" algn="l" eaLnBrk="0" hangingPunct="0">
              <a:buClr>
                <a:srgbClr val="003366"/>
              </a:buClr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1100" dirty="0" smtClean="0">
                <a:solidFill>
                  <a:srgbClr val="FFFFFF"/>
                </a:solidFill>
              </a:rPr>
              <a:t>SACE </a:t>
            </a:r>
            <a:r>
              <a:rPr lang="it-IT" altLang="it-IT" sz="1100" dirty="0" err="1" smtClean="0">
                <a:solidFill>
                  <a:srgbClr val="FFFFFF"/>
                </a:solidFill>
              </a:rPr>
              <a:t>SpA</a:t>
            </a:r>
            <a:endParaRPr lang="it-IT" altLang="it-IT" sz="1100" dirty="0" smtClean="0">
              <a:solidFill>
                <a:srgbClr val="FFFFFF"/>
              </a:solidFill>
            </a:endParaRPr>
          </a:p>
        </p:txBody>
      </p:sp>
      <p:sp>
        <p:nvSpPr>
          <p:cNvPr id="11293" name="Titolo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dirty="0" smtClean="0"/>
              <a:t>Tipologia di Bond e rischi assicurabili</a:t>
            </a:r>
          </a:p>
        </p:txBody>
      </p:sp>
    </p:spTree>
    <p:extLst>
      <p:ext uri="{BB962C8B-B14F-4D97-AF65-F5344CB8AC3E}">
        <p14:creationId xmlns:p14="http://schemas.microsoft.com/office/powerpoint/2010/main" val="254638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SACE </a:t>
            </a:r>
            <a:r>
              <a:rPr lang="it-IT" dirty="0" err="1" smtClean="0"/>
              <a:t>SpA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FC34CC-CFBA-4713-ABFC-D23E13CB7522}" type="slidenum">
              <a:rPr lang="it-IT"/>
              <a:pPr/>
              <a:t>16</a:t>
            </a:fld>
            <a:endParaRPr lang="it-IT"/>
          </a:p>
        </p:txBody>
      </p:sp>
      <p:sp>
        <p:nvSpPr>
          <p:cNvPr id="444419" name="Rectangle 3"/>
          <p:cNvSpPr>
            <a:spLocks noChangeArrowheads="1"/>
          </p:cNvSpPr>
          <p:nvPr/>
        </p:nvSpPr>
        <p:spPr bwMode="gray">
          <a:xfrm>
            <a:off x="3443112" y="3239910"/>
            <a:ext cx="5611284" cy="286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ctr"/>
          <a:lstStyle/>
          <a:p>
            <a:pPr algn="l">
              <a:spcBef>
                <a:spcPct val="50000"/>
              </a:spcBef>
              <a:spcAft>
                <a:spcPct val="45000"/>
              </a:spcAft>
              <a:buClrTx/>
              <a:buFontTx/>
              <a:buNone/>
            </a:pPr>
            <a:r>
              <a:rPr lang="it-IT" sz="1800" b="0" dirty="0" smtClean="0">
                <a:solidFill>
                  <a:schemeClr val="hlink"/>
                </a:solidFill>
              </a:rPr>
              <a:t>Fabrizio Ferrari</a:t>
            </a:r>
          </a:p>
          <a:p>
            <a:pPr algn="l">
              <a:spcBef>
                <a:spcPct val="50000"/>
              </a:spcBef>
              <a:spcAft>
                <a:spcPct val="45000"/>
              </a:spcAft>
              <a:buClrTx/>
              <a:buFontTx/>
              <a:buNone/>
            </a:pPr>
            <a:r>
              <a:rPr lang="it-IT" sz="1800" b="0" dirty="0">
                <a:solidFill>
                  <a:schemeClr val="hlink"/>
                </a:solidFill>
              </a:rPr>
              <a:t/>
            </a:r>
            <a:br>
              <a:rPr lang="it-IT" sz="1800" b="0" dirty="0">
                <a:solidFill>
                  <a:schemeClr val="hlink"/>
                </a:solidFill>
              </a:rPr>
            </a:br>
            <a:r>
              <a:rPr lang="it-IT" sz="1400" b="0" dirty="0" smtClean="0">
                <a:solidFill>
                  <a:schemeClr val="hlink"/>
                </a:solidFill>
              </a:rPr>
              <a:t>Senior Account Manager                                                                    Coordinatore PMI Lazio, Abbruzzo, Sardegna, Campania                                                                             Sede Territoriale Roma</a:t>
            </a:r>
            <a:r>
              <a:rPr lang="it-IT" sz="1800" b="0" dirty="0">
                <a:solidFill>
                  <a:schemeClr val="hlink"/>
                </a:solidFill>
              </a:rPr>
              <a:t/>
            </a:r>
            <a:br>
              <a:rPr lang="it-IT" sz="1800" b="0" dirty="0">
                <a:solidFill>
                  <a:schemeClr val="hlink"/>
                </a:solidFill>
              </a:rPr>
            </a:br>
            <a:r>
              <a:rPr lang="it-IT" sz="1400" b="0" dirty="0" smtClean="0">
                <a:solidFill>
                  <a:schemeClr val="hlink"/>
                </a:solidFill>
              </a:rPr>
              <a:t>f.ferrari@sace.it</a:t>
            </a:r>
            <a:endParaRPr lang="it-IT" sz="1400" b="0" noProof="1">
              <a:solidFill>
                <a:schemeClr val="hlink"/>
              </a:solidFill>
            </a:endParaRPr>
          </a:p>
        </p:txBody>
      </p:sp>
      <p:sp>
        <p:nvSpPr>
          <p:cNvPr id="444420" name="Text Box 4"/>
          <p:cNvSpPr txBox="1">
            <a:spLocks noChangeArrowheads="1"/>
          </p:cNvSpPr>
          <p:nvPr/>
        </p:nvSpPr>
        <p:spPr bwMode="gray">
          <a:xfrm>
            <a:off x="3567113" y="2219325"/>
            <a:ext cx="28943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>
            <a:spAutoFit/>
          </a:bodyPr>
          <a:lstStyle/>
          <a:p>
            <a:pPr algn="l" eaLnBrk="0" hangingPunct="0">
              <a:spcBef>
                <a:spcPct val="0"/>
              </a:spcBef>
              <a:buClrTx/>
              <a:buFontTx/>
              <a:buNone/>
            </a:pPr>
            <a:r>
              <a:rPr lang="it-IT" dirty="0">
                <a:solidFill>
                  <a:schemeClr val="tx1"/>
                </a:solidFill>
              </a:rPr>
              <a:t>Grazie per l’attenzione.</a:t>
            </a:r>
            <a:endParaRPr lang="it-IT" noProof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 bwMode="auto">
          <a:xfrm>
            <a:off x="0" y="6559260"/>
            <a:ext cx="9144000" cy="2987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62640"/>
              </a:buClr>
              <a:buSzTx/>
              <a:buFont typeface="Wingdings" pitchFamily="2" charset="2"/>
              <a:buNone/>
              <a:tabLst/>
            </a:pPr>
            <a:endParaRPr kumimoji="0" lang="it-IT" sz="2000" b="1" i="0" u="none" strike="noStrike" cap="none" normalizeH="0" baseline="0" smtClean="0">
              <a:ln>
                <a:noFill/>
              </a:ln>
              <a:solidFill>
                <a:srgbClr val="003366"/>
              </a:solidFill>
              <a:effectLst/>
              <a:latin typeface="Arial" charset="0"/>
            </a:endParaRPr>
          </a:p>
        </p:txBody>
      </p:sp>
      <p:sp>
        <p:nvSpPr>
          <p:cNvPr id="25604" name="AutoShape 3"/>
          <p:cNvSpPr>
            <a:spLocks noChangeArrowheads="1"/>
          </p:cNvSpPr>
          <p:nvPr/>
        </p:nvSpPr>
        <p:spPr bwMode="auto">
          <a:xfrm>
            <a:off x="216000" y="1258887"/>
            <a:ext cx="2253177" cy="288000"/>
          </a:xfrm>
          <a:prstGeom prst="roundRect">
            <a:avLst>
              <a:gd name="adj" fmla="val 2861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5490"/>
                  <a:invGamma/>
                </a:schemeClr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/>
        </p:spPr>
        <p:txBody>
          <a:bodyPr tIns="72000" bIns="72000" anchor="ctr"/>
          <a:lstStyle/>
          <a:p>
            <a:pPr algn="l">
              <a:defRPr/>
            </a:pPr>
            <a:r>
              <a:rPr lang="it-IT" sz="1500" b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Sede </a:t>
            </a:r>
          </a:p>
        </p:txBody>
      </p:sp>
      <p:sp>
        <p:nvSpPr>
          <p:cNvPr id="25605" name="AutoShape 4"/>
          <p:cNvSpPr>
            <a:spLocks noChangeArrowheads="1"/>
          </p:cNvSpPr>
          <p:nvPr/>
        </p:nvSpPr>
        <p:spPr bwMode="auto">
          <a:xfrm>
            <a:off x="2709863" y="239712"/>
            <a:ext cx="2475529" cy="288000"/>
          </a:xfrm>
          <a:prstGeom prst="roundRect">
            <a:avLst>
              <a:gd name="adj" fmla="val 2861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5490"/>
                  <a:invGamma/>
                </a:schemeClr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/>
        </p:spPr>
        <p:txBody>
          <a:bodyPr tIns="72000" bIns="72000" anchor="ctr"/>
          <a:lstStyle/>
          <a:p>
            <a:pPr algn="l">
              <a:defRPr/>
            </a:pPr>
            <a:r>
              <a:rPr lang="it-IT" sz="15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Sedi </a:t>
            </a:r>
            <a:r>
              <a:rPr lang="it-IT" sz="15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territoriali</a:t>
            </a:r>
            <a:endParaRPr lang="it-IT" sz="15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6" name="AutoShape 5"/>
          <p:cNvSpPr>
            <a:spLocks noChangeArrowheads="1"/>
          </p:cNvSpPr>
          <p:nvPr/>
        </p:nvSpPr>
        <p:spPr bwMode="auto">
          <a:xfrm>
            <a:off x="5762625" y="239712"/>
            <a:ext cx="2860941" cy="288000"/>
          </a:xfrm>
          <a:prstGeom prst="roundRect">
            <a:avLst>
              <a:gd name="adj" fmla="val 2861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5490"/>
                  <a:invGamma/>
                </a:schemeClr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/>
        </p:spPr>
        <p:txBody>
          <a:bodyPr tIns="72000" bIns="72000" anchor="ctr"/>
          <a:lstStyle/>
          <a:p>
            <a:pPr algn="l">
              <a:defRPr/>
            </a:pPr>
            <a:r>
              <a:rPr lang="it-IT" sz="15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Uffici di rappresentanza</a:t>
            </a:r>
          </a:p>
        </p:txBody>
      </p:sp>
      <p:sp>
        <p:nvSpPr>
          <p:cNvPr id="25607" name="Rectangle 6"/>
          <p:cNvSpPr>
            <a:spLocks noChangeArrowheads="1"/>
          </p:cNvSpPr>
          <p:nvPr/>
        </p:nvSpPr>
        <p:spPr bwMode="auto">
          <a:xfrm>
            <a:off x="188913" y="1662113"/>
            <a:ext cx="24225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12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Roma</a:t>
            </a:r>
          </a:p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11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Piazza </a:t>
            </a:r>
            <a:r>
              <a:rPr lang="en-US" sz="11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Poli</a:t>
            </a:r>
            <a:r>
              <a:rPr lang="en-US" sz="11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37/42 • 00187 Roma</a:t>
            </a:r>
          </a:p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11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Tel. +39 06 67361</a:t>
            </a:r>
          </a:p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11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Fax +39 06 6736225</a:t>
            </a:r>
          </a:p>
        </p:txBody>
      </p:sp>
      <p:sp>
        <p:nvSpPr>
          <p:cNvPr id="24584" name="Rectangle 7"/>
          <p:cNvSpPr>
            <a:spLocks noChangeArrowheads="1"/>
          </p:cNvSpPr>
          <p:nvPr/>
        </p:nvSpPr>
        <p:spPr bwMode="auto">
          <a:xfrm>
            <a:off x="2733675" y="499658"/>
            <a:ext cx="2996983" cy="663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US" sz="1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Bari</a:t>
            </a:r>
            <a:endParaRPr lang="en-US" sz="1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it-IT" sz="1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Via Amendola, 172/5 </a:t>
            </a:r>
            <a:r>
              <a:rPr lang="en-US" sz="1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it-IT" sz="1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70126 Bari</a:t>
            </a:r>
          </a:p>
          <a:p>
            <a:pPr algn="l">
              <a:spcBef>
                <a:spcPts val="0"/>
              </a:spcBef>
              <a:defRPr/>
            </a:pPr>
            <a:r>
              <a:rPr lang="it-IT" sz="1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Tel </a:t>
            </a:r>
            <a:r>
              <a:rPr lang="it-IT" sz="1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+39 080 5467763 - Fax +39 080 </a:t>
            </a:r>
            <a:r>
              <a:rPr lang="it-IT" sz="1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5467764</a:t>
            </a:r>
          </a:p>
          <a:p>
            <a:pPr algn="l">
              <a:spcBef>
                <a:spcPts val="0"/>
              </a:spcBef>
              <a:defRPr/>
            </a:pPr>
            <a:endParaRPr lang="it-IT" sz="5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Brescia</a:t>
            </a:r>
            <a:endParaRPr lang="en-US" sz="1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it-IT" sz="1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Via </a:t>
            </a:r>
            <a:r>
              <a:rPr lang="it-IT" sz="1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Cefalonia, 60 </a:t>
            </a:r>
            <a:r>
              <a:rPr lang="en-US" sz="1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it-IT" sz="1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20124 Brescia</a:t>
            </a:r>
            <a:endParaRPr lang="it-IT" sz="10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it-IT" sz="10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Tel</a:t>
            </a:r>
            <a:r>
              <a:rPr lang="it-IT" sz="1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+39 030 </a:t>
            </a:r>
            <a:r>
              <a:rPr lang="it-IT" sz="1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2292259</a:t>
            </a:r>
          </a:p>
          <a:p>
            <a:pPr algn="l">
              <a:spcBef>
                <a:spcPts val="0"/>
              </a:spcBef>
              <a:defRPr/>
            </a:pPr>
            <a:endParaRPr lang="it-IT" sz="5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it-IT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Firenze</a:t>
            </a:r>
            <a:endParaRPr lang="it-IT" sz="10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it-IT" sz="1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Via Lucchese, 84/c  </a:t>
            </a:r>
            <a:r>
              <a:rPr lang="en-US" sz="1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  50019 Sesto </a:t>
            </a:r>
            <a:r>
              <a:rPr lang="en-US" sz="10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Fiorentino</a:t>
            </a:r>
            <a:r>
              <a:rPr lang="en-US" sz="1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(FI)</a:t>
            </a:r>
            <a:endParaRPr lang="it-IT" sz="10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it-IT" sz="1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Tel +39 055 536571 - Fax +39 055 5365600</a:t>
            </a:r>
          </a:p>
          <a:p>
            <a:pPr algn="l">
              <a:spcBef>
                <a:spcPts val="0"/>
              </a:spcBef>
              <a:defRPr/>
            </a:pPr>
            <a:endParaRPr lang="it-IT" sz="5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en-US" sz="1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Lucca</a:t>
            </a:r>
            <a:endParaRPr lang="en-US" sz="1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buClrTx/>
              <a:buFontTx/>
              <a:buNone/>
              <a:defRPr/>
            </a:pPr>
            <a:r>
              <a:rPr lang="en-US" sz="1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Via Dante Alighieri, 167 • 55100 Lucca</a:t>
            </a:r>
          </a:p>
          <a:p>
            <a:pPr algn="l">
              <a:spcBef>
                <a:spcPts val="0"/>
              </a:spcBef>
              <a:buClrTx/>
              <a:buFontTx/>
              <a:buNone/>
              <a:defRPr/>
            </a:pPr>
            <a:r>
              <a:rPr lang="en-US" sz="1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Tel </a:t>
            </a:r>
            <a:r>
              <a:rPr lang="en-US" sz="1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+39 0583 </a:t>
            </a:r>
            <a:r>
              <a:rPr lang="en-US" sz="1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40071 </a:t>
            </a:r>
            <a:r>
              <a:rPr lang="en-US" sz="1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Fax +39 0583 </a:t>
            </a:r>
            <a:r>
              <a:rPr lang="en-US" sz="1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400790</a:t>
            </a:r>
            <a:endParaRPr lang="en-US" sz="10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buClrTx/>
              <a:buFontTx/>
              <a:buNone/>
              <a:defRPr/>
            </a:pPr>
            <a:endParaRPr lang="en-US" sz="500" b="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buClrTx/>
              <a:buFontTx/>
              <a:buNone/>
              <a:defRPr/>
            </a:pPr>
            <a:r>
              <a:rPr lang="en-US" sz="1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Milano</a:t>
            </a:r>
          </a:p>
          <a:p>
            <a:pPr algn="l">
              <a:spcBef>
                <a:spcPts val="0"/>
              </a:spcBef>
              <a:buClrTx/>
              <a:buFontTx/>
              <a:buNone/>
              <a:defRPr/>
            </a:pPr>
            <a:r>
              <a:rPr lang="en-US" sz="1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Via A. De </a:t>
            </a:r>
            <a:r>
              <a:rPr lang="en-US" sz="10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Togni</a:t>
            </a:r>
            <a:r>
              <a:rPr lang="en-US" sz="1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2 • 20123 Milano</a:t>
            </a:r>
          </a:p>
          <a:p>
            <a:pPr algn="l">
              <a:spcBef>
                <a:spcPts val="0"/>
              </a:spcBef>
              <a:buClrTx/>
              <a:buFontTx/>
              <a:buNone/>
              <a:defRPr/>
            </a:pPr>
            <a:r>
              <a:rPr lang="en-US" sz="1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Tel </a:t>
            </a:r>
            <a:r>
              <a:rPr lang="en-US" sz="1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+39 02 </a:t>
            </a:r>
            <a:r>
              <a:rPr lang="en-US" sz="1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434499701 </a:t>
            </a:r>
            <a:r>
              <a:rPr lang="en-US" sz="1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Fax +39 02 434499749</a:t>
            </a:r>
          </a:p>
          <a:p>
            <a:pPr algn="l">
              <a:spcBef>
                <a:spcPts val="0"/>
              </a:spcBef>
              <a:defRPr/>
            </a:pPr>
            <a:endParaRPr lang="en-US" sz="500" b="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en-US" sz="1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Modena</a:t>
            </a:r>
          </a:p>
          <a:p>
            <a:pPr algn="l">
              <a:spcBef>
                <a:spcPts val="0"/>
              </a:spcBef>
              <a:buClrTx/>
              <a:buFontTx/>
              <a:buNone/>
              <a:defRPr/>
            </a:pPr>
            <a:r>
              <a:rPr lang="en-US" sz="1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Via Elsa </a:t>
            </a:r>
            <a:r>
              <a:rPr lang="en-US" sz="10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Morante</a:t>
            </a:r>
            <a:r>
              <a:rPr lang="en-US" sz="1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71 • 41100 Modena</a:t>
            </a:r>
          </a:p>
          <a:p>
            <a:pPr algn="l">
              <a:spcBef>
                <a:spcPts val="0"/>
              </a:spcBef>
              <a:buClrTx/>
              <a:buFontTx/>
              <a:buNone/>
              <a:defRPr/>
            </a:pPr>
            <a:r>
              <a:rPr lang="en-US" sz="1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Tel </a:t>
            </a:r>
            <a:r>
              <a:rPr lang="en-US" sz="1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+39 059 891240 - Fax +39 059 820832</a:t>
            </a:r>
          </a:p>
          <a:p>
            <a:pPr algn="l">
              <a:spcBef>
                <a:spcPts val="0"/>
              </a:spcBef>
              <a:defRPr/>
            </a:pPr>
            <a:endParaRPr lang="en-US" sz="5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en-US" sz="1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Monza</a:t>
            </a:r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it-IT" sz="1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Via Damiano Chiesa 3 </a:t>
            </a:r>
            <a:r>
              <a:rPr lang="en-US" sz="1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it-IT" sz="1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20052 Monza</a:t>
            </a:r>
          </a:p>
          <a:p>
            <a:pPr algn="l">
              <a:spcBef>
                <a:spcPts val="0"/>
              </a:spcBef>
              <a:defRPr/>
            </a:pPr>
            <a:r>
              <a:rPr lang="it-IT" sz="1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Tel +39 039 3638247 - Fax +39 039 3638208</a:t>
            </a:r>
          </a:p>
          <a:p>
            <a:pPr algn="l">
              <a:spcBef>
                <a:spcPts val="0"/>
              </a:spcBef>
              <a:defRPr/>
            </a:pPr>
            <a:endParaRPr lang="it-IT" sz="5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it-IT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Pesaro</a:t>
            </a:r>
            <a:endParaRPr lang="it-IT" sz="10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it-IT" sz="1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Via Cattaneo, 34 • 61121 Pesaro </a:t>
            </a:r>
            <a:br>
              <a:rPr lang="it-IT" sz="1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it-IT" sz="1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Tel. +39 0721 383229</a:t>
            </a:r>
          </a:p>
          <a:p>
            <a:pPr algn="l">
              <a:spcBef>
                <a:spcPts val="0"/>
              </a:spcBef>
              <a:defRPr/>
            </a:pPr>
            <a:endParaRPr lang="en-US" sz="500" b="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en-GB" sz="1000" dirty="0" smtClean="0">
                <a:solidFill>
                  <a:srgbClr val="B30025"/>
                </a:solidFill>
                <a:latin typeface="Arial" pitchFamily="34" charset="0"/>
                <a:cs typeface="Arial" pitchFamily="34" charset="0"/>
              </a:rPr>
              <a:t>Roma</a:t>
            </a:r>
            <a:endParaRPr lang="en-GB" sz="1000" dirty="0">
              <a:solidFill>
                <a:srgbClr val="B30025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en-GB" sz="1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Piazza </a:t>
            </a:r>
            <a:r>
              <a:rPr lang="en-GB" sz="10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Poli</a:t>
            </a:r>
            <a:r>
              <a:rPr lang="en-GB" sz="1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37/42 • 00187 Roma</a:t>
            </a:r>
          </a:p>
          <a:p>
            <a:pPr algn="l">
              <a:spcBef>
                <a:spcPts val="0"/>
              </a:spcBef>
              <a:defRPr/>
            </a:pPr>
            <a:r>
              <a:rPr lang="en-GB" sz="1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Tel </a:t>
            </a:r>
            <a:r>
              <a:rPr lang="en-GB" sz="1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+39 06 6736309  - Fax +39 06 6736770</a:t>
            </a:r>
          </a:p>
          <a:p>
            <a:pPr algn="l">
              <a:spcBef>
                <a:spcPts val="0"/>
              </a:spcBef>
              <a:defRPr/>
            </a:pPr>
            <a:endParaRPr lang="en-US" sz="500" b="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en-US" sz="1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Torino</a:t>
            </a:r>
          </a:p>
          <a:p>
            <a:pPr algn="l">
              <a:spcBef>
                <a:spcPts val="0"/>
              </a:spcBef>
              <a:defRPr/>
            </a:pPr>
            <a:r>
              <a:rPr lang="it-IT" sz="1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Via San Francesco </a:t>
            </a:r>
            <a:r>
              <a:rPr lang="it-IT" sz="1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d’Assisi, </a:t>
            </a:r>
            <a:r>
              <a:rPr lang="it-IT" sz="1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22 </a:t>
            </a:r>
            <a:r>
              <a:rPr lang="en-US" sz="1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 10121 </a:t>
            </a:r>
            <a:r>
              <a:rPr lang="en-US" sz="1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Torino</a:t>
            </a:r>
          </a:p>
          <a:p>
            <a:pPr algn="l">
              <a:spcBef>
                <a:spcPts val="0"/>
              </a:spcBef>
              <a:defRPr/>
            </a:pPr>
            <a:r>
              <a:rPr lang="en-US" sz="1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Tel </a:t>
            </a:r>
            <a:r>
              <a:rPr lang="en-US" sz="1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+39 011 </a:t>
            </a:r>
            <a:r>
              <a:rPr lang="en-US" sz="1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3997839 </a:t>
            </a:r>
            <a:r>
              <a:rPr lang="en-US" sz="1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Fax +39 011 </a:t>
            </a:r>
            <a:r>
              <a:rPr lang="en-US" sz="1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836425</a:t>
            </a:r>
          </a:p>
          <a:p>
            <a:pPr algn="l">
              <a:spcBef>
                <a:spcPts val="0"/>
              </a:spcBef>
              <a:buClrTx/>
              <a:buFontTx/>
              <a:buNone/>
              <a:defRPr/>
            </a:pPr>
            <a:endParaRPr lang="en-US" sz="500" b="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en-US" sz="1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Venezia</a:t>
            </a:r>
            <a:endParaRPr lang="en-US" sz="1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it-IT" sz="1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Via Torino, 105 </a:t>
            </a:r>
            <a:r>
              <a:rPr lang="en-US" sz="1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en-US" sz="1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30172 </a:t>
            </a:r>
            <a:r>
              <a:rPr lang="en-US" sz="10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Venezia</a:t>
            </a:r>
            <a:endParaRPr lang="en-US" sz="10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en-US" sz="1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Tel </a:t>
            </a:r>
            <a:r>
              <a:rPr lang="en-US" sz="1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+39 041 2905111 - Fax +39 041 </a:t>
            </a:r>
            <a:r>
              <a:rPr lang="en-US" sz="1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2905103</a:t>
            </a:r>
          </a:p>
          <a:p>
            <a:pPr algn="l">
              <a:spcBef>
                <a:spcPts val="0"/>
              </a:spcBef>
              <a:defRPr/>
            </a:pPr>
            <a:endParaRPr lang="en-US" sz="5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en-US" sz="1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Verona</a:t>
            </a:r>
          </a:p>
          <a:p>
            <a:pPr algn="l">
              <a:spcBef>
                <a:spcPts val="0"/>
              </a:spcBef>
              <a:defRPr/>
            </a:pPr>
            <a:r>
              <a:rPr lang="it-IT" sz="1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Piazza della Cittadella, 12</a:t>
            </a:r>
            <a:r>
              <a:rPr lang="en-US" sz="1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• </a:t>
            </a:r>
            <a:r>
              <a:rPr lang="it-IT" sz="1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37122</a:t>
            </a:r>
            <a:r>
              <a:rPr lang="en-US" sz="1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Verona</a:t>
            </a:r>
          </a:p>
          <a:p>
            <a:pPr algn="l">
              <a:spcBef>
                <a:spcPts val="0"/>
              </a:spcBef>
              <a:defRPr/>
            </a:pPr>
            <a:r>
              <a:rPr lang="en-US" sz="1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Tel +39 </a:t>
            </a:r>
            <a:r>
              <a:rPr lang="it-IT" sz="1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045 8099460 </a:t>
            </a:r>
            <a:r>
              <a:rPr lang="en-US" sz="1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Fax +39 045 </a:t>
            </a:r>
            <a:r>
              <a:rPr lang="it-IT" sz="1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8041656</a:t>
            </a:r>
            <a:endParaRPr lang="en-US" sz="10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  <a:defRPr/>
            </a:pPr>
            <a:endParaRPr lang="en-US" sz="10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0" name="Rectangle 13"/>
          <p:cNvSpPr>
            <a:spLocks noChangeArrowheads="1"/>
          </p:cNvSpPr>
          <p:nvPr/>
        </p:nvSpPr>
        <p:spPr bwMode="auto">
          <a:xfrm>
            <a:off x="7570659" y="6493685"/>
            <a:ext cx="1433149" cy="360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tIns="72000" bIns="72000">
            <a:spAutoFit/>
          </a:bodyPr>
          <a:lstStyle/>
          <a:p>
            <a:r>
              <a:rPr lang="it-IT" sz="1400" b="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WWW.SACE.IT</a:t>
            </a:r>
          </a:p>
        </p:txBody>
      </p:sp>
      <p:sp>
        <p:nvSpPr>
          <p:cNvPr id="25611" name="AutoShape 15"/>
          <p:cNvSpPr>
            <a:spLocks noChangeArrowheads="1"/>
          </p:cNvSpPr>
          <p:nvPr/>
        </p:nvSpPr>
        <p:spPr bwMode="auto">
          <a:xfrm>
            <a:off x="216000" y="5357812"/>
            <a:ext cx="2253177" cy="288000"/>
          </a:xfrm>
          <a:prstGeom prst="roundRect">
            <a:avLst>
              <a:gd name="adj" fmla="val 2861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5490"/>
                  <a:invGamma/>
                </a:schemeClr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/>
        </p:spPr>
        <p:txBody>
          <a:bodyPr tIns="72000" bIns="72000" anchor="ctr"/>
          <a:lstStyle/>
          <a:p>
            <a:pPr algn="l">
              <a:defRPr/>
            </a:pPr>
            <a:r>
              <a:rPr lang="it-IT" sz="1500" b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Servizio clienti</a:t>
            </a:r>
          </a:p>
        </p:txBody>
      </p:sp>
      <p:sp>
        <p:nvSpPr>
          <p:cNvPr id="25612" name="Rectangle 16"/>
          <p:cNvSpPr>
            <a:spLocks noChangeArrowheads="1"/>
          </p:cNvSpPr>
          <p:nvPr/>
        </p:nvSpPr>
        <p:spPr bwMode="auto">
          <a:xfrm>
            <a:off x="188913" y="5703888"/>
            <a:ext cx="24225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12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Numero</a:t>
            </a:r>
            <a:r>
              <a:rPr lang="en-US" sz="1200" b="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verde</a:t>
            </a:r>
            <a:endParaRPr lang="en-US" sz="12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800 269264</a:t>
            </a:r>
          </a:p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12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Email</a:t>
            </a:r>
          </a:p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info@sace.it 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5803962" y="542586"/>
            <a:ext cx="3376613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en-GB" sz="1000" dirty="0" err="1" smtClean="0">
                <a:solidFill>
                  <a:srgbClr val="B30025"/>
                </a:solidFill>
                <a:latin typeface="Arial" pitchFamily="34" charset="0"/>
                <a:cs typeface="Arial" pitchFamily="34" charset="0"/>
              </a:rPr>
              <a:t>Bucarest</a:t>
            </a:r>
            <a:endParaRPr lang="en-GB" sz="1000" b="0" dirty="0" smtClean="0">
              <a:solidFill>
                <a:srgbClr val="B30025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Str. </a:t>
            </a:r>
            <a:r>
              <a:rPr lang="en-US" sz="10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Icoanei</a:t>
            </a:r>
            <a:r>
              <a:rPr lang="en-US" sz="1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nr. 15, 3rd floor, sector 2 </a:t>
            </a:r>
          </a:p>
          <a:p>
            <a:pPr algn="l">
              <a:spcBef>
                <a:spcPts val="0"/>
              </a:spcBef>
            </a:pPr>
            <a:r>
              <a:rPr lang="en-US" sz="1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010472 Bucharest</a:t>
            </a:r>
          </a:p>
          <a:p>
            <a:pPr algn="l">
              <a:spcBef>
                <a:spcPts val="0"/>
              </a:spcBef>
            </a:pPr>
            <a:r>
              <a:rPr lang="en-US" sz="1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Tel +40 21 2102183 - Fax +40 21 2100613</a:t>
            </a:r>
          </a:p>
          <a:p>
            <a:pPr algn="l">
              <a:spcBef>
                <a:spcPts val="0"/>
              </a:spcBef>
            </a:pPr>
            <a:endParaRPr lang="en-US" sz="5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</a:pPr>
            <a:r>
              <a:rPr lang="en-GB" sz="1000" dirty="0" err="1" smtClean="0">
                <a:solidFill>
                  <a:srgbClr val="B30025"/>
                </a:solidFill>
                <a:latin typeface="Arial" pitchFamily="34" charset="0"/>
                <a:cs typeface="Arial" pitchFamily="34" charset="0"/>
              </a:rPr>
              <a:t>Città</a:t>
            </a:r>
            <a:r>
              <a:rPr lang="en-GB" sz="1000" dirty="0" smtClean="0">
                <a:solidFill>
                  <a:srgbClr val="B30025"/>
                </a:solidFill>
                <a:latin typeface="Arial" pitchFamily="34" charset="0"/>
                <a:cs typeface="Arial" pitchFamily="34" charset="0"/>
              </a:rPr>
              <a:t> del </a:t>
            </a:r>
            <a:r>
              <a:rPr lang="en-GB" sz="1000" dirty="0" err="1" smtClean="0">
                <a:solidFill>
                  <a:srgbClr val="B30025"/>
                </a:solidFill>
                <a:latin typeface="Arial" pitchFamily="34" charset="0"/>
                <a:cs typeface="Arial" pitchFamily="34" charset="0"/>
              </a:rPr>
              <a:t>Messico</a:t>
            </a:r>
            <a:endParaRPr lang="en-GB" sz="1000" b="0" dirty="0">
              <a:solidFill>
                <a:srgbClr val="B30025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</a:pPr>
            <a:r>
              <a:rPr lang="es-MX" sz="1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c/o </a:t>
            </a:r>
            <a:r>
              <a:rPr lang="es-MX" sz="1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ICE - Campos Eliseos n. 385 piso 6, Torre B</a:t>
            </a:r>
            <a:endParaRPr lang="it-IT" sz="10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</a:pPr>
            <a:r>
              <a:rPr lang="es-MX" sz="1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Col. Polanco - 11560 México, D.F. </a:t>
            </a:r>
            <a:endParaRPr lang="it-IT" sz="10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</a:pPr>
            <a:r>
              <a:rPr lang="es-MX" sz="1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Tel +52 55 52808634 - Fax +52 55 </a:t>
            </a:r>
            <a:r>
              <a:rPr lang="es-MX" sz="1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52802324</a:t>
            </a:r>
            <a:endParaRPr lang="en-GB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</a:pPr>
            <a:endParaRPr lang="en-GB" sz="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</a:pPr>
            <a:r>
              <a:rPr lang="en-GB" sz="1000" dirty="0" smtClean="0">
                <a:solidFill>
                  <a:srgbClr val="B30025"/>
                </a:solidFill>
                <a:cs typeface="Arial" charset="0"/>
              </a:rPr>
              <a:t>Istanbul</a:t>
            </a:r>
            <a:endParaRPr lang="en-GB" sz="1000" b="0" dirty="0" smtClean="0">
              <a:solidFill>
                <a:srgbClr val="B30025"/>
              </a:solidFill>
              <a:cs typeface="Arial" charset="0"/>
            </a:endParaRPr>
          </a:p>
          <a:p>
            <a:pPr lvl="0" algn="l">
              <a:spcBef>
                <a:spcPts val="0"/>
              </a:spcBef>
              <a:buClrTx/>
            </a:pPr>
            <a:r>
              <a:rPr lang="en-GB" sz="1000" b="0" dirty="0" err="1" smtClean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Süzer</a:t>
            </a:r>
            <a:r>
              <a:rPr lang="en-GB" sz="1000" b="0" dirty="0" smtClean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 Plaza </a:t>
            </a:r>
            <a:r>
              <a:rPr lang="en-GB" sz="1000" b="0" dirty="0" err="1" smtClean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Askerocağı</a:t>
            </a:r>
            <a:r>
              <a:rPr lang="en-GB" sz="1000" b="0" dirty="0" smtClean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 Cad. 9 K.21 Apt.02  </a:t>
            </a:r>
          </a:p>
          <a:p>
            <a:pPr lvl="0" algn="l">
              <a:spcBef>
                <a:spcPts val="0"/>
              </a:spcBef>
              <a:buClrTx/>
            </a:pPr>
            <a:r>
              <a:rPr lang="en-GB" sz="1000" b="0" dirty="0" err="1" smtClean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Elmadağ</a:t>
            </a:r>
            <a:r>
              <a:rPr lang="en-GB" sz="1000" b="0" dirty="0" smtClean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000" b="0" dirty="0" err="1" smtClean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Şişli</a:t>
            </a:r>
            <a:r>
              <a:rPr lang="en-GB" sz="1000" b="0" dirty="0" smtClean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 - 34367 Istanbul   </a:t>
            </a:r>
          </a:p>
          <a:p>
            <a:pPr lvl="0" algn="l">
              <a:spcBef>
                <a:spcPts val="0"/>
              </a:spcBef>
              <a:buClrTx/>
            </a:pPr>
            <a:r>
              <a:rPr lang="en-GB" sz="1000" b="0" dirty="0" smtClean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Tel. +902122458430/1 - Fax. +902122458432</a:t>
            </a:r>
          </a:p>
          <a:p>
            <a:pPr algn="l">
              <a:spcBef>
                <a:spcPts val="0"/>
              </a:spcBef>
            </a:pPr>
            <a:endParaRPr lang="en-US" sz="5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</a:pPr>
            <a:r>
              <a:rPr lang="en-GB" sz="1000" dirty="0">
                <a:solidFill>
                  <a:srgbClr val="B30025"/>
                </a:solidFill>
                <a:cs typeface="Arial" charset="0"/>
              </a:rPr>
              <a:t>Hong Kong</a:t>
            </a:r>
          </a:p>
          <a:p>
            <a:pPr algn="l">
              <a:spcBef>
                <a:spcPts val="0"/>
              </a:spcBef>
            </a:pPr>
            <a:r>
              <a:rPr lang="en-US" sz="1000" b="0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5/F &amp; 10/F, </a:t>
            </a:r>
            <a:r>
              <a:rPr lang="en-US" sz="1000" b="0" dirty="0" err="1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Generali</a:t>
            </a:r>
            <a:r>
              <a:rPr lang="en-US" sz="1000" b="0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 Tower</a:t>
            </a:r>
            <a:endParaRPr lang="it-IT" sz="1000" b="0" dirty="0">
              <a:solidFill>
                <a:srgbClr val="666666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000" b="0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8 Queen’s Road East, Hong Kong</a:t>
            </a:r>
            <a:endParaRPr lang="it-IT" sz="1000" b="0" dirty="0">
              <a:solidFill>
                <a:srgbClr val="666666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</a:pPr>
            <a:r>
              <a:rPr lang="en-GB" sz="1000" b="0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Tel </a:t>
            </a:r>
            <a:r>
              <a:rPr lang="it-IT" sz="1000" b="0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 +852 31876853 </a:t>
            </a:r>
            <a:r>
              <a:rPr lang="en-GB" sz="1000" b="0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- Fax +852 2115 9830</a:t>
            </a:r>
          </a:p>
          <a:p>
            <a:pPr algn="l">
              <a:spcBef>
                <a:spcPts val="0"/>
              </a:spcBef>
              <a:buClrTx/>
              <a:buFontTx/>
              <a:buNone/>
              <a:defRPr/>
            </a:pPr>
            <a:endParaRPr lang="it-IT" sz="500" b="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buClrTx/>
              <a:buFontTx/>
              <a:buNone/>
              <a:defRPr/>
            </a:pPr>
            <a:r>
              <a:rPr lang="en-US" sz="1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Johannesburg</a:t>
            </a:r>
          </a:p>
          <a:p>
            <a:pPr algn="l">
              <a:spcBef>
                <a:spcPts val="0"/>
              </a:spcBef>
              <a:buClrTx/>
              <a:buFontTx/>
              <a:buNone/>
              <a:defRPr/>
            </a:pPr>
            <a:r>
              <a:rPr lang="en-US" sz="1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Building </a:t>
            </a:r>
            <a:r>
              <a:rPr lang="en-US" sz="1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3, No 4 Karen Street, </a:t>
            </a:r>
            <a:r>
              <a:rPr lang="en-US" sz="10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Bryanston</a:t>
            </a:r>
            <a:r>
              <a:rPr lang="en-US" sz="1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Johannesburg</a:t>
            </a:r>
          </a:p>
          <a:p>
            <a:pPr algn="l">
              <a:spcBef>
                <a:spcPts val="0"/>
              </a:spcBef>
              <a:buClrTx/>
              <a:buFontTx/>
              <a:buNone/>
              <a:defRPr/>
            </a:pPr>
            <a:r>
              <a:rPr lang="en-US" sz="1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Tel +27 011 </a:t>
            </a:r>
            <a:r>
              <a:rPr lang="en-US" sz="1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4635131 - </a:t>
            </a:r>
            <a:r>
              <a:rPr lang="en-US" sz="1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Fax +27 11 2680617</a:t>
            </a:r>
          </a:p>
          <a:p>
            <a:pPr algn="l">
              <a:spcBef>
                <a:spcPts val="0"/>
              </a:spcBef>
              <a:buClrTx/>
              <a:buFontTx/>
              <a:buNone/>
              <a:defRPr/>
            </a:pPr>
            <a:endParaRPr lang="en-US" sz="500" b="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buClrTx/>
              <a:buFontTx/>
              <a:buNone/>
              <a:defRPr/>
            </a:pPr>
            <a:r>
              <a:rPr lang="en-US" sz="10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Mosca</a:t>
            </a:r>
            <a:endParaRPr lang="en-US" sz="1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buClrTx/>
              <a:buFontTx/>
              <a:buNone/>
              <a:defRPr/>
            </a:pPr>
            <a:r>
              <a:rPr lang="en-US" sz="10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Krasnopresnenskaja</a:t>
            </a:r>
            <a:r>
              <a:rPr lang="en-US" sz="1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Naberejnaja</a:t>
            </a:r>
            <a:r>
              <a:rPr lang="en-US" sz="1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12</a:t>
            </a:r>
          </a:p>
          <a:p>
            <a:pPr algn="l">
              <a:spcBef>
                <a:spcPts val="0"/>
              </a:spcBef>
              <a:buClrTx/>
              <a:buFontTx/>
              <a:buNone/>
              <a:defRPr/>
            </a:pPr>
            <a:r>
              <a:rPr lang="en-US" sz="1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123610 Moscow - Office n.1202</a:t>
            </a:r>
          </a:p>
          <a:p>
            <a:pPr algn="l">
              <a:spcBef>
                <a:spcPts val="0"/>
              </a:spcBef>
              <a:buClrTx/>
              <a:buFontTx/>
              <a:buNone/>
              <a:defRPr/>
            </a:pPr>
            <a:r>
              <a:rPr lang="en-US" sz="1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Tel </a:t>
            </a:r>
            <a:r>
              <a:rPr lang="en-US" sz="1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+7 49 </a:t>
            </a:r>
            <a:r>
              <a:rPr lang="en-US" sz="1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52582155 - </a:t>
            </a:r>
            <a:r>
              <a:rPr lang="en-US" sz="1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Fax +7 49 </a:t>
            </a:r>
            <a:r>
              <a:rPr lang="en-US" sz="1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52582156</a:t>
            </a:r>
          </a:p>
          <a:p>
            <a:pPr algn="l">
              <a:spcBef>
                <a:spcPts val="0"/>
              </a:spcBef>
              <a:buClrTx/>
              <a:buFontTx/>
              <a:buNone/>
              <a:defRPr/>
            </a:pPr>
            <a:endParaRPr lang="en-US" sz="5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buClrTx/>
              <a:buFontTx/>
              <a:buNone/>
              <a:defRPr/>
            </a:pPr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Mumbai</a:t>
            </a:r>
            <a:endParaRPr lang="en-US" sz="10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>
              <a:spcBef>
                <a:spcPts val="0"/>
              </a:spcBef>
              <a:buClrTx/>
            </a:pPr>
            <a:r>
              <a:rPr lang="en-US" sz="1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84</a:t>
            </a:r>
            <a:r>
              <a:rPr lang="en-US" sz="1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Maker Chamber VI</a:t>
            </a:r>
          </a:p>
          <a:p>
            <a:pPr algn="l">
              <a:spcBef>
                <a:spcPts val="0"/>
              </a:spcBef>
              <a:buClrTx/>
            </a:pPr>
            <a:r>
              <a:rPr lang="en-US" sz="10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Backbay</a:t>
            </a:r>
            <a:r>
              <a:rPr lang="en-US" sz="1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Reclamation, </a:t>
            </a:r>
            <a:r>
              <a:rPr lang="en-US" sz="10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Nariman</a:t>
            </a:r>
            <a:r>
              <a:rPr lang="en-US" sz="1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Point - </a:t>
            </a:r>
            <a:r>
              <a:rPr lang="en-US" sz="1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400 021, </a:t>
            </a:r>
            <a:r>
              <a:rPr lang="en-US" sz="1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Mumbai</a:t>
            </a:r>
          </a:p>
          <a:p>
            <a:pPr algn="l">
              <a:spcBef>
                <a:spcPts val="0"/>
              </a:spcBef>
              <a:buClrTx/>
            </a:pPr>
            <a:r>
              <a:rPr lang="en-US" sz="1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Tel +91 22 43473473 </a:t>
            </a:r>
            <a:r>
              <a:rPr lang="en-US" sz="1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1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Fax +91 22 43473477</a:t>
            </a:r>
          </a:p>
          <a:p>
            <a:pPr lvl="0" algn="l">
              <a:spcBef>
                <a:spcPts val="0"/>
              </a:spcBef>
              <a:buClrTx/>
            </a:pPr>
            <a:endParaRPr lang="en-US" sz="5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lvl="0" algn="l">
              <a:spcBef>
                <a:spcPts val="0"/>
              </a:spcBef>
              <a:buClrTx/>
            </a:pPr>
            <a:r>
              <a:rPr lang="en-US" sz="1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San</a:t>
            </a:r>
            <a:r>
              <a:rPr lang="en-US" sz="1000" b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Paolo</a:t>
            </a:r>
            <a:endParaRPr lang="en-US" sz="10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pt-BR" sz="1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Al. Ministro Rocha Azevedo, 456 - cjto. </a:t>
            </a:r>
            <a:r>
              <a:rPr lang="pt-BR" sz="1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101 Edificio Jau Cerqueira César - 01410-000 </a:t>
            </a:r>
            <a:r>
              <a:rPr lang="pt-BR" sz="1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São </a:t>
            </a:r>
            <a:r>
              <a:rPr lang="pt-BR" sz="1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Paulo</a:t>
            </a:r>
          </a:p>
          <a:p>
            <a:pPr algn="l">
              <a:spcBef>
                <a:spcPts val="0"/>
              </a:spcBef>
              <a:defRPr/>
            </a:pPr>
            <a:r>
              <a:rPr lang="en-US" sz="1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Tel +55 11 31712138 - Fax +55 11 32664051 </a:t>
            </a:r>
          </a:p>
        </p:txBody>
      </p:sp>
    </p:spTree>
    <p:extLst>
      <p:ext uri="{BB962C8B-B14F-4D97-AF65-F5344CB8AC3E}">
        <p14:creationId xmlns:p14="http://schemas.microsoft.com/office/powerpoint/2010/main" val="328941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SACE </a:t>
            </a:r>
            <a:r>
              <a:rPr lang="it-IT" dirty="0" err="1" smtClean="0"/>
              <a:t>SpA</a:t>
            </a:r>
            <a:endParaRPr lang="it-IT" dirty="0"/>
          </a:p>
        </p:txBody>
      </p:sp>
      <p:sp>
        <p:nvSpPr>
          <p:cNvPr id="16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772075-51F0-423A-BCE9-8E0F1DDF2582}" type="slidenum">
              <a:rPr lang="it-IT"/>
              <a:pPr/>
              <a:t>2</a:t>
            </a:fld>
            <a:endParaRPr lang="it-IT"/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168650" y="619125"/>
            <a:ext cx="2952750" cy="287338"/>
          </a:xfrm>
        </p:spPr>
        <p:txBody>
          <a:bodyPr/>
          <a:lstStyle/>
          <a:p>
            <a:r>
              <a:rPr lang="it-IT" sz="2000" dirty="0"/>
              <a:t>Indice</a:t>
            </a:r>
          </a:p>
        </p:txBody>
      </p:sp>
      <p:sp>
        <p:nvSpPr>
          <p:cNvPr id="337924" name="AutoShape 4"/>
          <p:cNvSpPr>
            <a:spLocks noChangeAspect="1" noChangeArrowheads="1"/>
          </p:cNvSpPr>
          <p:nvPr/>
        </p:nvSpPr>
        <p:spPr bwMode="auto">
          <a:xfrm>
            <a:off x="3140075" y="1651000"/>
            <a:ext cx="5219700" cy="365125"/>
          </a:xfrm>
          <a:prstGeom prst="roundRect">
            <a:avLst>
              <a:gd name="adj" fmla="val 28616"/>
            </a:avLst>
          </a:prstGeom>
          <a:gradFill rotWithShape="1">
            <a:gsLst>
              <a:gs pos="0">
                <a:srgbClr val="EBEBEB"/>
              </a:gs>
              <a:gs pos="100000">
                <a:srgbClr val="C2C2C2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tIns="72000" bIns="72000" anchor="ctr"/>
          <a:lstStyle/>
          <a:p>
            <a:pPr algn="l"/>
            <a:r>
              <a:rPr lang="it-IT" sz="1600" dirty="0" smtClean="0">
                <a:solidFill>
                  <a:srgbClr val="666666"/>
                </a:solidFill>
              </a:rPr>
              <a:t>SACE</a:t>
            </a:r>
            <a:endParaRPr lang="it-IT" sz="1600" dirty="0">
              <a:solidFill>
                <a:srgbClr val="666666"/>
              </a:solidFill>
            </a:endParaRPr>
          </a:p>
        </p:txBody>
      </p:sp>
      <p:sp>
        <p:nvSpPr>
          <p:cNvPr id="337925" name="AutoShape 5"/>
          <p:cNvSpPr>
            <a:spLocks noChangeAspect="1" noChangeArrowheads="1"/>
          </p:cNvSpPr>
          <p:nvPr/>
        </p:nvSpPr>
        <p:spPr bwMode="auto">
          <a:xfrm>
            <a:off x="3140075" y="2292350"/>
            <a:ext cx="5219700" cy="365125"/>
          </a:xfrm>
          <a:prstGeom prst="roundRect">
            <a:avLst>
              <a:gd name="adj" fmla="val 28616"/>
            </a:avLst>
          </a:prstGeom>
          <a:gradFill rotWithShape="1">
            <a:gsLst>
              <a:gs pos="0">
                <a:srgbClr val="EBEBEB"/>
              </a:gs>
              <a:gs pos="100000">
                <a:srgbClr val="C2C2C2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tIns="72000" bIns="72000" anchor="ctr"/>
          <a:lstStyle/>
          <a:p>
            <a:pPr algn="l"/>
            <a:r>
              <a:rPr lang="it-IT" sz="1600" dirty="0" smtClean="0">
                <a:solidFill>
                  <a:srgbClr val="666666"/>
                </a:solidFill>
              </a:rPr>
              <a:t>Polizza Lavori</a:t>
            </a:r>
            <a:endParaRPr lang="it-IT" sz="1600" dirty="0">
              <a:solidFill>
                <a:srgbClr val="666666"/>
              </a:solidFill>
            </a:endParaRPr>
          </a:p>
        </p:txBody>
      </p:sp>
      <p:sp>
        <p:nvSpPr>
          <p:cNvPr id="337926" name="AutoShape 6"/>
          <p:cNvSpPr>
            <a:spLocks noChangeAspect="1" noChangeArrowheads="1"/>
          </p:cNvSpPr>
          <p:nvPr/>
        </p:nvSpPr>
        <p:spPr bwMode="auto">
          <a:xfrm>
            <a:off x="3140075" y="2933700"/>
            <a:ext cx="5219700" cy="365125"/>
          </a:xfrm>
          <a:prstGeom prst="roundRect">
            <a:avLst>
              <a:gd name="adj" fmla="val 28616"/>
            </a:avLst>
          </a:prstGeom>
          <a:gradFill rotWithShape="1">
            <a:gsLst>
              <a:gs pos="0">
                <a:srgbClr val="EBEBEB"/>
              </a:gs>
              <a:gs pos="100000">
                <a:srgbClr val="C2C2C2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tIns="72000" bIns="72000" anchor="ctr"/>
          <a:lstStyle/>
          <a:p>
            <a:pPr algn="l"/>
            <a:r>
              <a:rPr lang="it-IT" sz="1600" dirty="0">
                <a:solidFill>
                  <a:srgbClr val="666666"/>
                </a:solidFill>
              </a:rPr>
              <a:t>Garanzia Finanziaria </a:t>
            </a:r>
            <a:r>
              <a:rPr lang="it-IT" sz="1600" dirty="0" smtClean="0">
                <a:solidFill>
                  <a:srgbClr val="666666"/>
                </a:solidFill>
              </a:rPr>
              <a:t>PMI</a:t>
            </a:r>
            <a:endParaRPr lang="it-IT" sz="1600" dirty="0">
              <a:solidFill>
                <a:srgbClr val="666666"/>
              </a:solidFill>
            </a:endParaRPr>
          </a:p>
        </p:txBody>
      </p:sp>
      <p:sp>
        <p:nvSpPr>
          <p:cNvPr id="337927" name="AutoShape 7"/>
          <p:cNvSpPr>
            <a:spLocks noChangeAspect="1" noChangeArrowheads="1"/>
          </p:cNvSpPr>
          <p:nvPr/>
        </p:nvSpPr>
        <p:spPr bwMode="auto">
          <a:xfrm>
            <a:off x="3140075" y="3575050"/>
            <a:ext cx="5219700" cy="365125"/>
          </a:xfrm>
          <a:prstGeom prst="roundRect">
            <a:avLst>
              <a:gd name="adj" fmla="val 28616"/>
            </a:avLst>
          </a:prstGeom>
          <a:gradFill rotWithShape="1">
            <a:gsLst>
              <a:gs pos="0">
                <a:srgbClr val="EBEBEB"/>
              </a:gs>
              <a:gs pos="100000">
                <a:srgbClr val="C2C2C2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tIns="72000" bIns="72000" anchor="ctr"/>
          <a:lstStyle/>
          <a:p>
            <a:pPr algn="l"/>
            <a:r>
              <a:rPr lang="it-IT" sz="1600" smtClean="0">
                <a:solidFill>
                  <a:srgbClr val="666666"/>
                </a:solidFill>
              </a:rPr>
              <a:t>Cauzioni</a:t>
            </a:r>
            <a:endParaRPr lang="it-IT" sz="1600" dirty="0">
              <a:solidFill>
                <a:srgbClr val="666666"/>
              </a:solidFill>
            </a:endParaRPr>
          </a:p>
        </p:txBody>
      </p:sp>
      <p:sp>
        <p:nvSpPr>
          <p:cNvPr id="337930" name="AutoShape 10"/>
          <p:cNvSpPr>
            <a:spLocks noChangeAspect="1" noChangeArrowheads="1"/>
          </p:cNvSpPr>
          <p:nvPr/>
        </p:nvSpPr>
        <p:spPr bwMode="auto">
          <a:xfrm>
            <a:off x="2711874" y="1722437"/>
            <a:ext cx="220662" cy="222250"/>
          </a:xfrm>
          <a:prstGeom prst="roundRect">
            <a:avLst>
              <a:gd name="adj" fmla="val 28616"/>
            </a:avLst>
          </a:prstGeom>
          <a:solidFill>
            <a:srgbClr val="666666"/>
          </a:solidFill>
          <a:ln w="9525" algn="ctr">
            <a:noFill/>
            <a:round/>
            <a:headEnd/>
            <a:tailEnd/>
          </a:ln>
          <a:effectLst/>
        </p:spPr>
        <p:txBody>
          <a:bodyPr tIns="72000" bIns="72000" anchor="ctr" anchorCtr="1"/>
          <a:lstStyle/>
          <a:p>
            <a:r>
              <a:rPr lang="it-IT" sz="1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7931" name="AutoShape 11"/>
          <p:cNvSpPr>
            <a:spLocks noChangeAspect="1" noChangeArrowheads="1"/>
          </p:cNvSpPr>
          <p:nvPr/>
        </p:nvSpPr>
        <p:spPr bwMode="auto">
          <a:xfrm>
            <a:off x="2711874" y="2363787"/>
            <a:ext cx="220662" cy="222250"/>
          </a:xfrm>
          <a:prstGeom prst="roundRect">
            <a:avLst>
              <a:gd name="adj" fmla="val 28616"/>
            </a:avLst>
          </a:prstGeom>
          <a:solidFill>
            <a:srgbClr val="666666"/>
          </a:solidFill>
          <a:ln w="9525" algn="ctr">
            <a:noFill/>
            <a:round/>
            <a:headEnd/>
            <a:tailEnd/>
          </a:ln>
          <a:effectLst/>
        </p:spPr>
        <p:txBody>
          <a:bodyPr tIns="72000" bIns="72000" anchor="ctr" anchorCtr="1"/>
          <a:lstStyle/>
          <a:p>
            <a:r>
              <a:rPr lang="it-IT" sz="12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37932" name="AutoShape 12"/>
          <p:cNvSpPr>
            <a:spLocks noChangeAspect="1" noChangeArrowheads="1"/>
          </p:cNvSpPr>
          <p:nvPr/>
        </p:nvSpPr>
        <p:spPr bwMode="auto">
          <a:xfrm>
            <a:off x="2711874" y="3005137"/>
            <a:ext cx="220662" cy="222250"/>
          </a:xfrm>
          <a:prstGeom prst="roundRect">
            <a:avLst>
              <a:gd name="adj" fmla="val 28616"/>
            </a:avLst>
          </a:prstGeom>
          <a:solidFill>
            <a:srgbClr val="666666"/>
          </a:solidFill>
          <a:ln w="9525" algn="ctr">
            <a:noFill/>
            <a:round/>
            <a:headEnd/>
            <a:tailEnd/>
          </a:ln>
          <a:effectLst/>
        </p:spPr>
        <p:txBody>
          <a:bodyPr tIns="72000" bIns="72000" anchor="ctr" anchorCtr="1"/>
          <a:lstStyle/>
          <a:p>
            <a:r>
              <a:rPr lang="it-IT" sz="12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37933" name="AutoShape 13"/>
          <p:cNvSpPr>
            <a:spLocks noChangeAspect="1" noChangeArrowheads="1"/>
          </p:cNvSpPr>
          <p:nvPr/>
        </p:nvSpPr>
        <p:spPr bwMode="auto">
          <a:xfrm>
            <a:off x="2711874" y="3646487"/>
            <a:ext cx="220662" cy="222250"/>
          </a:xfrm>
          <a:prstGeom prst="roundRect">
            <a:avLst>
              <a:gd name="adj" fmla="val 28616"/>
            </a:avLst>
          </a:prstGeom>
          <a:solidFill>
            <a:srgbClr val="666666"/>
          </a:solidFill>
          <a:ln w="9525" algn="ctr">
            <a:noFill/>
            <a:round/>
            <a:headEnd/>
            <a:tailEnd/>
          </a:ln>
          <a:effectLst/>
        </p:spPr>
        <p:txBody>
          <a:bodyPr tIns="72000" bIns="72000" anchor="ctr" anchorCtr="1"/>
          <a:lstStyle/>
          <a:p>
            <a:r>
              <a:rPr lang="it-IT" sz="1200" dirty="0">
                <a:solidFill>
                  <a:schemeClr val="bg1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809D06-AED1-4137-8DA7-0D3A2C6E4F27}" type="slidenum">
              <a:rPr lang="it-IT" smtClean="0">
                <a:latin typeface="+mn-lt"/>
              </a:rPr>
              <a:pPr>
                <a:defRPr/>
              </a:pPr>
              <a:t>3</a:t>
            </a:fld>
            <a:endParaRPr lang="it-IT" dirty="0" smtClean="0">
              <a:latin typeface="+mn-lt"/>
            </a:endParaRP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title"/>
          </p:nvPr>
        </p:nvSpPr>
        <p:spPr>
          <a:xfrm>
            <a:off x="2448294" y="361244"/>
            <a:ext cx="6696000" cy="610756"/>
          </a:xfrm>
        </p:spPr>
        <p:txBody>
          <a:bodyPr/>
          <a:lstStyle/>
          <a:p>
            <a:pPr eaLnBrk="1" hangingPunct="1"/>
            <a:r>
              <a:rPr lang="it-IT" sz="2000" dirty="0" smtClean="0">
                <a:latin typeface="Arial" pitchFamily="34" charset="0"/>
                <a:cs typeface="Arial" pitchFamily="34" charset="0"/>
              </a:rPr>
              <a:t>Missione di SACE:</a:t>
            </a:r>
            <a:br>
              <a:rPr lang="it-IT" sz="2000" dirty="0" smtClean="0">
                <a:latin typeface="Arial" pitchFamily="34" charset="0"/>
                <a:cs typeface="Arial" pitchFamily="34" charset="0"/>
              </a:rPr>
            </a:br>
            <a:r>
              <a:rPr lang="it-IT" sz="2000" dirty="0" smtClean="0">
                <a:latin typeface="Arial" pitchFamily="34" charset="0"/>
                <a:cs typeface="Arial" pitchFamily="34" charset="0"/>
              </a:rPr>
              <a:t>Sosteniamo la competitività delle imprese</a:t>
            </a:r>
          </a:p>
        </p:txBody>
      </p:sp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95250" y="5497513"/>
            <a:ext cx="2875101" cy="6994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tIns="72000" bIns="72000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  <a:buClr>
                <a:srgbClr val="EC9E2C"/>
              </a:buClr>
              <a:buFont typeface="Wingdings" pitchFamily="2" charset="2"/>
              <a:buNone/>
            </a:pPr>
            <a:r>
              <a:rPr lang="it-IT" sz="15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Valutiamo e assicuriamo rischi da oltre </a:t>
            </a:r>
            <a:r>
              <a:rPr lang="it-IT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 </a:t>
            </a:r>
            <a:r>
              <a:rPr lang="it-IT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anni</a:t>
            </a:r>
            <a:endParaRPr lang="it-IT" sz="1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2488" name="AutoShape 8"/>
          <p:cNvSpPr>
            <a:spLocks noChangeArrowheads="1"/>
          </p:cNvSpPr>
          <p:nvPr/>
        </p:nvSpPr>
        <p:spPr bwMode="auto">
          <a:xfrm>
            <a:off x="183828" y="5141913"/>
            <a:ext cx="2778447" cy="311150"/>
          </a:xfrm>
          <a:prstGeom prst="roundRect">
            <a:avLst>
              <a:gd name="adj" fmla="val 2861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5490"/>
                  <a:invGamma/>
                </a:schemeClr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/>
        </p:spPr>
        <p:txBody>
          <a:bodyPr tIns="72000" bIns="72000" anchor="ctr"/>
          <a:lstStyle/>
          <a:p>
            <a:pPr algn="ctr">
              <a:spcBef>
                <a:spcPct val="20000"/>
              </a:spcBef>
              <a:buClr>
                <a:srgbClr val="262640"/>
              </a:buClr>
              <a:buFont typeface="Wingdings" pitchFamily="2" charset="2"/>
              <a:buNone/>
              <a:defRPr/>
            </a:pPr>
            <a:r>
              <a:rPr lang="it-IT" sz="1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ESPERIENZA</a:t>
            </a:r>
          </a:p>
        </p:txBody>
      </p:sp>
      <p:sp>
        <p:nvSpPr>
          <p:cNvPr id="8198" name="Rectangle 9"/>
          <p:cNvSpPr>
            <a:spLocks noChangeArrowheads="1"/>
          </p:cNvSpPr>
          <p:nvPr/>
        </p:nvSpPr>
        <p:spPr bwMode="auto">
          <a:xfrm>
            <a:off x="3141481" y="5497513"/>
            <a:ext cx="2794020" cy="6994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tIns="72000" bIns="72000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  <a:buClr>
                <a:srgbClr val="EC9E2C"/>
              </a:buClr>
              <a:buFont typeface="Wingdings" pitchFamily="2" charset="2"/>
              <a:buNone/>
            </a:pPr>
            <a:r>
              <a:rPr lang="it-IT" sz="15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€ 6,2 miliardi di patrimonio netto e </a:t>
            </a:r>
            <a:r>
              <a:rPr lang="it-IT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rating A- </a:t>
            </a:r>
            <a:r>
              <a:rPr lang="it-IT" sz="15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it-IT" sz="15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Fitch</a:t>
            </a:r>
            <a:r>
              <a:rPr lang="it-IT" sz="15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it-IT" sz="15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9" name="AutoShape 10"/>
          <p:cNvSpPr>
            <a:spLocks noChangeArrowheads="1"/>
          </p:cNvSpPr>
          <p:nvPr/>
        </p:nvSpPr>
        <p:spPr bwMode="auto">
          <a:xfrm>
            <a:off x="3149278" y="5135563"/>
            <a:ext cx="2778447" cy="311150"/>
          </a:xfrm>
          <a:prstGeom prst="roundRect">
            <a:avLst>
              <a:gd name="adj" fmla="val 28616"/>
            </a:avLst>
          </a:prstGeom>
          <a:gradFill rotWithShape="1">
            <a:gsLst>
              <a:gs pos="0">
                <a:srgbClr val="C2C2C2"/>
              </a:gs>
              <a:gs pos="100000">
                <a:srgbClr val="E9E9E9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</p:spPr>
        <p:txBody>
          <a:bodyPr tIns="72000" bIns="72000" anchor="ctr"/>
          <a:lstStyle/>
          <a:p>
            <a:pPr algn="ctr">
              <a:spcBef>
                <a:spcPct val="20000"/>
              </a:spcBef>
              <a:buClr>
                <a:srgbClr val="262640"/>
              </a:buClr>
              <a:buFont typeface="Wingdings" pitchFamily="2" charset="2"/>
              <a:buNone/>
            </a:pPr>
            <a:r>
              <a:rPr lang="it-IT" sz="1600" b="0" cap="all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solidità</a:t>
            </a:r>
            <a:endParaRPr lang="it-IT" sz="1600" b="0" cap="all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00" name="Rectangle 11"/>
          <p:cNvSpPr>
            <a:spLocks noChangeArrowheads="1"/>
          </p:cNvSpPr>
          <p:nvPr/>
        </p:nvSpPr>
        <p:spPr bwMode="auto">
          <a:xfrm>
            <a:off x="6019801" y="5497513"/>
            <a:ext cx="2876550" cy="6994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tIns="72000" bIns="72000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  <a:buClr>
                <a:srgbClr val="EC9E2C"/>
              </a:buClr>
              <a:buFont typeface="Wingdings" pitchFamily="2" charset="2"/>
              <a:buNone/>
            </a:pPr>
            <a:r>
              <a:rPr lang="it-IT" sz="15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 le imprese di ogni settore e dimensione in </a:t>
            </a:r>
            <a:r>
              <a:rPr lang="it-IT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189 paesi</a:t>
            </a:r>
            <a:endParaRPr lang="it-IT" sz="1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2492" name="AutoShape 12"/>
          <p:cNvSpPr>
            <a:spLocks noChangeArrowheads="1"/>
          </p:cNvSpPr>
          <p:nvPr/>
        </p:nvSpPr>
        <p:spPr bwMode="auto">
          <a:xfrm>
            <a:off x="6070278" y="5132388"/>
            <a:ext cx="2778447" cy="311150"/>
          </a:xfrm>
          <a:prstGeom prst="roundRect">
            <a:avLst>
              <a:gd name="adj" fmla="val 28616"/>
            </a:avLst>
          </a:pr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tint val="65490"/>
                  <a:invGamma/>
                </a:schemeClr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/>
        </p:spPr>
        <p:txBody>
          <a:bodyPr tIns="72000" bIns="72000" anchor="ctr"/>
          <a:lstStyle/>
          <a:p>
            <a:pPr algn="ctr">
              <a:spcBef>
                <a:spcPct val="20000"/>
              </a:spcBef>
              <a:buClr>
                <a:srgbClr val="262640"/>
              </a:buClr>
              <a:buFont typeface="Wingdings" pitchFamily="2" charset="2"/>
              <a:buNone/>
              <a:defRPr/>
            </a:pPr>
            <a:r>
              <a:rPr lang="it-IT" sz="1600" b="0" cap="all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FLESSIBILITà</a:t>
            </a:r>
            <a:endParaRPr lang="it-IT" sz="1600" b="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02" name="Rectangle 30"/>
          <p:cNvSpPr>
            <a:spLocks noChangeArrowheads="1"/>
          </p:cNvSpPr>
          <p:nvPr/>
        </p:nvSpPr>
        <p:spPr bwMode="auto">
          <a:xfrm>
            <a:off x="215900" y="2994375"/>
            <a:ext cx="3575050" cy="1154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72000" bIns="72000" anchor="ctr"/>
          <a:lstStyle/>
          <a:p>
            <a:pPr algn="r">
              <a:spcBef>
                <a:spcPct val="20000"/>
              </a:spcBef>
              <a:buClr>
                <a:srgbClr val="262640"/>
              </a:buClr>
              <a:buFont typeface="Wingdings" pitchFamily="2" charset="2"/>
              <a:buNone/>
            </a:pPr>
            <a:r>
              <a:rPr lang="it-IT" sz="1500" b="0" dirty="0">
                <a:solidFill>
                  <a:schemeClr val="tx1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Offriamo soluzioni per</a:t>
            </a:r>
          </a:p>
          <a:p>
            <a:pPr algn="r">
              <a:spcBef>
                <a:spcPct val="20000"/>
              </a:spcBef>
              <a:buClr>
                <a:srgbClr val="262640"/>
              </a:buClr>
              <a:buFont typeface="Wingdings" pitchFamily="2" charset="2"/>
              <a:buNone/>
            </a:pPr>
            <a:r>
              <a:rPr lang="it-IT" sz="1500" b="0" dirty="0">
                <a:solidFill>
                  <a:schemeClr val="tx1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la gestione integrale</a:t>
            </a:r>
          </a:p>
          <a:p>
            <a:pPr algn="r">
              <a:spcBef>
                <a:spcPct val="20000"/>
              </a:spcBef>
              <a:buClr>
                <a:srgbClr val="262640"/>
              </a:buClr>
              <a:buFont typeface="Wingdings" pitchFamily="2" charset="2"/>
              <a:buNone/>
            </a:pPr>
            <a:r>
              <a:rPr lang="it-IT" sz="1500" b="0" dirty="0">
                <a:solidFill>
                  <a:schemeClr val="tx1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dei rischi commerciali e politici</a:t>
            </a:r>
          </a:p>
        </p:txBody>
      </p:sp>
      <p:sp>
        <p:nvSpPr>
          <p:cNvPr id="8203" name="Rectangle 134"/>
          <p:cNvSpPr>
            <a:spLocks noChangeArrowheads="1"/>
          </p:cNvSpPr>
          <p:nvPr/>
        </p:nvSpPr>
        <p:spPr bwMode="auto">
          <a:xfrm>
            <a:off x="3981450" y="2702588"/>
            <a:ext cx="4572000" cy="1760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72000" bIns="72000">
            <a:spAutoFit/>
          </a:bodyPr>
          <a:lstStyle/>
          <a:p>
            <a:pPr indent="1778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it-IT" sz="1500" b="0" dirty="0">
                <a:solidFill>
                  <a:schemeClr val="tx1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Credito all’esportazione e </a:t>
            </a:r>
            <a:r>
              <a:rPr lang="it-IT" sz="1500" b="0" i="1" dirty="0">
                <a:solidFill>
                  <a:schemeClr val="tx1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project finance</a:t>
            </a:r>
          </a:p>
          <a:p>
            <a:pPr indent="1778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it-IT" sz="1500" b="0" dirty="0">
                <a:solidFill>
                  <a:schemeClr val="tx1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Protezione degli investimenti all’estero</a:t>
            </a:r>
          </a:p>
          <a:p>
            <a:pPr indent="1778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it-IT" sz="1500" b="0" dirty="0">
                <a:solidFill>
                  <a:schemeClr val="tx1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Garanzie finanziarie</a:t>
            </a:r>
          </a:p>
          <a:p>
            <a:pPr indent="1778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it-IT" sz="1500" b="0" dirty="0">
                <a:solidFill>
                  <a:schemeClr val="tx1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Assicurazione del credito</a:t>
            </a:r>
          </a:p>
          <a:p>
            <a:pPr indent="1778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it-IT" sz="1500" b="0" dirty="0">
                <a:solidFill>
                  <a:schemeClr val="tx1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Cauzioni e rischi della costruzione </a:t>
            </a:r>
          </a:p>
          <a:p>
            <a:pPr indent="1778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it-IT" sz="1500" b="0" dirty="0">
                <a:solidFill>
                  <a:schemeClr val="tx1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Factoring</a:t>
            </a:r>
          </a:p>
        </p:txBody>
      </p:sp>
      <p:sp>
        <p:nvSpPr>
          <p:cNvPr id="8204" name="Line 136"/>
          <p:cNvSpPr>
            <a:spLocks noChangeShapeType="1"/>
          </p:cNvSpPr>
          <p:nvPr/>
        </p:nvSpPr>
        <p:spPr bwMode="auto">
          <a:xfrm>
            <a:off x="3922713" y="2824140"/>
            <a:ext cx="0" cy="14795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tIns="72000" bIns="72000" anchor="ctr"/>
          <a:lstStyle/>
          <a:p>
            <a:endParaRPr lang="it-IT" b="0">
              <a:latin typeface="+mn-lt"/>
            </a:endParaRPr>
          </a:p>
        </p:txBody>
      </p:sp>
      <p:sp>
        <p:nvSpPr>
          <p:cNvPr id="13" name="Segnaposto data 3"/>
          <p:cNvSpPr>
            <a:spLocks noGrp="1"/>
          </p:cNvSpPr>
          <p:nvPr>
            <p:ph type="dt" sz="quarter" idx="10"/>
          </p:nvPr>
        </p:nvSpPr>
        <p:spPr>
          <a:xfrm>
            <a:off x="25400" y="6575425"/>
            <a:ext cx="4991100" cy="3238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SACE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SpA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52201" y="1376859"/>
            <a:ext cx="80368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sz="1500" b="0" dirty="0">
                <a:solidFill>
                  <a:schemeClr val="tx1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SACE è </a:t>
            </a:r>
            <a:r>
              <a:rPr lang="it-IT" sz="1500" b="0" dirty="0" smtClean="0">
                <a:solidFill>
                  <a:schemeClr val="tx1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una società del Gruppo Cdp attiva </a:t>
            </a:r>
            <a:r>
              <a:rPr lang="it-IT" sz="1500" b="0" dirty="0">
                <a:solidFill>
                  <a:schemeClr val="tx1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nell’export </a:t>
            </a:r>
            <a:r>
              <a:rPr lang="it-IT" sz="1500" b="0" dirty="0" smtClean="0">
                <a:solidFill>
                  <a:schemeClr val="tx1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credit, nell’assicurazione </a:t>
            </a:r>
            <a:r>
              <a:rPr lang="it-IT" sz="1500" b="0" dirty="0">
                <a:solidFill>
                  <a:schemeClr val="tx1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del credito, nella protezione degli </a:t>
            </a:r>
            <a:r>
              <a:rPr lang="it-IT" sz="1500" b="0" dirty="0" smtClean="0">
                <a:solidFill>
                  <a:schemeClr val="tx1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investimenti, nelle </a:t>
            </a:r>
            <a:r>
              <a:rPr lang="it-IT" sz="1500" b="0" dirty="0">
                <a:solidFill>
                  <a:schemeClr val="tx1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garanzie finanziarie, nelle cauzioni e nel factoring.</a:t>
            </a:r>
          </a:p>
        </p:txBody>
      </p:sp>
    </p:spTree>
    <p:extLst>
      <p:ext uri="{BB962C8B-B14F-4D97-AF65-F5344CB8AC3E}">
        <p14:creationId xmlns:p14="http://schemas.microsoft.com/office/powerpoint/2010/main" val="223352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egnaposto numero diapositiva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5201C2E-5837-46A6-A64F-6111A18AEA5B}" type="slidenum">
              <a:rPr lang="it-IT" smtClean="0"/>
              <a:pPr/>
              <a:t>4</a:t>
            </a:fld>
            <a:endParaRPr lang="it-IT" smtClean="0"/>
          </a:p>
        </p:txBody>
      </p:sp>
      <p:sp>
        <p:nvSpPr>
          <p:cNvPr id="18436" name="Rectangle 19"/>
          <p:cNvSpPr>
            <a:spLocks noGrp="1" noChangeArrowheads="1"/>
          </p:cNvSpPr>
          <p:nvPr>
            <p:ph type="title"/>
          </p:nvPr>
        </p:nvSpPr>
        <p:spPr>
          <a:xfrm>
            <a:off x="2448000" y="612775"/>
            <a:ext cx="6696000" cy="360000"/>
          </a:xfrm>
        </p:spPr>
        <p:txBody>
          <a:bodyPr/>
          <a:lstStyle/>
          <a:p>
            <a:pPr eaLnBrk="1" hangingPunct="1"/>
            <a:r>
              <a:rPr lang="it-IT" sz="2000" dirty="0" smtClean="0">
                <a:cs typeface="Arial" pitchFamily="34" charset="0"/>
              </a:rPr>
              <a:t>La nostra rete commerciale</a:t>
            </a:r>
          </a:p>
        </p:txBody>
      </p:sp>
      <p:sp>
        <p:nvSpPr>
          <p:cNvPr id="18437" name="Rectangle 58"/>
          <p:cNvSpPr>
            <a:spLocks noChangeArrowheads="1"/>
          </p:cNvSpPr>
          <p:nvPr/>
        </p:nvSpPr>
        <p:spPr bwMode="auto">
          <a:xfrm>
            <a:off x="288000" y="4680000"/>
            <a:ext cx="3240000" cy="6193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72000" bIns="72000">
            <a:spAutoFit/>
          </a:bodyPr>
          <a:lstStyle/>
          <a:p>
            <a:pPr marL="177800" indent="-177800" algn="l">
              <a:buClr>
                <a:srgbClr val="AB0105"/>
              </a:buClr>
              <a:buFont typeface="Wingdings" pitchFamily="2" charset="2"/>
              <a:buChar char="§"/>
            </a:pPr>
            <a:r>
              <a:rPr lang="it-IT" sz="1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sedi territoriali e 8</a:t>
            </a:r>
            <a:r>
              <a:rPr lang="it-IT" sz="1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uffici territoriali</a:t>
            </a:r>
          </a:p>
          <a:p>
            <a:pPr marL="177800" indent="-177800" algn="l">
              <a:buClr>
                <a:srgbClr val="AB0105"/>
              </a:buClr>
              <a:buFont typeface="Wingdings" pitchFamily="2" charset="2"/>
              <a:buChar char="§"/>
            </a:pPr>
            <a:r>
              <a:rPr lang="it-IT" sz="1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47 </a:t>
            </a:r>
            <a:r>
              <a:rPr lang="it-IT" sz="1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agenti</a:t>
            </a:r>
            <a:r>
              <a:rPr lang="it-IT" sz="1400" b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it-IT" sz="1400" b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it-IT" sz="1400" b="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Rectangle 60"/>
          <p:cNvSpPr>
            <a:spLocks noChangeArrowheads="1"/>
          </p:cNvSpPr>
          <p:nvPr/>
        </p:nvSpPr>
        <p:spPr bwMode="auto">
          <a:xfrm>
            <a:off x="3888000" y="4680000"/>
            <a:ext cx="4932000" cy="360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72000" bIns="72000">
            <a:spAutoFit/>
          </a:bodyPr>
          <a:lstStyle/>
          <a:p>
            <a:pPr marL="177800" indent="-177800" algn="l">
              <a:buClr>
                <a:srgbClr val="AB0105"/>
              </a:buClr>
              <a:buFont typeface="Wingdings" pitchFamily="2" charset="2"/>
              <a:buChar char="§"/>
            </a:pPr>
            <a:r>
              <a:rPr lang="it-IT" sz="1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it-IT" sz="1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uffici di rappresentanza a presidio delle aree emergenti </a:t>
            </a:r>
          </a:p>
        </p:txBody>
      </p:sp>
      <p:grpSp>
        <p:nvGrpSpPr>
          <p:cNvPr id="18439" name="Group 379"/>
          <p:cNvGrpSpPr>
            <a:grpSpLocks/>
          </p:cNvGrpSpPr>
          <p:nvPr/>
        </p:nvGrpSpPr>
        <p:grpSpPr bwMode="auto">
          <a:xfrm>
            <a:off x="3606800" y="1144588"/>
            <a:ext cx="5537200" cy="2722562"/>
            <a:chOff x="2272" y="874"/>
            <a:chExt cx="3488" cy="1715"/>
          </a:xfrm>
        </p:grpSpPr>
        <p:grpSp>
          <p:nvGrpSpPr>
            <p:cNvPr id="18466" name="Group 115"/>
            <p:cNvGrpSpPr>
              <a:grpSpLocks noChangeAspect="1"/>
            </p:cNvGrpSpPr>
            <p:nvPr/>
          </p:nvGrpSpPr>
          <p:grpSpPr bwMode="auto">
            <a:xfrm>
              <a:off x="2272" y="1132"/>
              <a:ext cx="365" cy="285"/>
              <a:chOff x="44" y="1185"/>
              <a:chExt cx="594" cy="464"/>
            </a:xfrm>
          </p:grpSpPr>
          <p:sp>
            <p:nvSpPr>
              <p:cNvPr id="18726" name="Freeform 116"/>
              <p:cNvSpPr>
                <a:spLocks noChangeAspect="1"/>
              </p:cNvSpPr>
              <p:nvPr/>
            </p:nvSpPr>
            <p:spPr bwMode="auto">
              <a:xfrm>
                <a:off x="44" y="1185"/>
                <a:ext cx="594" cy="414"/>
              </a:xfrm>
              <a:custGeom>
                <a:avLst/>
                <a:gdLst>
                  <a:gd name="T0" fmla="*/ 540 w 594"/>
                  <a:gd name="T1" fmla="*/ 354 h 414"/>
                  <a:gd name="T2" fmla="*/ 510 w 594"/>
                  <a:gd name="T3" fmla="*/ 318 h 414"/>
                  <a:gd name="T4" fmla="*/ 500 w 594"/>
                  <a:gd name="T5" fmla="*/ 332 h 414"/>
                  <a:gd name="T6" fmla="*/ 464 w 594"/>
                  <a:gd name="T7" fmla="*/ 324 h 414"/>
                  <a:gd name="T8" fmla="*/ 414 w 594"/>
                  <a:gd name="T9" fmla="*/ 298 h 414"/>
                  <a:gd name="T10" fmla="*/ 362 w 594"/>
                  <a:gd name="T11" fmla="*/ 288 h 414"/>
                  <a:gd name="T12" fmla="*/ 318 w 594"/>
                  <a:gd name="T13" fmla="*/ 272 h 414"/>
                  <a:gd name="T14" fmla="*/ 314 w 594"/>
                  <a:gd name="T15" fmla="*/ 294 h 414"/>
                  <a:gd name="T16" fmla="*/ 278 w 594"/>
                  <a:gd name="T17" fmla="*/ 304 h 414"/>
                  <a:gd name="T18" fmla="*/ 252 w 594"/>
                  <a:gd name="T19" fmla="*/ 298 h 414"/>
                  <a:gd name="T20" fmla="*/ 270 w 594"/>
                  <a:gd name="T21" fmla="*/ 274 h 414"/>
                  <a:gd name="T22" fmla="*/ 274 w 594"/>
                  <a:gd name="T23" fmla="*/ 266 h 414"/>
                  <a:gd name="T24" fmla="*/ 236 w 594"/>
                  <a:gd name="T25" fmla="*/ 298 h 414"/>
                  <a:gd name="T26" fmla="*/ 222 w 594"/>
                  <a:gd name="T27" fmla="*/ 322 h 414"/>
                  <a:gd name="T28" fmla="*/ 196 w 594"/>
                  <a:gd name="T29" fmla="*/ 348 h 414"/>
                  <a:gd name="T30" fmla="*/ 146 w 594"/>
                  <a:gd name="T31" fmla="*/ 384 h 414"/>
                  <a:gd name="T32" fmla="*/ 112 w 594"/>
                  <a:gd name="T33" fmla="*/ 398 h 414"/>
                  <a:gd name="T34" fmla="*/ 90 w 594"/>
                  <a:gd name="T35" fmla="*/ 408 h 414"/>
                  <a:gd name="T36" fmla="*/ 84 w 594"/>
                  <a:gd name="T37" fmla="*/ 394 h 414"/>
                  <a:gd name="T38" fmla="*/ 114 w 594"/>
                  <a:gd name="T39" fmla="*/ 382 h 414"/>
                  <a:gd name="T40" fmla="*/ 156 w 594"/>
                  <a:gd name="T41" fmla="*/ 354 h 414"/>
                  <a:gd name="T42" fmla="*/ 170 w 594"/>
                  <a:gd name="T43" fmla="*/ 320 h 414"/>
                  <a:gd name="T44" fmla="*/ 138 w 594"/>
                  <a:gd name="T45" fmla="*/ 328 h 414"/>
                  <a:gd name="T46" fmla="*/ 100 w 594"/>
                  <a:gd name="T47" fmla="*/ 328 h 414"/>
                  <a:gd name="T48" fmla="*/ 86 w 594"/>
                  <a:gd name="T49" fmla="*/ 286 h 414"/>
                  <a:gd name="T50" fmla="*/ 56 w 594"/>
                  <a:gd name="T51" fmla="*/ 300 h 414"/>
                  <a:gd name="T52" fmla="*/ 48 w 594"/>
                  <a:gd name="T53" fmla="*/ 274 h 414"/>
                  <a:gd name="T54" fmla="*/ 24 w 594"/>
                  <a:gd name="T55" fmla="*/ 258 h 414"/>
                  <a:gd name="T56" fmla="*/ 46 w 594"/>
                  <a:gd name="T57" fmla="*/ 226 h 414"/>
                  <a:gd name="T58" fmla="*/ 80 w 594"/>
                  <a:gd name="T59" fmla="*/ 214 h 414"/>
                  <a:gd name="T60" fmla="*/ 102 w 594"/>
                  <a:gd name="T61" fmla="*/ 184 h 414"/>
                  <a:gd name="T62" fmla="*/ 86 w 594"/>
                  <a:gd name="T63" fmla="*/ 180 h 414"/>
                  <a:gd name="T64" fmla="*/ 20 w 594"/>
                  <a:gd name="T65" fmla="*/ 168 h 414"/>
                  <a:gd name="T66" fmla="*/ 10 w 594"/>
                  <a:gd name="T67" fmla="*/ 150 h 414"/>
                  <a:gd name="T68" fmla="*/ 60 w 594"/>
                  <a:gd name="T69" fmla="*/ 132 h 414"/>
                  <a:gd name="T70" fmla="*/ 100 w 594"/>
                  <a:gd name="T71" fmla="*/ 142 h 414"/>
                  <a:gd name="T72" fmla="*/ 102 w 594"/>
                  <a:gd name="T73" fmla="*/ 132 h 414"/>
                  <a:gd name="T74" fmla="*/ 84 w 594"/>
                  <a:gd name="T75" fmla="*/ 116 h 414"/>
                  <a:gd name="T76" fmla="*/ 44 w 594"/>
                  <a:gd name="T77" fmla="*/ 94 h 414"/>
                  <a:gd name="T78" fmla="*/ 22 w 594"/>
                  <a:gd name="T79" fmla="*/ 68 h 414"/>
                  <a:gd name="T80" fmla="*/ 88 w 594"/>
                  <a:gd name="T81" fmla="*/ 28 h 414"/>
                  <a:gd name="T82" fmla="*/ 132 w 594"/>
                  <a:gd name="T83" fmla="*/ 12 h 414"/>
                  <a:gd name="T84" fmla="*/ 186 w 594"/>
                  <a:gd name="T85" fmla="*/ 8 h 414"/>
                  <a:gd name="T86" fmla="*/ 244 w 594"/>
                  <a:gd name="T87" fmla="*/ 16 h 414"/>
                  <a:gd name="T88" fmla="*/ 318 w 594"/>
                  <a:gd name="T89" fmla="*/ 30 h 414"/>
                  <a:gd name="T90" fmla="*/ 400 w 594"/>
                  <a:gd name="T91" fmla="*/ 40 h 414"/>
                  <a:gd name="T92" fmla="*/ 438 w 594"/>
                  <a:gd name="T93" fmla="*/ 288 h 414"/>
                  <a:gd name="T94" fmla="*/ 478 w 594"/>
                  <a:gd name="T95" fmla="*/ 316 h 414"/>
                  <a:gd name="T96" fmla="*/ 508 w 594"/>
                  <a:gd name="T97" fmla="*/ 300 h 414"/>
                  <a:gd name="T98" fmla="*/ 556 w 594"/>
                  <a:gd name="T99" fmla="*/ 358 h 414"/>
                  <a:gd name="T100" fmla="*/ 594 w 594"/>
                  <a:gd name="T101" fmla="*/ 394 h 414"/>
                  <a:gd name="T102" fmla="*/ 582 w 594"/>
                  <a:gd name="T103" fmla="*/ 394 h 41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94"/>
                  <a:gd name="T157" fmla="*/ 0 h 414"/>
                  <a:gd name="T158" fmla="*/ 594 w 594"/>
                  <a:gd name="T159" fmla="*/ 414 h 41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94" h="414">
                    <a:moveTo>
                      <a:pt x="568" y="384"/>
                    </a:moveTo>
                    <a:lnTo>
                      <a:pt x="552" y="370"/>
                    </a:lnTo>
                    <a:lnTo>
                      <a:pt x="542" y="362"/>
                    </a:lnTo>
                    <a:lnTo>
                      <a:pt x="540" y="354"/>
                    </a:lnTo>
                    <a:lnTo>
                      <a:pt x="530" y="342"/>
                    </a:lnTo>
                    <a:lnTo>
                      <a:pt x="522" y="336"/>
                    </a:lnTo>
                    <a:lnTo>
                      <a:pt x="518" y="330"/>
                    </a:lnTo>
                    <a:lnTo>
                      <a:pt x="510" y="318"/>
                    </a:lnTo>
                    <a:lnTo>
                      <a:pt x="506" y="322"/>
                    </a:lnTo>
                    <a:lnTo>
                      <a:pt x="510" y="334"/>
                    </a:lnTo>
                    <a:lnTo>
                      <a:pt x="506" y="338"/>
                    </a:lnTo>
                    <a:lnTo>
                      <a:pt x="500" y="332"/>
                    </a:lnTo>
                    <a:lnTo>
                      <a:pt x="496" y="328"/>
                    </a:lnTo>
                    <a:lnTo>
                      <a:pt x="492" y="336"/>
                    </a:lnTo>
                    <a:lnTo>
                      <a:pt x="480" y="332"/>
                    </a:lnTo>
                    <a:lnTo>
                      <a:pt x="464" y="324"/>
                    </a:lnTo>
                    <a:lnTo>
                      <a:pt x="440" y="310"/>
                    </a:lnTo>
                    <a:lnTo>
                      <a:pt x="438" y="302"/>
                    </a:lnTo>
                    <a:lnTo>
                      <a:pt x="426" y="304"/>
                    </a:lnTo>
                    <a:lnTo>
                      <a:pt x="414" y="298"/>
                    </a:lnTo>
                    <a:lnTo>
                      <a:pt x="400" y="296"/>
                    </a:lnTo>
                    <a:lnTo>
                      <a:pt x="378" y="296"/>
                    </a:lnTo>
                    <a:lnTo>
                      <a:pt x="368" y="296"/>
                    </a:lnTo>
                    <a:lnTo>
                      <a:pt x="362" y="288"/>
                    </a:lnTo>
                    <a:lnTo>
                      <a:pt x="348" y="286"/>
                    </a:lnTo>
                    <a:lnTo>
                      <a:pt x="344" y="280"/>
                    </a:lnTo>
                    <a:lnTo>
                      <a:pt x="332" y="274"/>
                    </a:lnTo>
                    <a:lnTo>
                      <a:pt x="318" y="272"/>
                    </a:lnTo>
                    <a:lnTo>
                      <a:pt x="306" y="272"/>
                    </a:lnTo>
                    <a:lnTo>
                      <a:pt x="306" y="280"/>
                    </a:lnTo>
                    <a:lnTo>
                      <a:pt x="310" y="286"/>
                    </a:lnTo>
                    <a:lnTo>
                      <a:pt x="314" y="294"/>
                    </a:lnTo>
                    <a:lnTo>
                      <a:pt x="310" y="296"/>
                    </a:lnTo>
                    <a:lnTo>
                      <a:pt x="294" y="296"/>
                    </a:lnTo>
                    <a:lnTo>
                      <a:pt x="286" y="298"/>
                    </a:lnTo>
                    <a:lnTo>
                      <a:pt x="278" y="304"/>
                    </a:lnTo>
                    <a:lnTo>
                      <a:pt x="268" y="312"/>
                    </a:lnTo>
                    <a:lnTo>
                      <a:pt x="256" y="316"/>
                    </a:lnTo>
                    <a:lnTo>
                      <a:pt x="250" y="308"/>
                    </a:lnTo>
                    <a:lnTo>
                      <a:pt x="252" y="298"/>
                    </a:lnTo>
                    <a:lnTo>
                      <a:pt x="256" y="290"/>
                    </a:lnTo>
                    <a:lnTo>
                      <a:pt x="258" y="280"/>
                    </a:lnTo>
                    <a:lnTo>
                      <a:pt x="262" y="276"/>
                    </a:lnTo>
                    <a:lnTo>
                      <a:pt x="270" y="274"/>
                    </a:lnTo>
                    <a:lnTo>
                      <a:pt x="280" y="272"/>
                    </a:lnTo>
                    <a:lnTo>
                      <a:pt x="284" y="264"/>
                    </a:lnTo>
                    <a:lnTo>
                      <a:pt x="286" y="260"/>
                    </a:lnTo>
                    <a:lnTo>
                      <a:pt x="274" y="266"/>
                    </a:lnTo>
                    <a:lnTo>
                      <a:pt x="264" y="268"/>
                    </a:lnTo>
                    <a:lnTo>
                      <a:pt x="244" y="282"/>
                    </a:lnTo>
                    <a:lnTo>
                      <a:pt x="236" y="290"/>
                    </a:lnTo>
                    <a:lnTo>
                      <a:pt x="236" y="298"/>
                    </a:lnTo>
                    <a:lnTo>
                      <a:pt x="230" y="304"/>
                    </a:lnTo>
                    <a:lnTo>
                      <a:pt x="220" y="306"/>
                    </a:lnTo>
                    <a:lnTo>
                      <a:pt x="216" y="314"/>
                    </a:lnTo>
                    <a:lnTo>
                      <a:pt x="222" y="322"/>
                    </a:lnTo>
                    <a:lnTo>
                      <a:pt x="224" y="326"/>
                    </a:lnTo>
                    <a:lnTo>
                      <a:pt x="218" y="332"/>
                    </a:lnTo>
                    <a:lnTo>
                      <a:pt x="208" y="340"/>
                    </a:lnTo>
                    <a:lnTo>
                      <a:pt x="196" y="348"/>
                    </a:lnTo>
                    <a:lnTo>
                      <a:pt x="176" y="360"/>
                    </a:lnTo>
                    <a:lnTo>
                      <a:pt x="154" y="372"/>
                    </a:lnTo>
                    <a:lnTo>
                      <a:pt x="148" y="378"/>
                    </a:lnTo>
                    <a:lnTo>
                      <a:pt x="146" y="384"/>
                    </a:lnTo>
                    <a:lnTo>
                      <a:pt x="134" y="390"/>
                    </a:lnTo>
                    <a:lnTo>
                      <a:pt x="130" y="394"/>
                    </a:lnTo>
                    <a:lnTo>
                      <a:pt x="116" y="394"/>
                    </a:lnTo>
                    <a:lnTo>
                      <a:pt x="112" y="398"/>
                    </a:lnTo>
                    <a:lnTo>
                      <a:pt x="104" y="402"/>
                    </a:lnTo>
                    <a:lnTo>
                      <a:pt x="98" y="398"/>
                    </a:lnTo>
                    <a:lnTo>
                      <a:pt x="94" y="400"/>
                    </a:lnTo>
                    <a:lnTo>
                      <a:pt x="90" y="408"/>
                    </a:lnTo>
                    <a:lnTo>
                      <a:pt x="84" y="412"/>
                    </a:lnTo>
                    <a:lnTo>
                      <a:pt x="76" y="410"/>
                    </a:lnTo>
                    <a:lnTo>
                      <a:pt x="78" y="402"/>
                    </a:lnTo>
                    <a:lnTo>
                      <a:pt x="84" y="394"/>
                    </a:lnTo>
                    <a:lnTo>
                      <a:pt x="90" y="390"/>
                    </a:lnTo>
                    <a:lnTo>
                      <a:pt x="100" y="388"/>
                    </a:lnTo>
                    <a:lnTo>
                      <a:pt x="110" y="388"/>
                    </a:lnTo>
                    <a:lnTo>
                      <a:pt x="114" y="382"/>
                    </a:lnTo>
                    <a:lnTo>
                      <a:pt x="124" y="378"/>
                    </a:lnTo>
                    <a:lnTo>
                      <a:pt x="140" y="366"/>
                    </a:lnTo>
                    <a:lnTo>
                      <a:pt x="150" y="356"/>
                    </a:lnTo>
                    <a:lnTo>
                      <a:pt x="156" y="354"/>
                    </a:lnTo>
                    <a:lnTo>
                      <a:pt x="160" y="342"/>
                    </a:lnTo>
                    <a:lnTo>
                      <a:pt x="160" y="332"/>
                    </a:lnTo>
                    <a:lnTo>
                      <a:pt x="168" y="328"/>
                    </a:lnTo>
                    <a:lnTo>
                      <a:pt x="170" y="320"/>
                    </a:lnTo>
                    <a:lnTo>
                      <a:pt x="160" y="322"/>
                    </a:lnTo>
                    <a:lnTo>
                      <a:pt x="148" y="328"/>
                    </a:lnTo>
                    <a:lnTo>
                      <a:pt x="142" y="322"/>
                    </a:lnTo>
                    <a:lnTo>
                      <a:pt x="138" y="328"/>
                    </a:lnTo>
                    <a:lnTo>
                      <a:pt x="134" y="330"/>
                    </a:lnTo>
                    <a:lnTo>
                      <a:pt x="126" y="322"/>
                    </a:lnTo>
                    <a:lnTo>
                      <a:pt x="110" y="320"/>
                    </a:lnTo>
                    <a:lnTo>
                      <a:pt x="100" y="328"/>
                    </a:lnTo>
                    <a:lnTo>
                      <a:pt x="90" y="330"/>
                    </a:lnTo>
                    <a:lnTo>
                      <a:pt x="88" y="304"/>
                    </a:lnTo>
                    <a:lnTo>
                      <a:pt x="86" y="296"/>
                    </a:lnTo>
                    <a:lnTo>
                      <a:pt x="86" y="286"/>
                    </a:lnTo>
                    <a:lnTo>
                      <a:pt x="80" y="286"/>
                    </a:lnTo>
                    <a:lnTo>
                      <a:pt x="78" y="296"/>
                    </a:lnTo>
                    <a:lnTo>
                      <a:pt x="74" y="300"/>
                    </a:lnTo>
                    <a:lnTo>
                      <a:pt x="56" y="300"/>
                    </a:lnTo>
                    <a:lnTo>
                      <a:pt x="48" y="292"/>
                    </a:lnTo>
                    <a:lnTo>
                      <a:pt x="40" y="280"/>
                    </a:lnTo>
                    <a:lnTo>
                      <a:pt x="42" y="274"/>
                    </a:lnTo>
                    <a:lnTo>
                      <a:pt x="48" y="274"/>
                    </a:lnTo>
                    <a:lnTo>
                      <a:pt x="40" y="268"/>
                    </a:lnTo>
                    <a:lnTo>
                      <a:pt x="40" y="260"/>
                    </a:lnTo>
                    <a:lnTo>
                      <a:pt x="36" y="268"/>
                    </a:lnTo>
                    <a:lnTo>
                      <a:pt x="24" y="258"/>
                    </a:lnTo>
                    <a:lnTo>
                      <a:pt x="30" y="246"/>
                    </a:lnTo>
                    <a:lnTo>
                      <a:pt x="34" y="242"/>
                    </a:lnTo>
                    <a:lnTo>
                      <a:pt x="46" y="234"/>
                    </a:lnTo>
                    <a:lnTo>
                      <a:pt x="46" y="226"/>
                    </a:lnTo>
                    <a:lnTo>
                      <a:pt x="50" y="220"/>
                    </a:lnTo>
                    <a:lnTo>
                      <a:pt x="58" y="220"/>
                    </a:lnTo>
                    <a:lnTo>
                      <a:pt x="72" y="222"/>
                    </a:lnTo>
                    <a:lnTo>
                      <a:pt x="80" y="214"/>
                    </a:lnTo>
                    <a:lnTo>
                      <a:pt x="88" y="210"/>
                    </a:lnTo>
                    <a:lnTo>
                      <a:pt x="110" y="208"/>
                    </a:lnTo>
                    <a:lnTo>
                      <a:pt x="108" y="194"/>
                    </a:lnTo>
                    <a:lnTo>
                      <a:pt x="102" y="184"/>
                    </a:lnTo>
                    <a:lnTo>
                      <a:pt x="108" y="178"/>
                    </a:lnTo>
                    <a:lnTo>
                      <a:pt x="104" y="174"/>
                    </a:lnTo>
                    <a:lnTo>
                      <a:pt x="94" y="174"/>
                    </a:lnTo>
                    <a:lnTo>
                      <a:pt x="86" y="180"/>
                    </a:lnTo>
                    <a:lnTo>
                      <a:pt x="76" y="186"/>
                    </a:lnTo>
                    <a:lnTo>
                      <a:pt x="22" y="184"/>
                    </a:lnTo>
                    <a:lnTo>
                      <a:pt x="14" y="176"/>
                    </a:lnTo>
                    <a:lnTo>
                      <a:pt x="20" y="168"/>
                    </a:lnTo>
                    <a:lnTo>
                      <a:pt x="20" y="164"/>
                    </a:lnTo>
                    <a:lnTo>
                      <a:pt x="4" y="164"/>
                    </a:lnTo>
                    <a:lnTo>
                      <a:pt x="0" y="156"/>
                    </a:lnTo>
                    <a:lnTo>
                      <a:pt x="10" y="150"/>
                    </a:lnTo>
                    <a:lnTo>
                      <a:pt x="22" y="140"/>
                    </a:lnTo>
                    <a:lnTo>
                      <a:pt x="36" y="136"/>
                    </a:lnTo>
                    <a:lnTo>
                      <a:pt x="52" y="130"/>
                    </a:lnTo>
                    <a:lnTo>
                      <a:pt x="60" y="132"/>
                    </a:lnTo>
                    <a:lnTo>
                      <a:pt x="62" y="140"/>
                    </a:lnTo>
                    <a:lnTo>
                      <a:pt x="72" y="146"/>
                    </a:lnTo>
                    <a:lnTo>
                      <a:pt x="88" y="144"/>
                    </a:lnTo>
                    <a:lnTo>
                      <a:pt x="100" y="142"/>
                    </a:lnTo>
                    <a:lnTo>
                      <a:pt x="114" y="136"/>
                    </a:lnTo>
                    <a:lnTo>
                      <a:pt x="118" y="130"/>
                    </a:lnTo>
                    <a:lnTo>
                      <a:pt x="108" y="128"/>
                    </a:lnTo>
                    <a:lnTo>
                      <a:pt x="102" y="132"/>
                    </a:lnTo>
                    <a:lnTo>
                      <a:pt x="88" y="130"/>
                    </a:lnTo>
                    <a:lnTo>
                      <a:pt x="88" y="122"/>
                    </a:lnTo>
                    <a:lnTo>
                      <a:pt x="92" y="118"/>
                    </a:lnTo>
                    <a:lnTo>
                      <a:pt x="84" y="116"/>
                    </a:lnTo>
                    <a:lnTo>
                      <a:pt x="66" y="120"/>
                    </a:lnTo>
                    <a:lnTo>
                      <a:pt x="60" y="108"/>
                    </a:lnTo>
                    <a:lnTo>
                      <a:pt x="50" y="100"/>
                    </a:lnTo>
                    <a:lnTo>
                      <a:pt x="44" y="94"/>
                    </a:lnTo>
                    <a:lnTo>
                      <a:pt x="38" y="90"/>
                    </a:lnTo>
                    <a:lnTo>
                      <a:pt x="26" y="90"/>
                    </a:lnTo>
                    <a:lnTo>
                      <a:pt x="20" y="82"/>
                    </a:lnTo>
                    <a:lnTo>
                      <a:pt x="22" y="68"/>
                    </a:lnTo>
                    <a:lnTo>
                      <a:pt x="58" y="64"/>
                    </a:lnTo>
                    <a:lnTo>
                      <a:pt x="70" y="54"/>
                    </a:lnTo>
                    <a:lnTo>
                      <a:pt x="74" y="42"/>
                    </a:lnTo>
                    <a:lnTo>
                      <a:pt x="88" y="28"/>
                    </a:lnTo>
                    <a:lnTo>
                      <a:pt x="104" y="28"/>
                    </a:lnTo>
                    <a:lnTo>
                      <a:pt x="120" y="20"/>
                    </a:lnTo>
                    <a:lnTo>
                      <a:pt x="128" y="20"/>
                    </a:lnTo>
                    <a:lnTo>
                      <a:pt x="132" y="12"/>
                    </a:lnTo>
                    <a:lnTo>
                      <a:pt x="158" y="10"/>
                    </a:lnTo>
                    <a:lnTo>
                      <a:pt x="176" y="0"/>
                    </a:lnTo>
                    <a:lnTo>
                      <a:pt x="190" y="2"/>
                    </a:lnTo>
                    <a:lnTo>
                      <a:pt x="186" y="8"/>
                    </a:lnTo>
                    <a:lnTo>
                      <a:pt x="190" y="14"/>
                    </a:lnTo>
                    <a:lnTo>
                      <a:pt x="204" y="8"/>
                    </a:lnTo>
                    <a:lnTo>
                      <a:pt x="212" y="12"/>
                    </a:lnTo>
                    <a:lnTo>
                      <a:pt x="244" y="16"/>
                    </a:lnTo>
                    <a:lnTo>
                      <a:pt x="244" y="22"/>
                    </a:lnTo>
                    <a:lnTo>
                      <a:pt x="268" y="24"/>
                    </a:lnTo>
                    <a:lnTo>
                      <a:pt x="296" y="24"/>
                    </a:lnTo>
                    <a:lnTo>
                      <a:pt x="318" y="30"/>
                    </a:lnTo>
                    <a:lnTo>
                      <a:pt x="344" y="36"/>
                    </a:lnTo>
                    <a:lnTo>
                      <a:pt x="364" y="40"/>
                    </a:lnTo>
                    <a:lnTo>
                      <a:pt x="394" y="36"/>
                    </a:lnTo>
                    <a:lnTo>
                      <a:pt x="400" y="40"/>
                    </a:lnTo>
                    <a:lnTo>
                      <a:pt x="420" y="48"/>
                    </a:lnTo>
                    <a:lnTo>
                      <a:pt x="420" y="288"/>
                    </a:lnTo>
                    <a:lnTo>
                      <a:pt x="430" y="292"/>
                    </a:lnTo>
                    <a:lnTo>
                      <a:pt x="438" y="288"/>
                    </a:lnTo>
                    <a:lnTo>
                      <a:pt x="446" y="286"/>
                    </a:lnTo>
                    <a:lnTo>
                      <a:pt x="454" y="296"/>
                    </a:lnTo>
                    <a:lnTo>
                      <a:pt x="470" y="308"/>
                    </a:lnTo>
                    <a:lnTo>
                      <a:pt x="478" y="316"/>
                    </a:lnTo>
                    <a:lnTo>
                      <a:pt x="488" y="314"/>
                    </a:lnTo>
                    <a:lnTo>
                      <a:pt x="490" y="308"/>
                    </a:lnTo>
                    <a:lnTo>
                      <a:pt x="498" y="304"/>
                    </a:lnTo>
                    <a:lnTo>
                      <a:pt x="508" y="300"/>
                    </a:lnTo>
                    <a:lnTo>
                      <a:pt x="520" y="312"/>
                    </a:lnTo>
                    <a:lnTo>
                      <a:pt x="530" y="322"/>
                    </a:lnTo>
                    <a:lnTo>
                      <a:pt x="546" y="338"/>
                    </a:lnTo>
                    <a:lnTo>
                      <a:pt x="556" y="358"/>
                    </a:lnTo>
                    <a:lnTo>
                      <a:pt x="566" y="370"/>
                    </a:lnTo>
                    <a:lnTo>
                      <a:pt x="578" y="378"/>
                    </a:lnTo>
                    <a:lnTo>
                      <a:pt x="592" y="386"/>
                    </a:lnTo>
                    <a:lnTo>
                      <a:pt x="594" y="394"/>
                    </a:lnTo>
                    <a:lnTo>
                      <a:pt x="590" y="410"/>
                    </a:lnTo>
                    <a:lnTo>
                      <a:pt x="576" y="414"/>
                    </a:lnTo>
                    <a:lnTo>
                      <a:pt x="580" y="404"/>
                    </a:lnTo>
                    <a:lnTo>
                      <a:pt x="582" y="394"/>
                    </a:lnTo>
                    <a:lnTo>
                      <a:pt x="576" y="392"/>
                    </a:lnTo>
                    <a:lnTo>
                      <a:pt x="570" y="386"/>
                    </a:lnTo>
                    <a:lnTo>
                      <a:pt x="568" y="384"/>
                    </a:lnTo>
                    <a:close/>
                  </a:path>
                </a:pathLst>
              </a:custGeom>
              <a:solidFill>
                <a:srgbClr val="D1918F"/>
              </a:solidFill>
              <a:ln w="0" cap="flat" cmpd="sng">
                <a:noFill/>
                <a:prstDash val="solid"/>
                <a:round/>
                <a:headEnd/>
                <a:tailEnd/>
              </a:ln>
            </p:spPr>
            <p:txBody>
              <a:bodyPr tIns="72000" bIns="72000" anchor="ctr"/>
              <a:lstStyle/>
              <a:p>
                <a:endParaRPr lang="it-IT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8727" name="Freeform 117"/>
              <p:cNvSpPr>
                <a:spLocks noChangeAspect="1"/>
              </p:cNvSpPr>
              <p:nvPr/>
            </p:nvSpPr>
            <p:spPr bwMode="auto">
              <a:xfrm>
                <a:off x="250" y="1527"/>
                <a:ext cx="38" cy="26"/>
              </a:xfrm>
              <a:custGeom>
                <a:avLst/>
                <a:gdLst>
                  <a:gd name="T0" fmla="*/ 28 w 38"/>
                  <a:gd name="T1" fmla="*/ 2 h 26"/>
                  <a:gd name="T2" fmla="*/ 20 w 38"/>
                  <a:gd name="T3" fmla="*/ 4 h 26"/>
                  <a:gd name="T4" fmla="*/ 14 w 38"/>
                  <a:gd name="T5" fmla="*/ 6 h 26"/>
                  <a:gd name="T6" fmla="*/ 14 w 38"/>
                  <a:gd name="T7" fmla="*/ 14 h 26"/>
                  <a:gd name="T8" fmla="*/ 8 w 38"/>
                  <a:gd name="T9" fmla="*/ 12 h 26"/>
                  <a:gd name="T10" fmla="*/ 4 w 38"/>
                  <a:gd name="T11" fmla="*/ 8 h 26"/>
                  <a:gd name="T12" fmla="*/ 0 w 38"/>
                  <a:gd name="T13" fmla="*/ 12 h 26"/>
                  <a:gd name="T14" fmla="*/ 2 w 38"/>
                  <a:gd name="T15" fmla="*/ 20 h 26"/>
                  <a:gd name="T16" fmla="*/ 8 w 38"/>
                  <a:gd name="T17" fmla="*/ 26 h 26"/>
                  <a:gd name="T18" fmla="*/ 26 w 38"/>
                  <a:gd name="T19" fmla="*/ 24 h 26"/>
                  <a:gd name="T20" fmla="*/ 32 w 38"/>
                  <a:gd name="T21" fmla="*/ 16 h 26"/>
                  <a:gd name="T22" fmla="*/ 38 w 38"/>
                  <a:gd name="T23" fmla="*/ 10 h 26"/>
                  <a:gd name="T24" fmla="*/ 34 w 38"/>
                  <a:gd name="T25" fmla="*/ 0 h 26"/>
                  <a:gd name="T26" fmla="*/ 28 w 38"/>
                  <a:gd name="T27" fmla="*/ 2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8"/>
                  <a:gd name="T43" fmla="*/ 0 h 26"/>
                  <a:gd name="T44" fmla="*/ 38 w 38"/>
                  <a:gd name="T45" fmla="*/ 26 h 2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8" h="26">
                    <a:moveTo>
                      <a:pt x="28" y="2"/>
                    </a:moveTo>
                    <a:lnTo>
                      <a:pt x="20" y="4"/>
                    </a:lnTo>
                    <a:lnTo>
                      <a:pt x="14" y="6"/>
                    </a:lnTo>
                    <a:lnTo>
                      <a:pt x="14" y="14"/>
                    </a:lnTo>
                    <a:lnTo>
                      <a:pt x="8" y="12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2" y="20"/>
                    </a:lnTo>
                    <a:lnTo>
                      <a:pt x="8" y="26"/>
                    </a:lnTo>
                    <a:lnTo>
                      <a:pt x="26" y="24"/>
                    </a:lnTo>
                    <a:lnTo>
                      <a:pt x="32" y="16"/>
                    </a:lnTo>
                    <a:lnTo>
                      <a:pt x="38" y="10"/>
                    </a:lnTo>
                    <a:lnTo>
                      <a:pt x="34" y="0"/>
                    </a:lnTo>
                    <a:lnTo>
                      <a:pt x="28" y="2"/>
                    </a:lnTo>
                    <a:close/>
                  </a:path>
                </a:pathLst>
              </a:custGeom>
              <a:solidFill>
                <a:srgbClr val="D1918F"/>
              </a:solidFill>
              <a:ln w="0" cap="flat" cmpd="sng">
                <a:noFill/>
                <a:prstDash val="solid"/>
                <a:round/>
                <a:headEnd/>
                <a:tailEnd/>
              </a:ln>
            </p:spPr>
            <p:txBody>
              <a:bodyPr tIns="72000" bIns="72000" anchor="ctr"/>
              <a:lstStyle/>
              <a:p>
                <a:endParaRPr lang="it-IT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8728" name="Freeform 118"/>
              <p:cNvSpPr>
                <a:spLocks noChangeAspect="1"/>
              </p:cNvSpPr>
              <p:nvPr/>
            </p:nvSpPr>
            <p:spPr bwMode="auto">
              <a:xfrm>
                <a:off x="50" y="1473"/>
                <a:ext cx="26" cy="16"/>
              </a:xfrm>
              <a:custGeom>
                <a:avLst/>
                <a:gdLst>
                  <a:gd name="T0" fmla="*/ 22 w 26"/>
                  <a:gd name="T1" fmla="*/ 0 h 16"/>
                  <a:gd name="T2" fmla="*/ 26 w 26"/>
                  <a:gd name="T3" fmla="*/ 4 h 16"/>
                  <a:gd name="T4" fmla="*/ 26 w 26"/>
                  <a:gd name="T5" fmla="*/ 8 h 16"/>
                  <a:gd name="T6" fmla="*/ 22 w 26"/>
                  <a:gd name="T7" fmla="*/ 16 h 16"/>
                  <a:gd name="T8" fmla="*/ 14 w 26"/>
                  <a:gd name="T9" fmla="*/ 14 h 16"/>
                  <a:gd name="T10" fmla="*/ 10 w 26"/>
                  <a:gd name="T11" fmla="*/ 16 h 16"/>
                  <a:gd name="T12" fmla="*/ 4 w 26"/>
                  <a:gd name="T13" fmla="*/ 10 h 16"/>
                  <a:gd name="T14" fmla="*/ 0 w 26"/>
                  <a:gd name="T15" fmla="*/ 6 h 16"/>
                  <a:gd name="T16" fmla="*/ 2 w 26"/>
                  <a:gd name="T17" fmla="*/ 0 h 16"/>
                  <a:gd name="T18" fmla="*/ 8 w 26"/>
                  <a:gd name="T19" fmla="*/ 0 h 16"/>
                  <a:gd name="T20" fmla="*/ 22 w 26"/>
                  <a:gd name="T21" fmla="*/ 0 h 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"/>
                  <a:gd name="T34" fmla="*/ 0 h 16"/>
                  <a:gd name="T35" fmla="*/ 26 w 26"/>
                  <a:gd name="T36" fmla="*/ 16 h 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" h="16">
                    <a:moveTo>
                      <a:pt x="22" y="0"/>
                    </a:moveTo>
                    <a:lnTo>
                      <a:pt x="26" y="4"/>
                    </a:lnTo>
                    <a:lnTo>
                      <a:pt x="26" y="8"/>
                    </a:lnTo>
                    <a:lnTo>
                      <a:pt x="22" y="16"/>
                    </a:lnTo>
                    <a:lnTo>
                      <a:pt x="14" y="14"/>
                    </a:lnTo>
                    <a:lnTo>
                      <a:pt x="10" y="16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D1918F"/>
              </a:solidFill>
              <a:ln w="0" cap="flat" cmpd="sng">
                <a:noFill/>
                <a:prstDash val="solid"/>
                <a:round/>
                <a:headEnd/>
                <a:tailEnd/>
              </a:ln>
            </p:spPr>
            <p:txBody>
              <a:bodyPr tIns="72000" bIns="72000" anchor="ctr"/>
              <a:lstStyle/>
              <a:p>
                <a:endParaRPr lang="it-IT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8729" name="Freeform 119"/>
              <p:cNvSpPr>
                <a:spLocks noChangeAspect="1"/>
              </p:cNvSpPr>
              <p:nvPr/>
            </p:nvSpPr>
            <p:spPr bwMode="auto">
              <a:xfrm>
                <a:off x="540" y="1525"/>
                <a:ext cx="24" cy="40"/>
              </a:xfrm>
              <a:custGeom>
                <a:avLst/>
                <a:gdLst>
                  <a:gd name="T0" fmla="*/ 0 w 24"/>
                  <a:gd name="T1" fmla="*/ 0 h 40"/>
                  <a:gd name="T2" fmla="*/ 10 w 24"/>
                  <a:gd name="T3" fmla="*/ 2 h 40"/>
                  <a:gd name="T4" fmla="*/ 16 w 24"/>
                  <a:gd name="T5" fmla="*/ 6 h 40"/>
                  <a:gd name="T6" fmla="*/ 18 w 24"/>
                  <a:gd name="T7" fmla="*/ 20 h 40"/>
                  <a:gd name="T8" fmla="*/ 24 w 24"/>
                  <a:gd name="T9" fmla="*/ 30 h 40"/>
                  <a:gd name="T10" fmla="*/ 24 w 24"/>
                  <a:gd name="T11" fmla="*/ 40 h 40"/>
                  <a:gd name="T12" fmla="*/ 16 w 24"/>
                  <a:gd name="T13" fmla="*/ 32 h 40"/>
                  <a:gd name="T14" fmla="*/ 8 w 24"/>
                  <a:gd name="T15" fmla="*/ 22 h 40"/>
                  <a:gd name="T16" fmla="*/ 4 w 24"/>
                  <a:gd name="T17" fmla="*/ 16 h 40"/>
                  <a:gd name="T18" fmla="*/ 0 w 24"/>
                  <a:gd name="T19" fmla="*/ 8 h 40"/>
                  <a:gd name="T20" fmla="*/ 0 w 24"/>
                  <a:gd name="T21" fmla="*/ 0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"/>
                  <a:gd name="T34" fmla="*/ 0 h 40"/>
                  <a:gd name="T35" fmla="*/ 24 w 24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" h="40">
                    <a:moveTo>
                      <a:pt x="0" y="0"/>
                    </a:moveTo>
                    <a:lnTo>
                      <a:pt x="10" y="2"/>
                    </a:lnTo>
                    <a:lnTo>
                      <a:pt x="16" y="6"/>
                    </a:lnTo>
                    <a:lnTo>
                      <a:pt x="18" y="20"/>
                    </a:lnTo>
                    <a:lnTo>
                      <a:pt x="24" y="30"/>
                    </a:lnTo>
                    <a:lnTo>
                      <a:pt x="24" y="40"/>
                    </a:lnTo>
                    <a:lnTo>
                      <a:pt x="16" y="32"/>
                    </a:lnTo>
                    <a:lnTo>
                      <a:pt x="8" y="22"/>
                    </a:lnTo>
                    <a:lnTo>
                      <a:pt x="4" y="1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918F"/>
              </a:solidFill>
              <a:ln w="0" cap="flat" cmpd="sng">
                <a:noFill/>
                <a:prstDash val="solid"/>
                <a:round/>
                <a:headEnd/>
                <a:tailEnd/>
              </a:ln>
            </p:spPr>
            <p:txBody>
              <a:bodyPr tIns="72000" bIns="72000" anchor="ctr"/>
              <a:lstStyle/>
              <a:p>
                <a:endParaRPr lang="it-IT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8730" name="Freeform 120"/>
              <p:cNvSpPr>
                <a:spLocks noChangeAspect="1"/>
              </p:cNvSpPr>
              <p:nvPr/>
            </p:nvSpPr>
            <p:spPr bwMode="auto">
              <a:xfrm>
                <a:off x="584" y="1565"/>
                <a:ext cx="22" cy="38"/>
              </a:xfrm>
              <a:custGeom>
                <a:avLst/>
                <a:gdLst>
                  <a:gd name="T0" fmla="*/ 0 w 22"/>
                  <a:gd name="T1" fmla="*/ 8 h 38"/>
                  <a:gd name="T2" fmla="*/ 0 w 22"/>
                  <a:gd name="T3" fmla="*/ 0 h 38"/>
                  <a:gd name="T4" fmla="*/ 8 w 22"/>
                  <a:gd name="T5" fmla="*/ 2 h 38"/>
                  <a:gd name="T6" fmla="*/ 14 w 22"/>
                  <a:gd name="T7" fmla="*/ 14 h 38"/>
                  <a:gd name="T8" fmla="*/ 22 w 22"/>
                  <a:gd name="T9" fmla="*/ 24 h 38"/>
                  <a:gd name="T10" fmla="*/ 22 w 22"/>
                  <a:gd name="T11" fmla="*/ 32 h 38"/>
                  <a:gd name="T12" fmla="*/ 18 w 22"/>
                  <a:gd name="T13" fmla="*/ 38 h 38"/>
                  <a:gd name="T14" fmla="*/ 12 w 22"/>
                  <a:gd name="T15" fmla="*/ 30 h 38"/>
                  <a:gd name="T16" fmla="*/ 6 w 22"/>
                  <a:gd name="T17" fmla="*/ 24 h 38"/>
                  <a:gd name="T18" fmla="*/ 4 w 22"/>
                  <a:gd name="T19" fmla="*/ 16 h 38"/>
                  <a:gd name="T20" fmla="*/ 0 w 22"/>
                  <a:gd name="T21" fmla="*/ 8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"/>
                  <a:gd name="T34" fmla="*/ 0 h 38"/>
                  <a:gd name="T35" fmla="*/ 22 w 22"/>
                  <a:gd name="T36" fmla="*/ 38 h 3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" h="38">
                    <a:moveTo>
                      <a:pt x="0" y="8"/>
                    </a:moveTo>
                    <a:lnTo>
                      <a:pt x="0" y="0"/>
                    </a:lnTo>
                    <a:lnTo>
                      <a:pt x="8" y="2"/>
                    </a:lnTo>
                    <a:lnTo>
                      <a:pt x="14" y="14"/>
                    </a:lnTo>
                    <a:lnTo>
                      <a:pt x="22" y="24"/>
                    </a:lnTo>
                    <a:lnTo>
                      <a:pt x="22" y="32"/>
                    </a:lnTo>
                    <a:lnTo>
                      <a:pt x="18" y="38"/>
                    </a:lnTo>
                    <a:lnTo>
                      <a:pt x="12" y="30"/>
                    </a:lnTo>
                    <a:lnTo>
                      <a:pt x="6" y="24"/>
                    </a:lnTo>
                    <a:lnTo>
                      <a:pt x="4" y="1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D1918F"/>
              </a:solidFill>
              <a:ln w="0" cap="flat" cmpd="sng">
                <a:noFill/>
                <a:prstDash val="solid"/>
                <a:round/>
                <a:headEnd/>
                <a:tailEnd/>
              </a:ln>
            </p:spPr>
            <p:txBody>
              <a:bodyPr tIns="72000" bIns="72000" anchor="ctr"/>
              <a:lstStyle/>
              <a:p>
                <a:endParaRPr lang="it-IT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8731" name="Freeform 121"/>
              <p:cNvSpPr>
                <a:spLocks noChangeAspect="1"/>
              </p:cNvSpPr>
              <p:nvPr/>
            </p:nvSpPr>
            <p:spPr bwMode="auto">
              <a:xfrm>
                <a:off x="588" y="1615"/>
                <a:ext cx="26" cy="34"/>
              </a:xfrm>
              <a:custGeom>
                <a:avLst/>
                <a:gdLst>
                  <a:gd name="T0" fmla="*/ 0 w 26"/>
                  <a:gd name="T1" fmla="*/ 0 h 34"/>
                  <a:gd name="T2" fmla="*/ 10 w 26"/>
                  <a:gd name="T3" fmla="*/ 4 h 34"/>
                  <a:gd name="T4" fmla="*/ 18 w 26"/>
                  <a:gd name="T5" fmla="*/ 4 h 34"/>
                  <a:gd name="T6" fmla="*/ 20 w 26"/>
                  <a:gd name="T7" fmla="*/ 8 h 34"/>
                  <a:gd name="T8" fmla="*/ 18 w 26"/>
                  <a:gd name="T9" fmla="*/ 16 h 34"/>
                  <a:gd name="T10" fmla="*/ 22 w 26"/>
                  <a:gd name="T11" fmla="*/ 22 h 34"/>
                  <a:gd name="T12" fmla="*/ 26 w 26"/>
                  <a:gd name="T13" fmla="*/ 34 h 34"/>
                  <a:gd name="T14" fmla="*/ 18 w 26"/>
                  <a:gd name="T15" fmla="*/ 32 h 34"/>
                  <a:gd name="T16" fmla="*/ 8 w 26"/>
                  <a:gd name="T17" fmla="*/ 20 h 34"/>
                  <a:gd name="T18" fmla="*/ 2 w 26"/>
                  <a:gd name="T19" fmla="*/ 12 h 34"/>
                  <a:gd name="T20" fmla="*/ 0 w 26"/>
                  <a:gd name="T21" fmla="*/ 0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"/>
                  <a:gd name="T34" fmla="*/ 0 h 34"/>
                  <a:gd name="T35" fmla="*/ 26 w 26"/>
                  <a:gd name="T36" fmla="*/ 34 h 3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" h="34">
                    <a:moveTo>
                      <a:pt x="0" y="0"/>
                    </a:moveTo>
                    <a:lnTo>
                      <a:pt x="10" y="4"/>
                    </a:lnTo>
                    <a:lnTo>
                      <a:pt x="18" y="4"/>
                    </a:lnTo>
                    <a:lnTo>
                      <a:pt x="20" y="8"/>
                    </a:lnTo>
                    <a:lnTo>
                      <a:pt x="18" y="16"/>
                    </a:lnTo>
                    <a:lnTo>
                      <a:pt x="22" y="22"/>
                    </a:lnTo>
                    <a:lnTo>
                      <a:pt x="26" y="34"/>
                    </a:lnTo>
                    <a:lnTo>
                      <a:pt x="18" y="32"/>
                    </a:lnTo>
                    <a:lnTo>
                      <a:pt x="8" y="20"/>
                    </a:lnTo>
                    <a:lnTo>
                      <a:pt x="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918F"/>
              </a:solidFill>
              <a:ln w="0" cap="flat" cmpd="sng">
                <a:noFill/>
                <a:prstDash val="solid"/>
                <a:round/>
                <a:headEnd/>
                <a:tailEnd/>
              </a:ln>
            </p:spPr>
            <p:txBody>
              <a:bodyPr tIns="72000" bIns="72000" anchor="ctr"/>
              <a:lstStyle/>
              <a:p>
                <a:endParaRPr lang="it-IT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8732" name="Freeform 122"/>
              <p:cNvSpPr>
                <a:spLocks noChangeAspect="1"/>
              </p:cNvSpPr>
              <p:nvPr/>
            </p:nvSpPr>
            <p:spPr bwMode="auto">
              <a:xfrm>
                <a:off x="84" y="1591"/>
                <a:ext cx="32" cy="20"/>
              </a:xfrm>
              <a:custGeom>
                <a:avLst/>
                <a:gdLst>
                  <a:gd name="T0" fmla="*/ 32 w 32"/>
                  <a:gd name="T1" fmla="*/ 4 h 20"/>
                  <a:gd name="T2" fmla="*/ 28 w 32"/>
                  <a:gd name="T3" fmla="*/ 10 h 20"/>
                  <a:gd name="T4" fmla="*/ 22 w 32"/>
                  <a:gd name="T5" fmla="*/ 12 h 20"/>
                  <a:gd name="T6" fmla="*/ 12 w 32"/>
                  <a:gd name="T7" fmla="*/ 14 h 20"/>
                  <a:gd name="T8" fmla="*/ 6 w 32"/>
                  <a:gd name="T9" fmla="*/ 20 h 20"/>
                  <a:gd name="T10" fmla="*/ 0 w 32"/>
                  <a:gd name="T11" fmla="*/ 18 h 20"/>
                  <a:gd name="T12" fmla="*/ 6 w 32"/>
                  <a:gd name="T13" fmla="*/ 8 h 20"/>
                  <a:gd name="T14" fmla="*/ 14 w 32"/>
                  <a:gd name="T15" fmla="*/ 4 h 20"/>
                  <a:gd name="T16" fmla="*/ 26 w 32"/>
                  <a:gd name="T17" fmla="*/ 0 h 20"/>
                  <a:gd name="T18" fmla="*/ 32 w 32"/>
                  <a:gd name="T19" fmla="*/ 4 h 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2"/>
                  <a:gd name="T31" fmla="*/ 0 h 20"/>
                  <a:gd name="T32" fmla="*/ 32 w 32"/>
                  <a:gd name="T33" fmla="*/ 20 h 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2" h="20">
                    <a:moveTo>
                      <a:pt x="32" y="4"/>
                    </a:moveTo>
                    <a:lnTo>
                      <a:pt x="28" y="10"/>
                    </a:lnTo>
                    <a:lnTo>
                      <a:pt x="22" y="12"/>
                    </a:lnTo>
                    <a:lnTo>
                      <a:pt x="12" y="14"/>
                    </a:lnTo>
                    <a:lnTo>
                      <a:pt x="6" y="20"/>
                    </a:lnTo>
                    <a:lnTo>
                      <a:pt x="0" y="18"/>
                    </a:lnTo>
                    <a:lnTo>
                      <a:pt x="6" y="8"/>
                    </a:lnTo>
                    <a:lnTo>
                      <a:pt x="14" y="4"/>
                    </a:lnTo>
                    <a:lnTo>
                      <a:pt x="26" y="0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D1918F"/>
              </a:solidFill>
              <a:ln w="0" cap="flat" cmpd="sng">
                <a:noFill/>
                <a:prstDash val="solid"/>
                <a:round/>
                <a:headEnd/>
                <a:tailEnd/>
              </a:ln>
            </p:spPr>
            <p:txBody>
              <a:bodyPr tIns="72000" bIns="72000" anchor="ctr"/>
              <a:lstStyle/>
              <a:p>
                <a:endParaRPr lang="it-IT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8733" name="Freeform 123"/>
              <p:cNvSpPr>
                <a:spLocks noChangeAspect="1"/>
              </p:cNvSpPr>
              <p:nvPr/>
            </p:nvSpPr>
            <p:spPr bwMode="auto">
              <a:xfrm>
                <a:off x="560" y="1523"/>
                <a:ext cx="16" cy="30"/>
              </a:xfrm>
              <a:custGeom>
                <a:avLst/>
                <a:gdLst>
                  <a:gd name="T0" fmla="*/ 0 w 16"/>
                  <a:gd name="T1" fmla="*/ 0 h 30"/>
                  <a:gd name="T2" fmla="*/ 10 w 16"/>
                  <a:gd name="T3" fmla="*/ 4 h 30"/>
                  <a:gd name="T4" fmla="*/ 16 w 16"/>
                  <a:gd name="T5" fmla="*/ 16 h 30"/>
                  <a:gd name="T6" fmla="*/ 14 w 16"/>
                  <a:gd name="T7" fmla="*/ 24 h 30"/>
                  <a:gd name="T8" fmla="*/ 10 w 16"/>
                  <a:gd name="T9" fmla="*/ 30 h 30"/>
                  <a:gd name="T10" fmla="*/ 4 w 16"/>
                  <a:gd name="T11" fmla="*/ 22 h 30"/>
                  <a:gd name="T12" fmla="*/ 4 w 16"/>
                  <a:gd name="T13" fmla="*/ 16 h 30"/>
                  <a:gd name="T14" fmla="*/ 0 w 16"/>
                  <a:gd name="T15" fmla="*/ 8 h 30"/>
                  <a:gd name="T16" fmla="*/ 0 w 16"/>
                  <a:gd name="T17" fmla="*/ 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30"/>
                  <a:gd name="T29" fmla="*/ 16 w 16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30">
                    <a:moveTo>
                      <a:pt x="0" y="0"/>
                    </a:moveTo>
                    <a:lnTo>
                      <a:pt x="10" y="4"/>
                    </a:lnTo>
                    <a:lnTo>
                      <a:pt x="16" y="16"/>
                    </a:lnTo>
                    <a:lnTo>
                      <a:pt x="14" y="24"/>
                    </a:lnTo>
                    <a:lnTo>
                      <a:pt x="10" y="30"/>
                    </a:lnTo>
                    <a:lnTo>
                      <a:pt x="4" y="22"/>
                    </a:lnTo>
                    <a:lnTo>
                      <a:pt x="4" y="1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918F"/>
              </a:solidFill>
              <a:ln w="0" cap="flat" cmpd="sng">
                <a:noFill/>
                <a:prstDash val="solid"/>
                <a:round/>
                <a:headEnd/>
                <a:tailEnd/>
              </a:ln>
            </p:spPr>
            <p:txBody>
              <a:bodyPr tIns="72000" bIns="72000" anchor="ctr"/>
              <a:lstStyle/>
              <a:p>
                <a:endParaRPr lang="it-IT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8734" name="Freeform 124"/>
              <p:cNvSpPr>
                <a:spLocks noChangeAspect="1"/>
              </p:cNvSpPr>
              <p:nvPr/>
            </p:nvSpPr>
            <p:spPr bwMode="auto">
              <a:xfrm>
                <a:off x="608" y="1575"/>
                <a:ext cx="14" cy="20"/>
              </a:xfrm>
              <a:custGeom>
                <a:avLst/>
                <a:gdLst>
                  <a:gd name="T0" fmla="*/ 0 w 14"/>
                  <a:gd name="T1" fmla="*/ 0 h 20"/>
                  <a:gd name="T2" fmla="*/ 6 w 14"/>
                  <a:gd name="T3" fmla="*/ 4 h 20"/>
                  <a:gd name="T4" fmla="*/ 14 w 14"/>
                  <a:gd name="T5" fmla="*/ 6 h 20"/>
                  <a:gd name="T6" fmla="*/ 12 w 14"/>
                  <a:gd name="T7" fmla="*/ 16 h 20"/>
                  <a:gd name="T8" fmla="*/ 6 w 14"/>
                  <a:gd name="T9" fmla="*/ 20 h 20"/>
                  <a:gd name="T10" fmla="*/ 0 w 14"/>
                  <a:gd name="T11" fmla="*/ 12 h 20"/>
                  <a:gd name="T12" fmla="*/ 0 w 14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20"/>
                  <a:gd name="T23" fmla="*/ 14 w 14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20">
                    <a:moveTo>
                      <a:pt x="0" y="0"/>
                    </a:moveTo>
                    <a:lnTo>
                      <a:pt x="6" y="4"/>
                    </a:lnTo>
                    <a:lnTo>
                      <a:pt x="14" y="6"/>
                    </a:lnTo>
                    <a:lnTo>
                      <a:pt x="12" y="16"/>
                    </a:lnTo>
                    <a:lnTo>
                      <a:pt x="6" y="2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918F"/>
              </a:solidFill>
              <a:ln w="0" cap="flat" cmpd="sng">
                <a:noFill/>
                <a:prstDash val="solid"/>
                <a:round/>
                <a:headEnd/>
                <a:tailEnd/>
              </a:ln>
            </p:spPr>
            <p:txBody>
              <a:bodyPr tIns="72000" bIns="72000" anchor="ctr"/>
              <a:lstStyle/>
              <a:p>
                <a:endParaRPr lang="it-IT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8735" name="Freeform 125"/>
              <p:cNvSpPr>
                <a:spLocks noChangeAspect="1"/>
              </p:cNvSpPr>
              <p:nvPr/>
            </p:nvSpPr>
            <p:spPr bwMode="auto">
              <a:xfrm>
                <a:off x="560" y="1523"/>
                <a:ext cx="16" cy="30"/>
              </a:xfrm>
              <a:custGeom>
                <a:avLst/>
                <a:gdLst>
                  <a:gd name="T0" fmla="*/ 0 w 16"/>
                  <a:gd name="T1" fmla="*/ 0 h 30"/>
                  <a:gd name="T2" fmla="*/ 10 w 16"/>
                  <a:gd name="T3" fmla="*/ 4 h 30"/>
                  <a:gd name="T4" fmla="*/ 16 w 16"/>
                  <a:gd name="T5" fmla="*/ 16 h 30"/>
                  <a:gd name="T6" fmla="*/ 14 w 16"/>
                  <a:gd name="T7" fmla="*/ 24 h 30"/>
                  <a:gd name="T8" fmla="*/ 10 w 16"/>
                  <a:gd name="T9" fmla="*/ 30 h 30"/>
                  <a:gd name="T10" fmla="*/ 4 w 16"/>
                  <a:gd name="T11" fmla="*/ 22 h 30"/>
                  <a:gd name="T12" fmla="*/ 4 w 16"/>
                  <a:gd name="T13" fmla="*/ 16 h 30"/>
                  <a:gd name="T14" fmla="*/ 0 w 16"/>
                  <a:gd name="T15" fmla="*/ 8 h 30"/>
                  <a:gd name="T16" fmla="*/ 0 w 16"/>
                  <a:gd name="T17" fmla="*/ 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30"/>
                  <a:gd name="T29" fmla="*/ 16 w 16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30">
                    <a:moveTo>
                      <a:pt x="0" y="0"/>
                    </a:moveTo>
                    <a:lnTo>
                      <a:pt x="10" y="4"/>
                    </a:lnTo>
                    <a:lnTo>
                      <a:pt x="16" y="16"/>
                    </a:lnTo>
                    <a:lnTo>
                      <a:pt x="14" y="24"/>
                    </a:lnTo>
                    <a:lnTo>
                      <a:pt x="10" y="30"/>
                    </a:lnTo>
                    <a:lnTo>
                      <a:pt x="4" y="22"/>
                    </a:lnTo>
                    <a:lnTo>
                      <a:pt x="4" y="1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918F"/>
              </a:solidFill>
              <a:ln w="0" cap="flat" cmpd="sng">
                <a:noFill/>
                <a:prstDash val="solid"/>
                <a:round/>
                <a:headEnd/>
                <a:tailEnd/>
              </a:ln>
            </p:spPr>
            <p:txBody>
              <a:bodyPr tIns="72000" bIns="72000" anchor="ctr"/>
              <a:lstStyle/>
              <a:p>
                <a:endParaRPr lang="it-IT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8736" name="Freeform 126"/>
              <p:cNvSpPr>
                <a:spLocks noChangeAspect="1"/>
              </p:cNvSpPr>
              <p:nvPr/>
            </p:nvSpPr>
            <p:spPr bwMode="auto">
              <a:xfrm>
                <a:off x="608" y="1575"/>
                <a:ext cx="14" cy="20"/>
              </a:xfrm>
              <a:custGeom>
                <a:avLst/>
                <a:gdLst>
                  <a:gd name="T0" fmla="*/ 0 w 14"/>
                  <a:gd name="T1" fmla="*/ 0 h 20"/>
                  <a:gd name="T2" fmla="*/ 6 w 14"/>
                  <a:gd name="T3" fmla="*/ 4 h 20"/>
                  <a:gd name="T4" fmla="*/ 14 w 14"/>
                  <a:gd name="T5" fmla="*/ 6 h 20"/>
                  <a:gd name="T6" fmla="*/ 12 w 14"/>
                  <a:gd name="T7" fmla="*/ 16 h 20"/>
                  <a:gd name="T8" fmla="*/ 6 w 14"/>
                  <a:gd name="T9" fmla="*/ 20 h 20"/>
                  <a:gd name="T10" fmla="*/ 0 w 14"/>
                  <a:gd name="T11" fmla="*/ 12 h 20"/>
                  <a:gd name="T12" fmla="*/ 0 w 14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20"/>
                  <a:gd name="T23" fmla="*/ 14 w 14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20">
                    <a:moveTo>
                      <a:pt x="0" y="0"/>
                    </a:moveTo>
                    <a:lnTo>
                      <a:pt x="6" y="4"/>
                    </a:lnTo>
                    <a:lnTo>
                      <a:pt x="14" y="6"/>
                    </a:lnTo>
                    <a:lnTo>
                      <a:pt x="12" y="16"/>
                    </a:lnTo>
                    <a:lnTo>
                      <a:pt x="6" y="2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918F"/>
              </a:solidFill>
              <a:ln w="0" cap="flat" cmpd="sng">
                <a:noFill/>
                <a:prstDash val="solid"/>
                <a:round/>
                <a:headEnd/>
                <a:tailEnd/>
              </a:ln>
            </p:spPr>
            <p:txBody>
              <a:bodyPr tIns="72000" bIns="72000" anchor="ctr"/>
              <a:lstStyle/>
              <a:p>
                <a:endParaRPr lang="it-IT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8737" name="Freeform 127"/>
              <p:cNvSpPr>
                <a:spLocks noChangeAspect="1"/>
              </p:cNvSpPr>
              <p:nvPr/>
            </p:nvSpPr>
            <p:spPr bwMode="auto">
              <a:xfrm>
                <a:off x="576" y="1551"/>
                <a:ext cx="14" cy="14"/>
              </a:xfrm>
              <a:custGeom>
                <a:avLst/>
                <a:gdLst>
                  <a:gd name="T0" fmla="*/ 4 w 14"/>
                  <a:gd name="T1" fmla="*/ 0 h 14"/>
                  <a:gd name="T2" fmla="*/ 8 w 14"/>
                  <a:gd name="T3" fmla="*/ 0 h 14"/>
                  <a:gd name="T4" fmla="*/ 14 w 14"/>
                  <a:gd name="T5" fmla="*/ 6 h 14"/>
                  <a:gd name="T6" fmla="*/ 8 w 14"/>
                  <a:gd name="T7" fmla="*/ 10 h 14"/>
                  <a:gd name="T8" fmla="*/ 2 w 14"/>
                  <a:gd name="T9" fmla="*/ 14 h 14"/>
                  <a:gd name="T10" fmla="*/ 0 w 14"/>
                  <a:gd name="T11" fmla="*/ 6 h 14"/>
                  <a:gd name="T12" fmla="*/ 4 w 14"/>
                  <a:gd name="T13" fmla="*/ 0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4"/>
                  <a:gd name="T23" fmla="*/ 14 w 14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4">
                    <a:moveTo>
                      <a:pt x="4" y="0"/>
                    </a:moveTo>
                    <a:lnTo>
                      <a:pt x="8" y="0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2" y="14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1918F"/>
              </a:solidFill>
              <a:ln w="0" cap="flat" cmpd="sng">
                <a:noFill/>
                <a:prstDash val="solid"/>
                <a:round/>
                <a:headEnd/>
                <a:tailEnd/>
              </a:ln>
            </p:spPr>
            <p:txBody>
              <a:bodyPr tIns="72000" bIns="72000" anchor="ctr"/>
              <a:lstStyle/>
              <a:p>
                <a:endParaRPr lang="it-IT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</p:grpSp>
        <p:sp>
          <p:nvSpPr>
            <p:cNvPr id="18467" name="Freeform 128"/>
            <p:cNvSpPr>
              <a:spLocks noChangeAspect="1"/>
            </p:cNvSpPr>
            <p:nvPr/>
          </p:nvSpPr>
          <p:spPr bwMode="auto">
            <a:xfrm>
              <a:off x="3670" y="1213"/>
              <a:ext cx="102" cy="51"/>
            </a:xfrm>
            <a:custGeom>
              <a:avLst/>
              <a:gdLst>
                <a:gd name="T0" fmla="*/ 1 w 166"/>
                <a:gd name="T1" fmla="*/ 1 h 82"/>
                <a:gd name="T2" fmla="*/ 0 w 166"/>
                <a:gd name="T3" fmla="*/ 1 h 82"/>
                <a:gd name="T4" fmla="*/ 1 w 166"/>
                <a:gd name="T5" fmla="*/ 1 h 82"/>
                <a:gd name="T6" fmla="*/ 1 w 166"/>
                <a:gd name="T7" fmla="*/ 1 h 82"/>
                <a:gd name="T8" fmla="*/ 1 w 166"/>
                <a:gd name="T9" fmla="*/ 1 h 82"/>
                <a:gd name="T10" fmla="*/ 1 w 166"/>
                <a:gd name="T11" fmla="*/ 1 h 82"/>
                <a:gd name="T12" fmla="*/ 1 w 166"/>
                <a:gd name="T13" fmla="*/ 1 h 82"/>
                <a:gd name="T14" fmla="*/ 1 w 166"/>
                <a:gd name="T15" fmla="*/ 1 h 82"/>
                <a:gd name="T16" fmla="*/ 1 w 166"/>
                <a:gd name="T17" fmla="*/ 1 h 82"/>
                <a:gd name="T18" fmla="*/ 1 w 166"/>
                <a:gd name="T19" fmla="*/ 1 h 82"/>
                <a:gd name="T20" fmla="*/ 1 w 166"/>
                <a:gd name="T21" fmla="*/ 1 h 82"/>
                <a:gd name="T22" fmla="*/ 1 w 166"/>
                <a:gd name="T23" fmla="*/ 1 h 82"/>
                <a:gd name="T24" fmla="*/ 1 w 166"/>
                <a:gd name="T25" fmla="*/ 1 h 82"/>
                <a:gd name="T26" fmla="*/ 1 w 166"/>
                <a:gd name="T27" fmla="*/ 1 h 82"/>
                <a:gd name="T28" fmla="*/ 1 w 166"/>
                <a:gd name="T29" fmla="*/ 1 h 82"/>
                <a:gd name="T30" fmla="*/ 1 w 166"/>
                <a:gd name="T31" fmla="*/ 1 h 82"/>
                <a:gd name="T32" fmla="*/ 2 w 166"/>
                <a:gd name="T33" fmla="*/ 1 h 82"/>
                <a:gd name="T34" fmla="*/ 2 w 166"/>
                <a:gd name="T35" fmla="*/ 1 h 82"/>
                <a:gd name="T36" fmla="*/ 2 w 166"/>
                <a:gd name="T37" fmla="*/ 1 h 82"/>
                <a:gd name="T38" fmla="*/ 2 w 166"/>
                <a:gd name="T39" fmla="*/ 0 h 82"/>
                <a:gd name="T40" fmla="*/ 2 w 166"/>
                <a:gd name="T41" fmla="*/ 1 h 82"/>
                <a:gd name="T42" fmla="*/ 4 w 166"/>
                <a:gd name="T43" fmla="*/ 1 h 82"/>
                <a:gd name="T44" fmla="*/ 4 w 166"/>
                <a:gd name="T45" fmla="*/ 1 h 82"/>
                <a:gd name="T46" fmla="*/ 4 w 166"/>
                <a:gd name="T47" fmla="*/ 1 h 82"/>
                <a:gd name="T48" fmla="*/ 4 w 166"/>
                <a:gd name="T49" fmla="*/ 1 h 82"/>
                <a:gd name="T50" fmla="*/ 4 w 166"/>
                <a:gd name="T51" fmla="*/ 1 h 82"/>
                <a:gd name="T52" fmla="*/ 2 w 166"/>
                <a:gd name="T53" fmla="*/ 1 h 82"/>
                <a:gd name="T54" fmla="*/ 2 w 166"/>
                <a:gd name="T55" fmla="*/ 1 h 82"/>
                <a:gd name="T56" fmla="*/ 2 w 166"/>
                <a:gd name="T57" fmla="*/ 1 h 82"/>
                <a:gd name="T58" fmla="*/ 1 w 166"/>
                <a:gd name="T59" fmla="*/ 1 h 82"/>
                <a:gd name="T60" fmla="*/ 1 w 166"/>
                <a:gd name="T61" fmla="*/ 1 h 82"/>
                <a:gd name="T62" fmla="*/ 1 w 166"/>
                <a:gd name="T63" fmla="*/ 1 h 82"/>
                <a:gd name="T64" fmla="*/ 1 w 166"/>
                <a:gd name="T65" fmla="*/ 1 h 82"/>
                <a:gd name="T66" fmla="*/ 1 w 166"/>
                <a:gd name="T67" fmla="*/ 1 h 82"/>
                <a:gd name="T68" fmla="*/ 1 w 166"/>
                <a:gd name="T69" fmla="*/ 1 h 82"/>
                <a:gd name="T70" fmla="*/ 1 w 166"/>
                <a:gd name="T71" fmla="*/ 1 h 82"/>
                <a:gd name="T72" fmla="*/ 1 w 166"/>
                <a:gd name="T73" fmla="*/ 1 h 82"/>
                <a:gd name="T74" fmla="*/ 1 w 166"/>
                <a:gd name="T75" fmla="*/ 1 h 82"/>
                <a:gd name="T76" fmla="*/ 1 w 166"/>
                <a:gd name="T77" fmla="*/ 1 h 82"/>
                <a:gd name="T78" fmla="*/ 1 w 166"/>
                <a:gd name="T79" fmla="*/ 1 h 82"/>
                <a:gd name="T80" fmla="*/ 1 w 166"/>
                <a:gd name="T81" fmla="*/ 1 h 82"/>
                <a:gd name="T82" fmla="*/ 1 w 166"/>
                <a:gd name="T83" fmla="*/ 1 h 82"/>
                <a:gd name="T84" fmla="*/ 1 w 166"/>
                <a:gd name="T85" fmla="*/ 1 h 8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6"/>
                <a:gd name="T130" fmla="*/ 0 h 82"/>
                <a:gd name="T131" fmla="*/ 166 w 166"/>
                <a:gd name="T132" fmla="*/ 82 h 8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6" h="82">
                  <a:moveTo>
                    <a:pt x="14" y="28"/>
                  </a:moveTo>
                  <a:lnTo>
                    <a:pt x="0" y="28"/>
                  </a:lnTo>
                  <a:lnTo>
                    <a:pt x="6" y="18"/>
                  </a:lnTo>
                  <a:lnTo>
                    <a:pt x="10" y="10"/>
                  </a:lnTo>
                  <a:lnTo>
                    <a:pt x="20" y="2"/>
                  </a:lnTo>
                  <a:lnTo>
                    <a:pt x="30" y="6"/>
                  </a:lnTo>
                  <a:lnTo>
                    <a:pt x="42" y="14"/>
                  </a:lnTo>
                  <a:lnTo>
                    <a:pt x="44" y="24"/>
                  </a:lnTo>
                  <a:lnTo>
                    <a:pt x="48" y="28"/>
                  </a:lnTo>
                  <a:lnTo>
                    <a:pt x="54" y="24"/>
                  </a:lnTo>
                  <a:lnTo>
                    <a:pt x="58" y="18"/>
                  </a:lnTo>
                  <a:lnTo>
                    <a:pt x="64" y="12"/>
                  </a:lnTo>
                  <a:lnTo>
                    <a:pt x="68" y="16"/>
                  </a:lnTo>
                  <a:lnTo>
                    <a:pt x="72" y="22"/>
                  </a:lnTo>
                  <a:lnTo>
                    <a:pt x="80" y="14"/>
                  </a:lnTo>
                  <a:lnTo>
                    <a:pt x="86" y="8"/>
                  </a:lnTo>
                  <a:lnTo>
                    <a:pt x="92" y="12"/>
                  </a:lnTo>
                  <a:lnTo>
                    <a:pt x="104" y="14"/>
                  </a:lnTo>
                  <a:lnTo>
                    <a:pt x="118" y="8"/>
                  </a:lnTo>
                  <a:lnTo>
                    <a:pt x="128" y="0"/>
                  </a:lnTo>
                  <a:lnTo>
                    <a:pt x="140" y="12"/>
                  </a:lnTo>
                  <a:lnTo>
                    <a:pt x="150" y="16"/>
                  </a:lnTo>
                  <a:lnTo>
                    <a:pt x="158" y="24"/>
                  </a:lnTo>
                  <a:lnTo>
                    <a:pt x="166" y="34"/>
                  </a:lnTo>
                  <a:lnTo>
                    <a:pt x="166" y="42"/>
                  </a:lnTo>
                  <a:lnTo>
                    <a:pt x="156" y="50"/>
                  </a:lnTo>
                  <a:lnTo>
                    <a:pt x="140" y="60"/>
                  </a:lnTo>
                  <a:lnTo>
                    <a:pt x="120" y="68"/>
                  </a:lnTo>
                  <a:lnTo>
                    <a:pt x="102" y="74"/>
                  </a:lnTo>
                  <a:lnTo>
                    <a:pt x="88" y="82"/>
                  </a:lnTo>
                  <a:lnTo>
                    <a:pt x="74" y="82"/>
                  </a:lnTo>
                  <a:lnTo>
                    <a:pt x="58" y="76"/>
                  </a:lnTo>
                  <a:lnTo>
                    <a:pt x="48" y="70"/>
                  </a:lnTo>
                  <a:lnTo>
                    <a:pt x="18" y="70"/>
                  </a:lnTo>
                  <a:lnTo>
                    <a:pt x="32" y="62"/>
                  </a:lnTo>
                  <a:lnTo>
                    <a:pt x="34" y="52"/>
                  </a:lnTo>
                  <a:lnTo>
                    <a:pt x="26" y="48"/>
                  </a:lnTo>
                  <a:lnTo>
                    <a:pt x="14" y="46"/>
                  </a:lnTo>
                  <a:lnTo>
                    <a:pt x="2" y="44"/>
                  </a:lnTo>
                  <a:lnTo>
                    <a:pt x="18" y="38"/>
                  </a:lnTo>
                  <a:lnTo>
                    <a:pt x="30" y="32"/>
                  </a:lnTo>
                  <a:lnTo>
                    <a:pt x="24" y="28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468" name="Freeform 129"/>
            <p:cNvSpPr>
              <a:spLocks noChangeAspect="1"/>
            </p:cNvSpPr>
            <p:nvPr/>
          </p:nvSpPr>
          <p:spPr bwMode="auto">
            <a:xfrm>
              <a:off x="3195" y="874"/>
              <a:ext cx="592" cy="440"/>
            </a:xfrm>
            <a:custGeom>
              <a:avLst/>
              <a:gdLst>
                <a:gd name="T0" fmla="*/ 14 w 962"/>
                <a:gd name="T1" fmla="*/ 10 h 716"/>
                <a:gd name="T2" fmla="*/ 13 w 962"/>
                <a:gd name="T3" fmla="*/ 10 h 716"/>
                <a:gd name="T4" fmla="*/ 11 w 962"/>
                <a:gd name="T5" fmla="*/ 12 h 716"/>
                <a:gd name="T6" fmla="*/ 10 w 962"/>
                <a:gd name="T7" fmla="*/ 12 h 716"/>
                <a:gd name="T8" fmla="*/ 10 w 962"/>
                <a:gd name="T9" fmla="*/ 13 h 716"/>
                <a:gd name="T10" fmla="*/ 10 w 962"/>
                <a:gd name="T11" fmla="*/ 14 h 716"/>
                <a:gd name="T12" fmla="*/ 9 w 962"/>
                <a:gd name="T13" fmla="*/ 14 h 716"/>
                <a:gd name="T14" fmla="*/ 8 w 962"/>
                <a:gd name="T15" fmla="*/ 14 h 716"/>
                <a:gd name="T16" fmla="*/ 7 w 962"/>
                <a:gd name="T17" fmla="*/ 13 h 716"/>
                <a:gd name="T18" fmla="*/ 7 w 962"/>
                <a:gd name="T19" fmla="*/ 12 h 716"/>
                <a:gd name="T20" fmla="*/ 6 w 962"/>
                <a:gd name="T21" fmla="*/ 11 h 716"/>
                <a:gd name="T22" fmla="*/ 6 w 962"/>
                <a:gd name="T23" fmla="*/ 10 h 716"/>
                <a:gd name="T24" fmla="*/ 7 w 962"/>
                <a:gd name="T25" fmla="*/ 10 h 716"/>
                <a:gd name="T26" fmla="*/ 7 w 962"/>
                <a:gd name="T27" fmla="*/ 9 h 716"/>
                <a:gd name="T28" fmla="*/ 6 w 962"/>
                <a:gd name="T29" fmla="*/ 9 h 716"/>
                <a:gd name="T30" fmla="*/ 7 w 962"/>
                <a:gd name="T31" fmla="*/ 9 h 716"/>
                <a:gd name="T32" fmla="*/ 6 w 962"/>
                <a:gd name="T33" fmla="*/ 9 h 716"/>
                <a:gd name="T34" fmla="*/ 5 w 962"/>
                <a:gd name="T35" fmla="*/ 6 h 716"/>
                <a:gd name="T36" fmla="*/ 3 w 962"/>
                <a:gd name="T37" fmla="*/ 6 h 716"/>
                <a:gd name="T38" fmla="*/ 2 w 962"/>
                <a:gd name="T39" fmla="*/ 6 h 716"/>
                <a:gd name="T40" fmla="*/ 1 w 962"/>
                <a:gd name="T41" fmla="*/ 6 h 716"/>
                <a:gd name="T42" fmla="*/ 1 w 962"/>
                <a:gd name="T43" fmla="*/ 5 h 716"/>
                <a:gd name="T44" fmla="*/ 2 w 962"/>
                <a:gd name="T45" fmla="*/ 4 h 716"/>
                <a:gd name="T46" fmla="*/ 1 w 962"/>
                <a:gd name="T47" fmla="*/ 4 h 716"/>
                <a:gd name="T48" fmla="*/ 1 w 962"/>
                <a:gd name="T49" fmla="*/ 4 h 716"/>
                <a:gd name="T50" fmla="*/ 2 w 962"/>
                <a:gd name="T51" fmla="*/ 2 h 716"/>
                <a:gd name="T52" fmla="*/ 2 w 962"/>
                <a:gd name="T53" fmla="*/ 2 h 716"/>
                <a:gd name="T54" fmla="*/ 4 w 962"/>
                <a:gd name="T55" fmla="*/ 1 h 716"/>
                <a:gd name="T56" fmla="*/ 4 w 962"/>
                <a:gd name="T57" fmla="*/ 1 h 716"/>
                <a:gd name="T58" fmla="*/ 6 w 962"/>
                <a:gd name="T59" fmla="*/ 1 h 716"/>
                <a:gd name="T60" fmla="*/ 7 w 962"/>
                <a:gd name="T61" fmla="*/ 1 h 716"/>
                <a:gd name="T62" fmla="*/ 7 w 962"/>
                <a:gd name="T63" fmla="*/ 1 h 716"/>
                <a:gd name="T64" fmla="*/ 9 w 962"/>
                <a:gd name="T65" fmla="*/ 1 h 716"/>
                <a:gd name="T66" fmla="*/ 10 w 962"/>
                <a:gd name="T67" fmla="*/ 1 h 716"/>
                <a:gd name="T68" fmla="*/ 13 w 962"/>
                <a:gd name="T69" fmla="*/ 0 h 716"/>
                <a:gd name="T70" fmla="*/ 15 w 962"/>
                <a:gd name="T71" fmla="*/ 1 h 716"/>
                <a:gd name="T72" fmla="*/ 15 w 962"/>
                <a:gd name="T73" fmla="*/ 1 h 716"/>
                <a:gd name="T74" fmla="*/ 15 w 962"/>
                <a:gd name="T75" fmla="*/ 1 h 716"/>
                <a:gd name="T76" fmla="*/ 15 w 962"/>
                <a:gd name="T77" fmla="*/ 1 h 716"/>
                <a:gd name="T78" fmla="*/ 17 w 962"/>
                <a:gd name="T79" fmla="*/ 1 h 716"/>
                <a:gd name="T80" fmla="*/ 16 w 962"/>
                <a:gd name="T81" fmla="*/ 2 h 716"/>
                <a:gd name="T82" fmla="*/ 18 w 962"/>
                <a:gd name="T83" fmla="*/ 1 h 716"/>
                <a:gd name="T84" fmla="*/ 20 w 962"/>
                <a:gd name="T85" fmla="*/ 2 h 716"/>
                <a:gd name="T86" fmla="*/ 18 w 962"/>
                <a:gd name="T87" fmla="*/ 2 h 716"/>
                <a:gd name="T88" fmla="*/ 18 w 962"/>
                <a:gd name="T89" fmla="*/ 2 h 716"/>
                <a:gd name="T90" fmla="*/ 18 w 962"/>
                <a:gd name="T91" fmla="*/ 2 h 716"/>
                <a:gd name="T92" fmla="*/ 17 w 962"/>
                <a:gd name="T93" fmla="*/ 4 h 716"/>
                <a:gd name="T94" fmla="*/ 17 w 962"/>
                <a:gd name="T95" fmla="*/ 4 h 716"/>
                <a:gd name="T96" fmla="*/ 17 w 962"/>
                <a:gd name="T97" fmla="*/ 4 h 716"/>
                <a:gd name="T98" fmla="*/ 18 w 962"/>
                <a:gd name="T99" fmla="*/ 6 h 716"/>
                <a:gd name="T100" fmla="*/ 17 w 962"/>
                <a:gd name="T101" fmla="*/ 6 h 716"/>
                <a:gd name="T102" fmla="*/ 17 w 962"/>
                <a:gd name="T103" fmla="*/ 6 h 716"/>
                <a:gd name="T104" fmla="*/ 17 w 962"/>
                <a:gd name="T105" fmla="*/ 6 h 716"/>
                <a:gd name="T106" fmla="*/ 17 w 962"/>
                <a:gd name="T107" fmla="*/ 7 h 716"/>
                <a:gd name="T108" fmla="*/ 15 w 962"/>
                <a:gd name="T109" fmla="*/ 7 h 716"/>
                <a:gd name="T110" fmla="*/ 16 w 962"/>
                <a:gd name="T111" fmla="*/ 9 h 716"/>
                <a:gd name="T112" fmla="*/ 17 w 962"/>
                <a:gd name="T113" fmla="*/ 9 h 716"/>
                <a:gd name="T114" fmla="*/ 15 w 962"/>
                <a:gd name="T115" fmla="*/ 9 h 716"/>
                <a:gd name="T116" fmla="*/ 16 w 962"/>
                <a:gd name="T117" fmla="*/ 9 h 71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62"/>
                <a:gd name="T178" fmla="*/ 0 h 716"/>
                <a:gd name="T179" fmla="*/ 962 w 962"/>
                <a:gd name="T180" fmla="*/ 716 h 71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62" h="716">
                  <a:moveTo>
                    <a:pt x="790" y="462"/>
                  </a:moveTo>
                  <a:lnTo>
                    <a:pt x="752" y="484"/>
                  </a:lnTo>
                  <a:lnTo>
                    <a:pt x="736" y="496"/>
                  </a:lnTo>
                  <a:lnTo>
                    <a:pt x="676" y="508"/>
                  </a:lnTo>
                  <a:lnTo>
                    <a:pt x="658" y="512"/>
                  </a:lnTo>
                  <a:lnTo>
                    <a:pt x="646" y="506"/>
                  </a:lnTo>
                  <a:lnTo>
                    <a:pt x="642" y="514"/>
                  </a:lnTo>
                  <a:lnTo>
                    <a:pt x="628" y="526"/>
                  </a:lnTo>
                  <a:lnTo>
                    <a:pt x="608" y="552"/>
                  </a:lnTo>
                  <a:lnTo>
                    <a:pt x="582" y="564"/>
                  </a:lnTo>
                  <a:lnTo>
                    <a:pt x="560" y="572"/>
                  </a:lnTo>
                  <a:lnTo>
                    <a:pt x="546" y="572"/>
                  </a:lnTo>
                  <a:lnTo>
                    <a:pt x="524" y="576"/>
                  </a:lnTo>
                  <a:lnTo>
                    <a:pt x="518" y="582"/>
                  </a:lnTo>
                  <a:lnTo>
                    <a:pt x="518" y="588"/>
                  </a:lnTo>
                  <a:lnTo>
                    <a:pt x="510" y="592"/>
                  </a:lnTo>
                  <a:lnTo>
                    <a:pt x="512" y="606"/>
                  </a:lnTo>
                  <a:lnTo>
                    <a:pt x="504" y="612"/>
                  </a:lnTo>
                  <a:lnTo>
                    <a:pt x="508" y="620"/>
                  </a:lnTo>
                  <a:lnTo>
                    <a:pt x="502" y="636"/>
                  </a:lnTo>
                  <a:lnTo>
                    <a:pt x="486" y="648"/>
                  </a:lnTo>
                  <a:lnTo>
                    <a:pt x="474" y="650"/>
                  </a:lnTo>
                  <a:lnTo>
                    <a:pt x="480" y="658"/>
                  </a:lnTo>
                  <a:lnTo>
                    <a:pt x="482" y="664"/>
                  </a:lnTo>
                  <a:lnTo>
                    <a:pt x="476" y="686"/>
                  </a:lnTo>
                  <a:lnTo>
                    <a:pt x="462" y="716"/>
                  </a:lnTo>
                  <a:lnTo>
                    <a:pt x="444" y="714"/>
                  </a:lnTo>
                  <a:lnTo>
                    <a:pt x="428" y="702"/>
                  </a:lnTo>
                  <a:lnTo>
                    <a:pt x="426" y="690"/>
                  </a:lnTo>
                  <a:lnTo>
                    <a:pt x="416" y="694"/>
                  </a:lnTo>
                  <a:lnTo>
                    <a:pt x="406" y="694"/>
                  </a:lnTo>
                  <a:lnTo>
                    <a:pt x="390" y="700"/>
                  </a:lnTo>
                  <a:lnTo>
                    <a:pt x="374" y="672"/>
                  </a:lnTo>
                  <a:lnTo>
                    <a:pt x="356" y="654"/>
                  </a:lnTo>
                  <a:lnTo>
                    <a:pt x="362" y="644"/>
                  </a:lnTo>
                  <a:lnTo>
                    <a:pt x="348" y="634"/>
                  </a:lnTo>
                  <a:lnTo>
                    <a:pt x="348" y="618"/>
                  </a:lnTo>
                  <a:lnTo>
                    <a:pt x="360" y="604"/>
                  </a:lnTo>
                  <a:lnTo>
                    <a:pt x="354" y="594"/>
                  </a:lnTo>
                  <a:lnTo>
                    <a:pt x="340" y="600"/>
                  </a:lnTo>
                  <a:lnTo>
                    <a:pt x="324" y="588"/>
                  </a:lnTo>
                  <a:lnTo>
                    <a:pt x="312" y="572"/>
                  </a:lnTo>
                  <a:lnTo>
                    <a:pt x="304" y="560"/>
                  </a:lnTo>
                  <a:lnTo>
                    <a:pt x="312" y="546"/>
                  </a:lnTo>
                  <a:lnTo>
                    <a:pt x="316" y="540"/>
                  </a:lnTo>
                  <a:lnTo>
                    <a:pt x="304" y="540"/>
                  </a:lnTo>
                  <a:lnTo>
                    <a:pt x="302" y="528"/>
                  </a:lnTo>
                  <a:lnTo>
                    <a:pt x="312" y="516"/>
                  </a:lnTo>
                  <a:lnTo>
                    <a:pt x="318" y="516"/>
                  </a:lnTo>
                  <a:lnTo>
                    <a:pt x="336" y="520"/>
                  </a:lnTo>
                  <a:lnTo>
                    <a:pt x="342" y="522"/>
                  </a:lnTo>
                  <a:lnTo>
                    <a:pt x="346" y="522"/>
                  </a:lnTo>
                  <a:lnTo>
                    <a:pt x="348" y="520"/>
                  </a:lnTo>
                  <a:lnTo>
                    <a:pt x="344" y="500"/>
                  </a:lnTo>
                  <a:lnTo>
                    <a:pt x="344" y="478"/>
                  </a:lnTo>
                  <a:lnTo>
                    <a:pt x="356" y="466"/>
                  </a:lnTo>
                  <a:lnTo>
                    <a:pt x="352" y="456"/>
                  </a:lnTo>
                  <a:lnTo>
                    <a:pt x="330" y="456"/>
                  </a:lnTo>
                  <a:lnTo>
                    <a:pt x="310" y="444"/>
                  </a:lnTo>
                  <a:lnTo>
                    <a:pt x="296" y="436"/>
                  </a:lnTo>
                  <a:lnTo>
                    <a:pt x="318" y="434"/>
                  </a:lnTo>
                  <a:lnTo>
                    <a:pt x="342" y="442"/>
                  </a:lnTo>
                  <a:lnTo>
                    <a:pt x="344" y="430"/>
                  </a:lnTo>
                  <a:lnTo>
                    <a:pt x="330" y="414"/>
                  </a:lnTo>
                  <a:lnTo>
                    <a:pt x="320" y="410"/>
                  </a:lnTo>
                  <a:lnTo>
                    <a:pt x="304" y="400"/>
                  </a:lnTo>
                  <a:lnTo>
                    <a:pt x="296" y="412"/>
                  </a:lnTo>
                  <a:lnTo>
                    <a:pt x="274" y="414"/>
                  </a:lnTo>
                  <a:lnTo>
                    <a:pt x="274" y="398"/>
                  </a:lnTo>
                  <a:lnTo>
                    <a:pt x="288" y="378"/>
                  </a:lnTo>
                  <a:lnTo>
                    <a:pt x="264" y="332"/>
                  </a:lnTo>
                  <a:lnTo>
                    <a:pt x="238" y="306"/>
                  </a:lnTo>
                  <a:lnTo>
                    <a:pt x="228" y="294"/>
                  </a:lnTo>
                  <a:lnTo>
                    <a:pt x="226" y="284"/>
                  </a:lnTo>
                  <a:lnTo>
                    <a:pt x="196" y="274"/>
                  </a:lnTo>
                  <a:lnTo>
                    <a:pt x="148" y="262"/>
                  </a:lnTo>
                  <a:lnTo>
                    <a:pt x="138" y="266"/>
                  </a:lnTo>
                  <a:lnTo>
                    <a:pt x="118" y="274"/>
                  </a:lnTo>
                  <a:lnTo>
                    <a:pt x="106" y="264"/>
                  </a:lnTo>
                  <a:lnTo>
                    <a:pt x="100" y="272"/>
                  </a:lnTo>
                  <a:lnTo>
                    <a:pt x="94" y="276"/>
                  </a:lnTo>
                  <a:lnTo>
                    <a:pt x="76" y="272"/>
                  </a:lnTo>
                  <a:lnTo>
                    <a:pt x="52" y="262"/>
                  </a:lnTo>
                  <a:lnTo>
                    <a:pt x="68" y="256"/>
                  </a:lnTo>
                  <a:lnTo>
                    <a:pt x="76" y="252"/>
                  </a:lnTo>
                  <a:lnTo>
                    <a:pt x="62" y="250"/>
                  </a:lnTo>
                  <a:lnTo>
                    <a:pt x="42" y="250"/>
                  </a:lnTo>
                  <a:lnTo>
                    <a:pt x="24" y="240"/>
                  </a:lnTo>
                  <a:lnTo>
                    <a:pt x="30" y="234"/>
                  </a:lnTo>
                  <a:lnTo>
                    <a:pt x="60" y="234"/>
                  </a:lnTo>
                  <a:lnTo>
                    <a:pt x="100" y="230"/>
                  </a:lnTo>
                  <a:lnTo>
                    <a:pt x="102" y="222"/>
                  </a:lnTo>
                  <a:lnTo>
                    <a:pt x="84" y="222"/>
                  </a:lnTo>
                  <a:lnTo>
                    <a:pt x="62" y="224"/>
                  </a:lnTo>
                  <a:lnTo>
                    <a:pt x="40" y="220"/>
                  </a:lnTo>
                  <a:lnTo>
                    <a:pt x="8" y="206"/>
                  </a:lnTo>
                  <a:lnTo>
                    <a:pt x="0" y="196"/>
                  </a:lnTo>
                  <a:lnTo>
                    <a:pt x="8" y="188"/>
                  </a:lnTo>
                  <a:lnTo>
                    <a:pt x="32" y="184"/>
                  </a:lnTo>
                  <a:lnTo>
                    <a:pt x="58" y="180"/>
                  </a:lnTo>
                  <a:lnTo>
                    <a:pt x="76" y="170"/>
                  </a:lnTo>
                  <a:lnTo>
                    <a:pt x="106" y="170"/>
                  </a:lnTo>
                  <a:lnTo>
                    <a:pt x="122" y="156"/>
                  </a:lnTo>
                  <a:lnTo>
                    <a:pt x="124" y="134"/>
                  </a:lnTo>
                  <a:lnTo>
                    <a:pt x="112" y="140"/>
                  </a:lnTo>
                  <a:lnTo>
                    <a:pt x="82" y="128"/>
                  </a:lnTo>
                  <a:lnTo>
                    <a:pt x="102" y="114"/>
                  </a:lnTo>
                  <a:lnTo>
                    <a:pt x="128" y="102"/>
                  </a:lnTo>
                  <a:lnTo>
                    <a:pt x="160" y="92"/>
                  </a:lnTo>
                  <a:lnTo>
                    <a:pt x="184" y="100"/>
                  </a:lnTo>
                  <a:lnTo>
                    <a:pt x="190" y="80"/>
                  </a:lnTo>
                  <a:lnTo>
                    <a:pt x="182" y="70"/>
                  </a:lnTo>
                  <a:lnTo>
                    <a:pt x="212" y="66"/>
                  </a:lnTo>
                  <a:lnTo>
                    <a:pt x="222" y="76"/>
                  </a:lnTo>
                  <a:lnTo>
                    <a:pt x="238" y="80"/>
                  </a:lnTo>
                  <a:lnTo>
                    <a:pt x="230" y="68"/>
                  </a:lnTo>
                  <a:lnTo>
                    <a:pt x="226" y="62"/>
                  </a:lnTo>
                  <a:lnTo>
                    <a:pt x="224" y="60"/>
                  </a:lnTo>
                  <a:lnTo>
                    <a:pt x="224" y="58"/>
                  </a:lnTo>
                  <a:lnTo>
                    <a:pt x="296" y="50"/>
                  </a:lnTo>
                  <a:lnTo>
                    <a:pt x="304" y="70"/>
                  </a:lnTo>
                  <a:lnTo>
                    <a:pt x="316" y="66"/>
                  </a:lnTo>
                  <a:lnTo>
                    <a:pt x="312" y="48"/>
                  </a:lnTo>
                  <a:lnTo>
                    <a:pt x="344" y="66"/>
                  </a:lnTo>
                  <a:lnTo>
                    <a:pt x="366" y="66"/>
                  </a:lnTo>
                  <a:lnTo>
                    <a:pt x="350" y="56"/>
                  </a:lnTo>
                  <a:lnTo>
                    <a:pt x="358" y="44"/>
                  </a:lnTo>
                  <a:lnTo>
                    <a:pt x="374" y="44"/>
                  </a:lnTo>
                  <a:lnTo>
                    <a:pt x="404" y="56"/>
                  </a:lnTo>
                  <a:lnTo>
                    <a:pt x="442" y="74"/>
                  </a:lnTo>
                  <a:lnTo>
                    <a:pt x="450" y="68"/>
                  </a:lnTo>
                  <a:lnTo>
                    <a:pt x="400" y="40"/>
                  </a:lnTo>
                  <a:lnTo>
                    <a:pt x="422" y="34"/>
                  </a:lnTo>
                  <a:lnTo>
                    <a:pt x="424" y="24"/>
                  </a:lnTo>
                  <a:lnTo>
                    <a:pt x="450" y="16"/>
                  </a:lnTo>
                  <a:lnTo>
                    <a:pt x="478" y="14"/>
                  </a:lnTo>
                  <a:lnTo>
                    <a:pt x="510" y="18"/>
                  </a:lnTo>
                  <a:lnTo>
                    <a:pt x="534" y="16"/>
                  </a:lnTo>
                  <a:lnTo>
                    <a:pt x="562" y="4"/>
                  </a:lnTo>
                  <a:lnTo>
                    <a:pt x="618" y="0"/>
                  </a:lnTo>
                  <a:lnTo>
                    <a:pt x="680" y="0"/>
                  </a:lnTo>
                  <a:lnTo>
                    <a:pt x="716" y="4"/>
                  </a:lnTo>
                  <a:lnTo>
                    <a:pt x="746" y="12"/>
                  </a:lnTo>
                  <a:lnTo>
                    <a:pt x="756" y="18"/>
                  </a:lnTo>
                  <a:lnTo>
                    <a:pt x="760" y="24"/>
                  </a:lnTo>
                  <a:lnTo>
                    <a:pt x="814" y="38"/>
                  </a:lnTo>
                  <a:lnTo>
                    <a:pt x="800" y="48"/>
                  </a:lnTo>
                  <a:lnTo>
                    <a:pt x="738" y="56"/>
                  </a:lnTo>
                  <a:lnTo>
                    <a:pt x="676" y="58"/>
                  </a:lnTo>
                  <a:lnTo>
                    <a:pt x="668" y="70"/>
                  </a:lnTo>
                  <a:lnTo>
                    <a:pt x="694" y="64"/>
                  </a:lnTo>
                  <a:lnTo>
                    <a:pt x="754" y="66"/>
                  </a:lnTo>
                  <a:lnTo>
                    <a:pt x="740" y="76"/>
                  </a:lnTo>
                  <a:lnTo>
                    <a:pt x="726" y="80"/>
                  </a:lnTo>
                  <a:lnTo>
                    <a:pt x="734" y="82"/>
                  </a:lnTo>
                  <a:lnTo>
                    <a:pt x="760" y="76"/>
                  </a:lnTo>
                  <a:lnTo>
                    <a:pt x="774" y="68"/>
                  </a:lnTo>
                  <a:lnTo>
                    <a:pt x="782" y="58"/>
                  </a:lnTo>
                  <a:lnTo>
                    <a:pt x="800" y="58"/>
                  </a:lnTo>
                  <a:lnTo>
                    <a:pt x="806" y="66"/>
                  </a:lnTo>
                  <a:lnTo>
                    <a:pt x="806" y="82"/>
                  </a:lnTo>
                  <a:lnTo>
                    <a:pt x="774" y="104"/>
                  </a:lnTo>
                  <a:lnTo>
                    <a:pt x="770" y="114"/>
                  </a:lnTo>
                  <a:lnTo>
                    <a:pt x="792" y="102"/>
                  </a:lnTo>
                  <a:lnTo>
                    <a:pt x="820" y="86"/>
                  </a:lnTo>
                  <a:lnTo>
                    <a:pt x="836" y="74"/>
                  </a:lnTo>
                  <a:lnTo>
                    <a:pt x="868" y="84"/>
                  </a:lnTo>
                  <a:lnTo>
                    <a:pt x="884" y="68"/>
                  </a:lnTo>
                  <a:lnTo>
                    <a:pt x="914" y="66"/>
                  </a:lnTo>
                  <a:lnTo>
                    <a:pt x="946" y="70"/>
                  </a:lnTo>
                  <a:lnTo>
                    <a:pt x="962" y="80"/>
                  </a:lnTo>
                  <a:lnTo>
                    <a:pt x="948" y="90"/>
                  </a:lnTo>
                  <a:lnTo>
                    <a:pt x="922" y="98"/>
                  </a:lnTo>
                  <a:lnTo>
                    <a:pt x="916" y="106"/>
                  </a:lnTo>
                  <a:lnTo>
                    <a:pt x="906" y="110"/>
                  </a:lnTo>
                  <a:lnTo>
                    <a:pt x="872" y="110"/>
                  </a:lnTo>
                  <a:lnTo>
                    <a:pt x="852" y="116"/>
                  </a:lnTo>
                  <a:lnTo>
                    <a:pt x="870" y="120"/>
                  </a:lnTo>
                  <a:lnTo>
                    <a:pt x="896" y="122"/>
                  </a:lnTo>
                  <a:lnTo>
                    <a:pt x="888" y="130"/>
                  </a:lnTo>
                  <a:lnTo>
                    <a:pt x="850" y="128"/>
                  </a:lnTo>
                  <a:lnTo>
                    <a:pt x="832" y="132"/>
                  </a:lnTo>
                  <a:lnTo>
                    <a:pt x="840" y="140"/>
                  </a:lnTo>
                  <a:lnTo>
                    <a:pt x="866" y="138"/>
                  </a:lnTo>
                  <a:lnTo>
                    <a:pt x="876" y="138"/>
                  </a:lnTo>
                  <a:lnTo>
                    <a:pt x="868" y="146"/>
                  </a:lnTo>
                  <a:lnTo>
                    <a:pt x="844" y="152"/>
                  </a:lnTo>
                  <a:lnTo>
                    <a:pt x="842" y="170"/>
                  </a:lnTo>
                  <a:lnTo>
                    <a:pt x="822" y="180"/>
                  </a:lnTo>
                  <a:lnTo>
                    <a:pt x="812" y="208"/>
                  </a:lnTo>
                  <a:lnTo>
                    <a:pt x="822" y="210"/>
                  </a:lnTo>
                  <a:lnTo>
                    <a:pt x="848" y="212"/>
                  </a:lnTo>
                  <a:lnTo>
                    <a:pt x="836" y="220"/>
                  </a:lnTo>
                  <a:lnTo>
                    <a:pt x="836" y="224"/>
                  </a:lnTo>
                  <a:lnTo>
                    <a:pt x="838" y="226"/>
                  </a:lnTo>
                  <a:lnTo>
                    <a:pt x="840" y="228"/>
                  </a:lnTo>
                  <a:lnTo>
                    <a:pt x="854" y="234"/>
                  </a:lnTo>
                  <a:lnTo>
                    <a:pt x="868" y="238"/>
                  </a:lnTo>
                  <a:lnTo>
                    <a:pt x="864" y="250"/>
                  </a:lnTo>
                  <a:lnTo>
                    <a:pt x="860" y="258"/>
                  </a:lnTo>
                  <a:lnTo>
                    <a:pt x="858" y="260"/>
                  </a:lnTo>
                  <a:lnTo>
                    <a:pt x="846" y="252"/>
                  </a:lnTo>
                  <a:lnTo>
                    <a:pt x="836" y="244"/>
                  </a:lnTo>
                  <a:lnTo>
                    <a:pt x="814" y="248"/>
                  </a:lnTo>
                  <a:lnTo>
                    <a:pt x="814" y="262"/>
                  </a:lnTo>
                  <a:lnTo>
                    <a:pt x="834" y="268"/>
                  </a:lnTo>
                  <a:lnTo>
                    <a:pt x="850" y="280"/>
                  </a:lnTo>
                  <a:lnTo>
                    <a:pt x="848" y="296"/>
                  </a:lnTo>
                  <a:lnTo>
                    <a:pt x="828" y="298"/>
                  </a:lnTo>
                  <a:lnTo>
                    <a:pt x="840" y="312"/>
                  </a:lnTo>
                  <a:lnTo>
                    <a:pt x="846" y="320"/>
                  </a:lnTo>
                  <a:lnTo>
                    <a:pt x="850" y="324"/>
                  </a:lnTo>
                  <a:lnTo>
                    <a:pt x="850" y="328"/>
                  </a:lnTo>
                  <a:lnTo>
                    <a:pt x="838" y="334"/>
                  </a:lnTo>
                  <a:lnTo>
                    <a:pt x="826" y="336"/>
                  </a:lnTo>
                  <a:lnTo>
                    <a:pt x="830" y="350"/>
                  </a:lnTo>
                  <a:lnTo>
                    <a:pt x="812" y="356"/>
                  </a:lnTo>
                  <a:lnTo>
                    <a:pt x="790" y="356"/>
                  </a:lnTo>
                  <a:lnTo>
                    <a:pt x="768" y="354"/>
                  </a:lnTo>
                  <a:lnTo>
                    <a:pt x="756" y="360"/>
                  </a:lnTo>
                  <a:lnTo>
                    <a:pt x="768" y="372"/>
                  </a:lnTo>
                  <a:lnTo>
                    <a:pt x="800" y="372"/>
                  </a:lnTo>
                  <a:lnTo>
                    <a:pt x="804" y="382"/>
                  </a:lnTo>
                  <a:lnTo>
                    <a:pt x="800" y="400"/>
                  </a:lnTo>
                  <a:lnTo>
                    <a:pt x="782" y="386"/>
                  </a:lnTo>
                  <a:lnTo>
                    <a:pt x="774" y="386"/>
                  </a:lnTo>
                  <a:lnTo>
                    <a:pt x="776" y="392"/>
                  </a:lnTo>
                  <a:lnTo>
                    <a:pt x="804" y="410"/>
                  </a:lnTo>
                  <a:lnTo>
                    <a:pt x="810" y="446"/>
                  </a:lnTo>
                  <a:lnTo>
                    <a:pt x="790" y="444"/>
                  </a:lnTo>
                  <a:lnTo>
                    <a:pt x="770" y="430"/>
                  </a:lnTo>
                  <a:lnTo>
                    <a:pt x="756" y="416"/>
                  </a:lnTo>
                  <a:lnTo>
                    <a:pt x="750" y="414"/>
                  </a:lnTo>
                  <a:lnTo>
                    <a:pt x="750" y="432"/>
                  </a:lnTo>
                  <a:lnTo>
                    <a:pt x="756" y="446"/>
                  </a:lnTo>
                  <a:lnTo>
                    <a:pt x="778" y="452"/>
                  </a:lnTo>
                  <a:lnTo>
                    <a:pt x="804" y="454"/>
                  </a:lnTo>
                  <a:lnTo>
                    <a:pt x="790" y="462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469" name="Freeform 130"/>
            <p:cNvSpPr>
              <a:spLocks noChangeAspect="1"/>
            </p:cNvSpPr>
            <p:nvPr/>
          </p:nvSpPr>
          <p:spPr bwMode="auto">
            <a:xfrm>
              <a:off x="2762" y="1652"/>
              <a:ext cx="295" cy="188"/>
            </a:xfrm>
            <a:custGeom>
              <a:avLst/>
              <a:gdLst>
                <a:gd name="T0" fmla="*/ 1 w 482"/>
                <a:gd name="T1" fmla="*/ 1 h 306"/>
                <a:gd name="T2" fmla="*/ 2 w 482"/>
                <a:gd name="T3" fmla="*/ 1 h 306"/>
                <a:gd name="T4" fmla="*/ 4 w 482"/>
                <a:gd name="T5" fmla="*/ 1 h 306"/>
                <a:gd name="T6" fmla="*/ 4 w 482"/>
                <a:gd name="T7" fmla="*/ 1 h 306"/>
                <a:gd name="T8" fmla="*/ 5 w 482"/>
                <a:gd name="T9" fmla="*/ 1 h 306"/>
                <a:gd name="T10" fmla="*/ 6 w 482"/>
                <a:gd name="T11" fmla="*/ 2 h 306"/>
                <a:gd name="T12" fmla="*/ 6 w 482"/>
                <a:gd name="T13" fmla="*/ 2 h 306"/>
                <a:gd name="T14" fmla="*/ 6 w 482"/>
                <a:gd name="T15" fmla="*/ 4 h 306"/>
                <a:gd name="T16" fmla="*/ 6 w 482"/>
                <a:gd name="T17" fmla="*/ 4 h 306"/>
                <a:gd name="T18" fmla="*/ 7 w 482"/>
                <a:gd name="T19" fmla="*/ 4 h 306"/>
                <a:gd name="T20" fmla="*/ 7 w 482"/>
                <a:gd name="T21" fmla="*/ 6 h 306"/>
                <a:gd name="T22" fmla="*/ 8 w 482"/>
                <a:gd name="T23" fmla="*/ 4 h 306"/>
                <a:gd name="T24" fmla="*/ 9 w 482"/>
                <a:gd name="T25" fmla="*/ 4 h 306"/>
                <a:gd name="T26" fmla="*/ 10 w 482"/>
                <a:gd name="T27" fmla="*/ 4 h 306"/>
                <a:gd name="T28" fmla="*/ 9 w 482"/>
                <a:gd name="T29" fmla="*/ 4 h 306"/>
                <a:gd name="T30" fmla="*/ 9 w 482"/>
                <a:gd name="T31" fmla="*/ 6 h 306"/>
                <a:gd name="T32" fmla="*/ 9 w 482"/>
                <a:gd name="T33" fmla="*/ 6 h 306"/>
                <a:gd name="T34" fmla="*/ 8 w 482"/>
                <a:gd name="T35" fmla="*/ 6 h 306"/>
                <a:gd name="T36" fmla="*/ 8 w 482"/>
                <a:gd name="T37" fmla="*/ 6 h 306"/>
                <a:gd name="T38" fmla="*/ 8 w 482"/>
                <a:gd name="T39" fmla="*/ 6 h 306"/>
                <a:gd name="T40" fmla="*/ 8 w 482"/>
                <a:gd name="T41" fmla="*/ 6 h 306"/>
                <a:gd name="T42" fmla="*/ 8 w 482"/>
                <a:gd name="T43" fmla="*/ 6 h 306"/>
                <a:gd name="T44" fmla="*/ 7 w 482"/>
                <a:gd name="T45" fmla="*/ 6 h 306"/>
                <a:gd name="T46" fmla="*/ 7 w 482"/>
                <a:gd name="T47" fmla="*/ 6 h 306"/>
                <a:gd name="T48" fmla="*/ 6 w 482"/>
                <a:gd name="T49" fmla="*/ 6 h 306"/>
                <a:gd name="T50" fmla="*/ 5 w 482"/>
                <a:gd name="T51" fmla="*/ 6 h 306"/>
                <a:gd name="T52" fmla="*/ 4 w 482"/>
                <a:gd name="T53" fmla="*/ 5 h 306"/>
                <a:gd name="T54" fmla="*/ 4 w 482"/>
                <a:gd name="T55" fmla="*/ 4 h 306"/>
                <a:gd name="T56" fmla="*/ 4 w 482"/>
                <a:gd name="T57" fmla="*/ 4 h 306"/>
                <a:gd name="T58" fmla="*/ 3 w 482"/>
                <a:gd name="T59" fmla="*/ 3 h 306"/>
                <a:gd name="T60" fmla="*/ 2 w 482"/>
                <a:gd name="T61" fmla="*/ 2 h 306"/>
                <a:gd name="T62" fmla="*/ 2 w 482"/>
                <a:gd name="T63" fmla="*/ 1 h 306"/>
                <a:gd name="T64" fmla="*/ 1 w 482"/>
                <a:gd name="T65" fmla="*/ 1 h 306"/>
                <a:gd name="T66" fmla="*/ 1 w 482"/>
                <a:gd name="T67" fmla="*/ 1 h 306"/>
                <a:gd name="T68" fmla="*/ 1 w 482"/>
                <a:gd name="T69" fmla="*/ 1 h 306"/>
                <a:gd name="T70" fmla="*/ 1 w 482"/>
                <a:gd name="T71" fmla="*/ 1 h 306"/>
                <a:gd name="T72" fmla="*/ 2 w 482"/>
                <a:gd name="T73" fmla="*/ 2 h 306"/>
                <a:gd name="T74" fmla="*/ 2 w 482"/>
                <a:gd name="T75" fmla="*/ 3 h 306"/>
                <a:gd name="T76" fmla="*/ 2 w 482"/>
                <a:gd name="T77" fmla="*/ 4 h 306"/>
                <a:gd name="T78" fmla="*/ 2 w 482"/>
                <a:gd name="T79" fmla="*/ 4 h 306"/>
                <a:gd name="T80" fmla="*/ 1 w 482"/>
                <a:gd name="T81" fmla="*/ 2 h 306"/>
                <a:gd name="T82" fmla="*/ 1 w 482"/>
                <a:gd name="T83" fmla="*/ 2 h 306"/>
                <a:gd name="T84" fmla="*/ 1 w 482"/>
                <a:gd name="T85" fmla="*/ 2 h 306"/>
                <a:gd name="T86" fmla="*/ 1 w 482"/>
                <a:gd name="T87" fmla="*/ 1 h 306"/>
                <a:gd name="T88" fmla="*/ 1 w 482"/>
                <a:gd name="T89" fmla="*/ 1 h 306"/>
                <a:gd name="T90" fmla="*/ 1 w 482"/>
                <a:gd name="T91" fmla="*/ 1 h 306"/>
                <a:gd name="T92" fmla="*/ 1 w 482"/>
                <a:gd name="T93" fmla="*/ 1 h 30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82"/>
                <a:gd name="T142" fmla="*/ 0 h 306"/>
                <a:gd name="T143" fmla="*/ 482 w 482"/>
                <a:gd name="T144" fmla="*/ 306 h 30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82" h="306">
                  <a:moveTo>
                    <a:pt x="0" y="2"/>
                  </a:moveTo>
                  <a:lnTo>
                    <a:pt x="32" y="0"/>
                  </a:lnTo>
                  <a:lnTo>
                    <a:pt x="76" y="18"/>
                  </a:lnTo>
                  <a:lnTo>
                    <a:pt x="92" y="24"/>
                  </a:lnTo>
                  <a:lnTo>
                    <a:pt x="138" y="24"/>
                  </a:lnTo>
                  <a:lnTo>
                    <a:pt x="146" y="18"/>
                  </a:lnTo>
                  <a:lnTo>
                    <a:pt x="166" y="14"/>
                  </a:lnTo>
                  <a:lnTo>
                    <a:pt x="186" y="30"/>
                  </a:lnTo>
                  <a:lnTo>
                    <a:pt x="196" y="38"/>
                  </a:lnTo>
                  <a:lnTo>
                    <a:pt x="198" y="54"/>
                  </a:lnTo>
                  <a:lnTo>
                    <a:pt x="214" y="64"/>
                  </a:lnTo>
                  <a:lnTo>
                    <a:pt x="226" y="62"/>
                  </a:lnTo>
                  <a:lnTo>
                    <a:pt x="228" y="52"/>
                  </a:lnTo>
                  <a:lnTo>
                    <a:pt x="236" y="48"/>
                  </a:lnTo>
                  <a:lnTo>
                    <a:pt x="258" y="58"/>
                  </a:lnTo>
                  <a:lnTo>
                    <a:pt x="264" y="72"/>
                  </a:lnTo>
                  <a:lnTo>
                    <a:pt x="274" y="84"/>
                  </a:lnTo>
                  <a:lnTo>
                    <a:pt x="282" y="96"/>
                  </a:lnTo>
                  <a:lnTo>
                    <a:pt x="290" y="108"/>
                  </a:lnTo>
                  <a:lnTo>
                    <a:pt x="306" y="114"/>
                  </a:lnTo>
                  <a:lnTo>
                    <a:pt x="318" y="116"/>
                  </a:lnTo>
                  <a:lnTo>
                    <a:pt x="314" y="124"/>
                  </a:lnTo>
                  <a:lnTo>
                    <a:pt x="310" y="136"/>
                  </a:lnTo>
                  <a:lnTo>
                    <a:pt x="308" y="152"/>
                  </a:lnTo>
                  <a:lnTo>
                    <a:pt x="308" y="162"/>
                  </a:lnTo>
                  <a:lnTo>
                    <a:pt x="308" y="174"/>
                  </a:lnTo>
                  <a:lnTo>
                    <a:pt x="312" y="192"/>
                  </a:lnTo>
                  <a:lnTo>
                    <a:pt x="322" y="210"/>
                  </a:lnTo>
                  <a:lnTo>
                    <a:pt x="330" y="222"/>
                  </a:lnTo>
                  <a:lnTo>
                    <a:pt x="338" y="234"/>
                  </a:lnTo>
                  <a:lnTo>
                    <a:pt x="348" y="240"/>
                  </a:lnTo>
                  <a:lnTo>
                    <a:pt x="360" y="244"/>
                  </a:lnTo>
                  <a:lnTo>
                    <a:pt x="376" y="244"/>
                  </a:lnTo>
                  <a:lnTo>
                    <a:pt x="396" y="240"/>
                  </a:lnTo>
                  <a:lnTo>
                    <a:pt x="416" y="236"/>
                  </a:lnTo>
                  <a:lnTo>
                    <a:pt x="424" y="220"/>
                  </a:lnTo>
                  <a:lnTo>
                    <a:pt x="424" y="210"/>
                  </a:lnTo>
                  <a:lnTo>
                    <a:pt x="428" y="200"/>
                  </a:lnTo>
                  <a:lnTo>
                    <a:pt x="442" y="192"/>
                  </a:lnTo>
                  <a:lnTo>
                    <a:pt x="452" y="192"/>
                  </a:lnTo>
                  <a:lnTo>
                    <a:pt x="470" y="192"/>
                  </a:lnTo>
                  <a:lnTo>
                    <a:pt x="482" y="194"/>
                  </a:lnTo>
                  <a:lnTo>
                    <a:pt x="478" y="206"/>
                  </a:lnTo>
                  <a:lnTo>
                    <a:pt x="472" y="214"/>
                  </a:lnTo>
                  <a:lnTo>
                    <a:pt x="470" y="220"/>
                  </a:lnTo>
                  <a:lnTo>
                    <a:pt x="468" y="232"/>
                  </a:lnTo>
                  <a:lnTo>
                    <a:pt x="468" y="244"/>
                  </a:lnTo>
                  <a:lnTo>
                    <a:pt x="464" y="246"/>
                  </a:lnTo>
                  <a:lnTo>
                    <a:pt x="460" y="240"/>
                  </a:lnTo>
                  <a:lnTo>
                    <a:pt x="456" y="242"/>
                  </a:lnTo>
                  <a:lnTo>
                    <a:pt x="452" y="246"/>
                  </a:lnTo>
                  <a:lnTo>
                    <a:pt x="446" y="252"/>
                  </a:lnTo>
                  <a:lnTo>
                    <a:pt x="434" y="252"/>
                  </a:lnTo>
                  <a:lnTo>
                    <a:pt x="416" y="254"/>
                  </a:lnTo>
                  <a:lnTo>
                    <a:pt x="414" y="258"/>
                  </a:lnTo>
                  <a:lnTo>
                    <a:pt x="416" y="266"/>
                  </a:lnTo>
                  <a:lnTo>
                    <a:pt x="424" y="272"/>
                  </a:lnTo>
                  <a:lnTo>
                    <a:pt x="428" y="278"/>
                  </a:lnTo>
                  <a:lnTo>
                    <a:pt x="424" y="280"/>
                  </a:lnTo>
                  <a:lnTo>
                    <a:pt x="412" y="282"/>
                  </a:lnTo>
                  <a:lnTo>
                    <a:pt x="408" y="280"/>
                  </a:lnTo>
                  <a:lnTo>
                    <a:pt x="406" y="284"/>
                  </a:lnTo>
                  <a:lnTo>
                    <a:pt x="402" y="288"/>
                  </a:lnTo>
                  <a:lnTo>
                    <a:pt x="400" y="294"/>
                  </a:lnTo>
                  <a:lnTo>
                    <a:pt x="398" y="306"/>
                  </a:lnTo>
                  <a:lnTo>
                    <a:pt x="392" y="300"/>
                  </a:lnTo>
                  <a:lnTo>
                    <a:pt x="382" y="290"/>
                  </a:lnTo>
                  <a:lnTo>
                    <a:pt x="372" y="284"/>
                  </a:lnTo>
                  <a:lnTo>
                    <a:pt x="364" y="280"/>
                  </a:lnTo>
                  <a:lnTo>
                    <a:pt x="356" y="278"/>
                  </a:lnTo>
                  <a:lnTo>
                    <a:pt x="346" y="280"/>
                  </a:lnTo>
                  <a:lnTo>
                    <a:pt x="338" y="284"/>
                  </a:lnTo>
                  <a:lnTo>
                    <a:pt x="328" y="286"/>
                  </a:lnTo>
                  <a:lnTo>
                    <a:pt x="312" y="282"/>
                  </a:lnTo>
                  <a:lnTo>
                    <a:pt x="298" y="276"/>
                  </a:lnTo>
                  <a:lnTo>
                    <a:pt x="282" y="270"/>
                  </a:lnTo>
                  <a:lnTo>
                    <a:pt x="264" y="264"/>
                  </a:lnTo>
                  <a:lnTo>
                    <a:pt x="254" y="260"/>
                  </a:lnTo>
                  <a:lnTo>
                    <a:pt x="246" y="248"/>
                  </a:lnTo>
                  <a:lnTo>
                    <a:pt x="232" y="248"/>
                  </a:lnTo>
                  <a:lnTo>
                    <a:pt x="218" y="240"/>
                  </a:lnTo>
                  <a:lnTo>
                    <a:pt x="204" y="232"/>
                  </a:lnTo>
                  <a:lnTo>
                    <a:pt x="192" y="222"/>
                  </a:lnTo>
                  <a:lnTo>
                    <a:pt x="186" y="212"/>
                  </a:lnTo>
                  <a:lnTo>
                    <a:pt x="186" y="202"/>
                  </a:lnTo>
                  <a:lnTo>
                    <a:pt x="192" y="196"/>
                  </a:lnTo>
                  <a:lnTo>
                    <a:pt x="192" y="186"/>
                  </a:lnTo>
                  <a:lnTo>
                    <a:pt x="178" y="168"/>
                  </a:lnTo>
                  <a:lnTo>
                    <a:pt x="168" y="156"/>
                  </a:lnTo>
                  <a:lnTo>
                    <a:pt x="156" y="146"/>
                  </a:lnTo>
                  <a:lnTo>
                    <a:pt x="146" y="134"/>
                  </a:lnTo>
                  <a:lnTo>
                    <a:pt x="134" y="126"/>
                  </a:lnTo>
                  <a:lnTo>
                    <a:pt x="126" y="120"/>
                  </a:lnTo>
                  <a:lnTo>
                    <a:pt x="126" y="106"/>
                  </a:lnTo>
                  <a:lnTo>
                    <a:pt x="110" y="96"/>
                  </a:lnTo>
                  <a:lnTo>
                    <a:pt x="100" y="86"/>
                  </a:lnTo>
                  <a:lnTo>
                    <a:pt x="88" y="70"/>
                  </a:lnTo>
                  <a:lnTo>
                    <a:pt x="78" y="60"/>
                  </a:lnTo>
                  <a:lnTo>
                    <a:pt x="72" y="48"/>
                  </a:lnTo>
                  <a:lnTo>
                    <a:pt x="66" y="34"/>
                  </a:lnTo>
                  <a:lnTo>
                    <a:pt x="64" y="28"/>
                  </a:lnTo>
                  <a:lnTo>
                    <a:pt x="50" y="20"/>
                  </a:lnTo>
                  <a:lnTo>
                    <a:pt x="38" y="20"/>
                  </a:lnTo>
                  <a:lnTo>
                    <a:pt x="36" y="26"/>
                  </a:lnTo>
                  <a:lnTo>
                    <a:pt x="40" y="38"/>
                  </a:lnTo>
                  <a:lnTo>
                    <a:pt x="46" y="52"/>
                  </a:lnTo>
                  <a:lnTo>
                    <a:pt x="56" y="62"/>
                  </a:lnTo>
                  <a:lnTo>
                    <a:pt x="64" y="76"/>
                  </a:lnTo>
                  <a:lnTo>
                    <a:pt x="72" y="86"/>
                  </a:lnTo>
                  <a:lnTo>
                    <a:pt x="80" y="96"/>
                  </a:lnTo>
                  <a:lnTo>
                    <a:pt x="90" y="108"/>
                  </a:lnTo>
                  <a:lnTo>
                    <a:pt x="98" y="124"/>
                  </a:lnTo>
                  <a:lnTo>
                    <a:pt x="104" y="136"/>
                  </a:lnTo>
                  <a:lnTo>
                    <a:pt x="106" y="146"/>
                  </a:lnTo>
                  <a:lnTo>
                    <a:pt x="114" y="146"/>
                  </a:lnTo>
                  <a:lnTo>
                    <a:pt x="118" y="152"/>
                  </a:lnTo>
                  <a:lnTo>
                    <a:pt x="120" y="156"/>
                  </a:lnTo>
                  <a:lnTo>
                    <a:pt x="122" y="166"/>
                  </a:lnTo>
                  <a:lnTo>
                    <a:pt x="114" y="170"/>
                  </a:lnTo>
                  <a:lnTo>
                    <a:pt x="108" y="158"/>
                  </a:lnTo>
                  <a:lnTo>
                    <a:pt x="100" y="152"/>
                  </a:lnTo>
                  <a:lnTo>
                    <a:pt x="92" y="144"/>
                  </a:lnTo>
                  <a:lnTo>
                    <a:pt x="84" y="134"/>
                  </a:lnTo>
                  <a:lnTo>
                    <a:pt x="82" y="126"/>
                  </a:lnTo>
                  <a:lnTo>
                    <a:pt x="80" y="116"/>
                  </a:lnTo>
                  <a:lnTo>
                    <a:pt x="72" y="108"/>
                  </a:lnTo>
                  <a:lnTo>
                    <a:pt x="66" y="104"/>
                  </a:lnTo>
                  <a:lnTo>
                    <a:pt x="56" y="102"/>
                  </a:lnTo>
                  <a:lnTo>
                    <a:pt x="48" y="98"/>
                  </a:lnTo>
                  <a:lnTo>
                    <a:pt x="40" y="90"/>
                  </a:lnTo>
                  <a:lnTo>
                    <a:pt x="38" y="86"/>
                  </a:lnTo>
                  <a:lnTo>
                    <a:pt x="42" y="84"/>
                  </a:lnTo>
                  <a:lnTo>
                    <a:pt x="46" y="84"/>
                  </a:lnTo>
                  <a:lnTo>
                    <a:pt x="48" y="80"/>
                  </a:lnTo>
                  <a:lnTo>
                    <a:pt x="46" y="74"/>
                  </a:lnTo>
                  <a:lnTo>
                    <a:pt x="42" y="64"/>
                  </a:lnTo>
                  <a:lnTo>
                    <a:pt x="38" y="60"/>
                  </a:lnTo>
                  <a:lnTo>
                    <a:pt x="30" y="56"/>
                  </a:lnTo>
                  <a:lnTo>
                    <a:pt x="22" y="46"/>
                  </a:lnTo>
                  <a:lnTo>
                    <a:pt x="16" y="32"/>
                  </a:lnTo>
                  <a:lnTo>
                    <a:pt x="12" y="24"/>
                  </a:lnTo>
                  <a:lnTo>
                    <a:pt x="8" y="1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470" name="Freeform 131"/>
            <p:cNvSpPr>
              <a:spLocks noChangeAspect="1"/>
            </p:cNvSpPr>
            <p:nvPr/>
          </p:nvSpPr>
          <p:spPr bwMode="auto">
            <a:xfrm>
              <a:off x="3323" y="1431"/>
              <a:ext cx="67" cy="62"/>
            </a:xfrm>
            <a:custGeom>
              <a:avLst/>
              <a:gdLst>
                <a:gd name="T0" fmla="*/ 1 w 110"/>
                <a:gd name="T1" fmla="*/ 1 h 100"/>
                <a:gd name="T2" fmla="*/ 1 w 110"/>
                <a:gd name="T3" fmla="*/ 1 h 100"/>
                <a:gd name="T4" fmla="*/ 1 w 110"/>
                <a:gd name="T5" fmla="*/ 1 h 100"/>
                <a:gd name="T6" fmla="*/ 1 w 110"/>
                <a:gd name="T7" fmla="*/ 0 h 100"/>
                <a:gd name="T8" fmla="*/ 1 w 110"/>
                <a:gd name="T9" fmla="*/ 1 h 100"/>
                <a:gd name="T10" fmla="*/ 1 w 110"/>
                <a:gd name="T11" fmla="*/ 1 h 100"/>
                <a:gd name="T12" fmla="*/ 1 w 110"/>
                <a:gd name="T13" fmla="*/ 1 h 100"/>
                <a:gd name="T14" fmla="*/ 1 w 110"/>
                <a:gd name="T15" fmla="*/ 1 h 100"/>
                <a:gd name="T16" fmla="*/ 1 w 110"/>
                <a:gd name="T17" fmla="*/ 1 h 100"/>
                <a:gd name="T18" fmla="*/ 1 w 110"/>
                <a:gd name="T19" fmla="*/ 1 h 100"/>
                <a:gd name="T20" fmla="*/ 2 w 110"/>
                <a:gd name="T21" fmla="*/ 1 h 100"/>
                <a:gd name="T22" fmla="*/ 2 w 110"/>
                <a:gd name="T23" fmla="*/ 1 h 100"/>
                <a:gd name="T24" fmla="*/ 2 w 110"/>
                <a:gd name="T25" fmla="*/ 1 h 100"/>
                <a:gd name="T26" fmla="*/ 2 w 110"/>
                <a:gd name="T27" fmla="*/ 1 h 100"/>
                <a:gd name="T28" fmla="*/ 2 w 110"/>
                <a:gd name="T29" fmla="*/ 1 h 100"/>
                <a:gd name="T30" fmla="*/ 2 w 110"/>
                <a:gd name="T31" fmla="*/ 1 h 100"/>
                <a:gd name="T32" fmla="*/ 2 w 110"/>
                <a:gd name="T33" fmla="*/ 2 h 100"/>
                <a:gd name="T34" fmla="*/ 2 w 110"/>
                <a:gd name="T35" fmla="*/ 2 h 100"/>
                <a:gd name="T36" fmla="*/ 1 w 110"/>
                <a:gd name="T37" fmla="*/ 2 h 100"/>
                <a:gd name="T38" fmla="*/ 1 w 110"/>
                <a:gd name="T39" fmla="*/ 1 h 100"/>
                <a:gd name="T40" fmla="*/ 1 w 110"/>
                <a:gd name="T41" fmla="*/ 2 h 100"/>
                <a:gd name="T42" fmla="*/ 1 w 110"/>
                <a:gd name="T43" fmla="*/ 2 h 100"/>
                <a:gd name="T44" fmla="*/ 1 w 110"/>
                <a:gd name="T45" fmla="*/ 2 h 100"/>
                <a:gd name="T46" fmla="*/ 1 w 110"/>
                <a:gd name="T47" fmla="*/ 1 h 100"/>
                <a:gd name="T48" fmla="*/ 1 w 110"/>
                <a:gd name="T49" fmla="*/ 1 h 100"/>
                <a:gd name="T50" fmla="*/ 0 w 110"/>
                <a:gd name="T51" fmla="*/ 1 h 100"/>
                <a:gd name="T52" fmla="*/ 1 w 110"/>
                <a:gd name="T53" fmla="*/ 1 h 100"/>
                <a:gd name="T54" fmla="*/ 1 w 110"/>
                <a:gd name="T55" fmla="*/ 1 h 100"/>
                <a:gd name="T56" fmla="*/ 1 w 110"/>
                <a:gd name="T57" fmla="*/ 1 h 100"/>
                <a:gd name="T58" fmla="*/ 1 w 110"/>
                <a:gd name="T59" fmla="*/ 1 h 1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0"/>
                <a:gd name="T91" fmla="*/ 0 h 100"/>
                <a:gd name="T92" fmla="*/ 110 w 110"/>
                <a:gd name="T93" fmla="*/ 100 h 1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0" h="100">
                  <a:moveTo>
                    <a:pt x="30" y="36"/>
                  </a:moveTo>
                  <a:lnTo>
                    <a:pt x="40" y="20"/>
                  </a:lnTo>
                  <a:lnTo>
                    <a:pt x="54" y="6"/>
                  </a:lnTo>
                  <a:lnTo>
                    <a:pt x="66" y="0"/>
                  </a:lnTo>
                  <a:lnTo>
                    <a:pt x="62" y="8"/>
                  </a:lnTo>
                  <a:lnTo>
                    <a:pt x="58" y="20"/>
                  </a:lnTo>
                  <a:lnTo>
                    <a:pt x="62" y="34"/>
                  </a:lnTo>
                  <a:lnTo>
                    <a:pt x="72" y="44"/>
                  </a:lnTo>
                  <a:lnTo>
                    <a:pt x="82" y="38"/>
                  </a:lnTo>
                  <a:lnTo>
                    <a:pt x="86" y="44"/>
                  </a:lnTo>
                  <a:lnTo>
                    <a:pt x="94" y="46"/>
                  </a:lnTo>
                  <a:lnTo>
                    <a:pt x="90" y="54"/>
                  </a:lnTo>
                  <a:lnTo>
                    <a:pt x="100" y="64"/>
                  </a:lnTo>
                  <a:lnTo>
                    <a:pt x="106" y="66"/>
                  </a:lnTo>
                  <a:lnTo>
                    <a:pt x="108" y="74"/>
                  </a:lnTo>
                  <a:lnTo>
                    <a:pt x="110" y="86"/>
                  </a:lnTo>
                  <a:lnTo>
                    <a:pt x="106" y="96"/>
                  </a:lnTo>
                  <a:lnTo>
                    <a:pt x="92" y="100"/>
                  </a:lnTo>
                  <a:lnTo>
                    <a:pt x="86" y="90"/>
                  </a:lnTo>
                  <a:lnTo>
                    <a:pt x="78" y="82"/>
                  </a:lnTo>
                  <a:lnTo>
                    <a:pt x="72" y="88"/>
                  </a:lnTo>
                  <a:lnTo>
                    <a:pt x="70" y="94"/>
                  </a:lnTo>
                  <a:lnTo>
                    <a:pt x="60" y="90"/>
                  </a:lnTo>
                  <a:lnTo>
                    <a:pt x="58" y="78"/>
                  </a:lnTo>
                  <a:lnTo>
                    <a:pt x="30" y="82"/>
                  </a:lnTo>
                  <a:lnTo>
                    <a:pt x="0" y="80"/>
                  </a:lnTo>
                  <a:lnTo>
                    <a:pt x="2" y="66"/>
                  </a:lnTo>
                  <a:lnTo>
                    <a:pt x="16" y="52"/>
                  </a:lnTo>
                  <a:lnTo>
                    <a:pt x="22" y="44"/>
                  </a:lnTo>
                  <a:lnTo>
                    <a:pt x="30" y="36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grpSp>
          <p:nvGrpSpPr>
            <p:cNvPr id="18471" name="Group 132"/>
            <p:cNvGrpSpPr>
              <a:grpSpLocks noChangeAspect="1"/>
            </p:cNvGrpSpPr>
            <p:nvPr/>
          </p:nvGrpSpPr>
          <p:grpSpPr bwMode="auto">
            <a:xfrm>
              <a:off x="2530" y="885"/>
              <a:ext cx="830" cy="663"/>
              <a:chOff x="464" y="783"/>
              <a:chExt cx="1350" cy="1078"/>
            </a:xfrm>
          </p:grpSpPr>
          <p:sp>
            <p:nvSpPr>
              <p:cNvPr id="18698" name="Freeform 133"/>
              <p:cNvSpPr>
                <a:spLocks noChangeAspect="1"/>
              </p:cNvSpPr>
              <p:nvPr/>
            </p:nvSpPr>
            <p:spPr bwMode="auto">
              <a:xfrm>
                <a:off x="704" y="1087"/>
                <a:ext cx="166" cy="104"/>
              </a:xfrm>
              <a:custGeom>
                <a:avLst/>
                <a:gdLst>
                  <a:gd name="T0" fmla="*/ 20 w 166"/>
                  <a:gd name="T1" fmla="*/ 6 h 104"/>
                  <a:gd name="T2" fmla="*/ 20 w 166"/>
                  <a:gd name="T3" fmla="*/ 14 h 104"/>
                  <a:gd name="T4" fmla="*/ 28 w 166"/>
                  <a:gd name="T5" fmla="*/ 22 h 104"/>
                  <a:gd name="T6" fmla="*/ 28 w 166"/>
                  <a:gd name="T7" fmla="*/ 28 h 104"/>
                  <a:gd name="T8" fmla="*/ 24 w 166"/>
                  <a:gd name="T9" fmla="*/ 34 h 104"/>
                  <a:gd name="T10" fmla="*/ 20 w 166"/>
                  <a:gd name="T11" fmla="*/ 44 h 104"/>
                  <a:gd name="T12" fmla="*/ 12 w 166"/>
                  <a:gd name="T13" fmla="*/ 54 h 104"/>
                  <a:gd name="T14" fmla="*/ 8 w 166"/>
                  <a:gd name="T15" fmla="*/ 68 h 104"/>
                  <a:gd name="T16" fmla="*/ 0 w 166"/>
                  <a:gd name="T17" fmla="*/ 76 h 104"/>
                  <a:gd name="T18" fmla="*/ 12 w 166"/>
                  <a:gd name="T19" fmla="*/ 80 h 104"/>
                  <a:gd name="T20" fmla="*/ 20 w 166"/>
                  <a:gd name="T21" fmla="*/ 84 h 104"/>
                  <a:gd name="T22" fmla="*/ 32 w 166"/>
                  <a:gd name="T23" fmla="*/ 92 h 104"/>
                  <a:gd name="T24" fmla="*/ 42 w 166"/>
                  <a:gd name="T25" fmla="*/ 104 h 104"/>
                  <a:gd name="T26" fmla="*/ 54 w 166"/>
                  <a:gd name="T27" fmla="*/ 100 h 104"/>
                  <a:gd name="T28" fmla="*/ 68 w 166"/>
                  <a:gd name="T29" fmla="*/ 92 h 104"/>
                  <a:gd name="T30" fmla="*/ 80 w 166"/>
                  <a:gd name="T31" fmla="*/ 92 h 104"/>
                  <a:gd name="T32" fmla="*/ 86 w 166"/>
                  <a:gd name="T33" fmla="*/ 82 h 104"/>
                  <a:gd name="T34" fmla="*/ 90 w 166"/>
                  <a:gd name="T35" fmla="*/ 72 h 104"/>
                  <a:gd name="T36" fmla="*/ 102 w 166"/>
                  <a:gd name="T37" fmla="*/ 66 h 104"/>
                  <a:gd name="T38" fmla="*/ 106 w 166"/>
                  <a:gd name="T39" fmla="*/ 58 h 104"/>
                  <a:gd name="T40" fmla="*/ 120 w 166"/>
                  <a:gd name="T41" fmla="*/ 50 h 104"/>
                  <a:gd name="T42" fmla="*/ 140 w 166"/>
                  <a:gd name="T43" fmla="*/ 40 h 104"/>
                  <a:gd name="T44" fmla="*/ 166 w 166"/>
                  <a:gd name="T45" fmla="*/ 32 h 104"/>
                  <a:gd name="T46" fmla="*/ 158 w 166"/>
                  <a:gd name="T47" fmla="*/ 26 h 104"/>
                  <a:gd name="T48" fmla="*/ 142 w 166"/>
                  <a:gd name="T49" fmla="*/ 16 h 104"/>
                  <a:gd name="T50" fmla="*/ 128 w 166"/>
                  <a:gd name="T51" fmla="*/ 8 h 104"/>
                  <a:gd name="T52" fmla="*/ 114 w 166"/>
                  <a:gd name="T53" fmla="*/ 10 h 104"/>
                  <a:gd name="T54" fmla="*/ 106 w 166"/>
                  <a:gd name="T55" fmla="*/ 16 h 104"/>
                  <a:gd name="T56" fmla="*/ 94 w 166"/>
                  <a:gd name="T57" fmla="*/ 14 h 104"/>
                  <a:gd name="T58" fmla="*/ 74 w 166"/>
                  <a:gd name="T59" fmla="*/ 6 h 104"/>
                  <a:gd name="T60" fmla="*/ 72 w 166"/>
                  <a:gd name="T61" fmla="*/ 0 h 104"/>
                  <a:gd name="T62" fmla="*/ 54 w 166"/>
                  <a:gd name="T63" fmla="*/ 0 h 104"/>
                  <a:gd name="T64" fmla="*/ 52 w 166"/>
                  <a:gd name="T65" fmla="*/ 6 h 104"/>
                  <a:gd name="T66" fmla="*/ 34 w 166"/>
                  <a:gd name="T67" fmla="*/ 4 h 104"/>
                  <a:gd name="T68" fmla="*/ 20 w 166"/>
                  <a:gd name="T69" fmla="*/ 6 h 10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66"/>
                  <a:gd name="T106" fmla="*/ 0 h 104"/>
                  <a:gd name="T107" fmla="*/ 166 w 166"/>
                  <a:gd name="T108" fmla="*/ 104 h 10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66" h="104">
                    <a:moveTo>
                      <a:pt x="20" y="6"/>
                    </a:moveTo>
                    <a:lnTo>
                      <a:pt x="20" y="14"/>
                    </a:lnTo>
                    <a:lnTo>
                      <a:pt x="28" y="22"/>
                    </a:lnTo>
                    <a:lnTo>
                      <a:pt x="28" y="28"/>
                    </a:lnTo>
                    <a:lnTo>
                      <a:pt x="24" y="34"/>
                    </a:lnTo>
                    <a:lnTo>
                      <a:pt x="20" y="44"/>
                    </a:lnTo>
                    <a:lnTo>
                      <a:pt x="12" y="54"/>
                    </a:lnTo>
                    <a:lnTo>
                      <a:pt x="8" y="68"/>
                    </a:lnTo>
                    <a:lnTo>
                      <a:pt x="0" y="76"/>
                    </a:lnTo>
                    <a:lnTo>
                      <a:pt x="12" y="80"/>
                    </a:lnTo>
                    <a:lnTo>
                      <a:pt x="20" y="84"/>
                    </a:lnTo>
                    <a:lnTo>
                      <a:pt x="32" y="92"/>
                    </a:lnTo>
                    <a:lnTo>
                      <a:pt x="42" y="104"/>
                    </a:lnTo>
                    <a:lnTo>
                      <a:pt x="54" y="100"/>
                    </a:lnTo>
                    <a:lnTo>
                      <a:pt x="68" y="92"/>
                    </a:lnTo>
                    <a:lnTo>
                      <a:pt x="80" y="92"/>
                    </a:lnTo>
                    <a:lnTo>
                      <a:pt x="86" y="82"/>
                    </a:lnTo>
                    <a:lnTo>
                      <a:pt x="90" y="72"/>
                    </a:lnTo>
                    <a:lnTo>
                      <a:pt x="102" y="66"/>
                    </a:lnTo>
                    <a:lnTo>
                      <a:pt x="106" y="58"/>
                    </a:lnTo>
                    <a:lnTo>
                      <a:pt x="120" y="50"/>
                    </a:lnTo>
                    <a:lnTo>
                      <a:pt x="140" y="40"/>
                    </a:lnTo>
                    <a:lnTo>
                      <a:pt x="166" y="32"/>
                    </a:lnTo>
                    <a:lnTo>
                      <a:pt x="158" y="26"/>
                    </a:lnTo>
                    <a:lnTo>
                      <a:pt x="142" y="16"/>
                    </a:lnTo>
                    <a:lnTo>
                      <a:pt x="128" y="8"/>
                    </a:lnTo>
                    <a:lnTo>
                      <a:pt x="114" y="10"/>
                    </a:lnTo>
                    <a:lnTo>
                      <a:pt x="106" y="16"/>
                    </a:lnTo>
                    <a:lnTo>
                      <a:pt x="94" y="14"/>
                    </a:lnTo>
                    <a:lnTo>
                      <a:pt x="74" y="6"/>
                    </a:lnTo>
                    <a:lnTo>
                      <a:pt x="72" y="0"/>
                    </a:lnTo>
                    <a:lnTo>
                      <a:pt x="54" y="0"/>
                    </a:lnTo>
                    <a:lnTo>
                      <a:pt x="52" y="6"/>
                    </a:lnTo>
                    <a:lnTo>
                      <a:pt x="34" y="4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D1918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tIns="72000" bIns="72000" anchor="ctr"/>
              <a:lstStyle/>
              <a:p>
                <a:endParaRPr lang="it-IT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8699" name="Freeform 134"/>
              <p:cNvSpPr>
                <a:spLocks noChangeAspect="1"/>
              </p:cNvSpPr>
              <p:nvPr/>
            </p:nvSpPr>
            <p:spPr bwMode="auto">
              <a:xfrm>
                <a:off x="814" y="1125"/>
                <a:ext cx="284" cy="136"/>
              </a:xfrm>
              <a:custGeom>
                <a:avLst/>
                <a:gdLst>
                  <a:gd name="T0" fmla="*/ 104 w 284"/>
                  <a:gd name="T1" fmla="*/ 82 h 136"/>
                  <a:gd name="T2" fmla="*/ 52 w 284"/>
                  <a:gd name="T3" fmla="*/ 78 h 136"/>
                  <a:gd name="T4" fmla="*/ 10 w 284"/>
                  <a:gd name="T5" fmla="*/ 74 h 136"/>
                  <a:gd name="T6" fmla="*/ 30 w 284"/>
                  <a:gd name="T7" fmla="*/ 62 h 136"/>
                  <a:gd name="T8" fmla="*/ 56 w 284"/>
                  <a:gd name="T9" fmla="*/ 54 h 136"/>
                  <a:gd name="T10" fmla="*/ 34 w 284"/>
                  <a:gd name="T11" fmla="*/ 56 h 136"/>
                  <a:gd name="T12" fmla="*/ 14 w 284"/>
                  <a:gd name="T13" fmla="*/ 52 h 136"/>
                  <a:gd name="T14" fmla="*/ 0 w 284"/>
                  <a:gd name="T15" fmla="*/ 42 h 136"/>
                  <a:gd name="T16" fmla="*/ 12 w 284"/>
                  <a:gd name="T17" fmla="*/ 30 h 136"/>
                  <a:gd name="T18" fmla="*/ 26 w 284"/>
                  <a:gd name="T19" fmla="*/ 14 h 136"/>
                  <a:gd name="T20" fmla="*/ 74 w 284"/>
                  <a:gd name="T21" fmla="*/ 0 h 136"/>
                  <a:gd name="T22" fmla="*/ 74 w 284"/>
                  <a:gd name="T23" fmla="*/ 12 h 136"/>
                  <a:gd name="T24" fmla="*/ 84 w 284"/>
                  <a:gd name="T25" fmla="*/ 22 h 136"/>
                  <a:gd name="T26" fmla="*/ 106 w 284"/>
                  <a:gd name="T27" fmla="*/ 12 h 136"/>
                  <a:gd name="T28" fmla="*/ 118 w 284"/>
                  <a:gd name="T29" fmla="*/ 24 h 136"/>
                  <a:gd name="T30" fmla="*/ 128 w 284"/>
                  <a:gd name="T31" fmla="*/ 26 h 136"/>
                  <a:gd name="T32" fmla="*/ 144 w 284"/>
                  <a:gd name="T33" fmla="*/ 18 h 136"/>
                  <a:gd name="T34" fmla="*/ 142 w 284"/>
                  <a:gd name="T35" fmla="*/ 10 h 136"/>
                  <a:gd name="T36" fmla="*/ 162 w 284"/>
                  <a:gd name="T37" fmla="*/ 26 h 136"/>
                  <a:gd name="T38" fmla="*/ 172 w 284"/>
                  <a:gd name="T39" fmla="*/ 48 h 136"/>
                  <a:gd name="T40" fmla="*/ 176 w 284"/>
                  <a:gd name="T41" fmla="*/ 34 h 136"/>
                  <a:gd name="T42" fmla="*/ 170 w 284"/>
                  <a:gd name="T43" fmla="*/ 4 h 136"/>
                  <a:gd name="T44" fmla="*/ 192 w 284"/>
                  <a:gd name="T45" fmla="*/ 4 h 136"/>
                  <a:gd name="T46" fmla="*/ 216 w 284"/>
                  <a:gd name="T47" fmla="*/ 24 h 136"/>
                  <a:gd name="T48" fmla="*/ 230 w 284"/>
                  <a:gd name="T49" fmla="*/ 52 h 136"/>
                  <a:gd name="T50" fmla="*/ 228 w 284"/>
                  <a:gd name="T51" fmla="*/ 66 h 136"/>
                  <a:gd name="T52" fmla="*/ 248 w 284"/>
                  <a:gd name="T53" fmla="*/ 82 h 136"/>
                  <a:gd name="T54" fmla="*/ 268 w 284"/>
                  <a:gd name="T55" fmla="*/ 90 h 136"/>
                  <a:gd name="T56" fmla="*/ 280 w 284"/>
                  <a:gd name="T57" fmla="*/ 104 h 136"/>
                  <a:gd name="T58" fmla="*/ 254 w 284"/>
                  <a:gd name="T59" fmla="*/ 106 h 136"/>
                  <a:gd name="T60" fmla="*/ 268 w 284"/>
                  <a:gd name="T61" fmla="*/ 116 h 136"/>
                  <a:gd name="T62" fmla="*/ 262 w 284"/>
                  <a:gd name="T63" fmla="*/ 128 h 136"/>
                  <a:gd name="T64" fmla="*/ 216 w 284"/>
                  <a:gd name="T65" fmla="*/ 128 h 136"/>
                  <a:gd name="T66" fmla="*/ 202 w 284"/>
                  <a:gd name="T67" fmla="*/ 122 h 136"/>
                  <a:gd name="T68" fmla="*/ 184 w 284"/>
                  <a:gd name="T69" fmla="*/ 122 h 136"/>
                  <a:gd name="T70" fmla="*/ 152 w 284"/>
                  <a:gd name="T71" fmla="*/ 134 h 136"/>
                  <a:gd name="T72" fmla="*/ 84 w 284"/>
                  <a:gd name="T73" fmla="*/ 130 h 136"/>
                  <a:gd name="T74" fmla="*/ 40 w 284"/>
                  <a:gd name="T75" fmla="*/ 118 h 136"/>
                  <a:gd name="T76" fmla="*/ 30 w 284"/>
                  <a:gd name="T77" fmla="*/ 92 h 136"/>
                  <a:gd name="T78" fmla="*/ 80 w 284"/>
                  <a:gd name="T79" fmla="*/ 88 h 136"/>
                  <a:gd name="T80" fmla="*/ 110 w 284"/>
                  <a:gd name="T81" fmla="*/ 90 h 1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84"/>
                  <a:gd name="T124" fmla="*/ 0 h 136"/>
                  <a:gd name="T125" fmla="*/ 284 w 284"/>
                  <a:gd name="T126" fmla="*/ 136 h 1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84" h="136">
                    <a:moveTo>
                      <a:pt x="110" y="90"/>
                    </a:moveTo>
                    <a:lnTo>
                      <a:pt x="104" y="82"/>
                    </a:lnTo>
                    <a:lnTo>
                      <a:pt x="86" y="76"/>
                    </a:lnTo>
                    <a:lnTo>
                      <a:pt x="52" y="78"/>
                    </a:lnTo>
                    <a:lnTo>
                      <a:pt x="28" y="80"/>
                    </a:lnTo>
                    <a:lnTo>
                      <a:pt x="10" y="74"/>
                    </a:lnTo>
                    <a:lnTo>
                      <a:pt x="14" y="62"/>
                    </a:lnTo>
                    <a:lnTo>
                      <a:pt x="30" y="62"/>
                    </a:lnTo>
                    <a:lnTo>
                      <a:pt x="46" y="58"/>
                    </a:lnTo>
                    <a:lnTo>
                      <a:pt x="56" y="54"/>
                    </a:lnTo>
                    <a:lnTo>
                      <a:pt x="46" y="52"/>
                    </a:lnTo>
                    <a:lnTo>
                      <a:pt x="34" y="56"/>
                    </a:lnTo>
                    <a:lnTo>
                      <a:pt x="20" y="56"/>
                    </a:lnTo>
                    <a:lnTo>
                      <a:pt x="14" y="52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8" y="36"/>
                    </a:lnTo>
                    <a:lnTo>
                      <a:pt x="12" y="30"/>
                    </a:lnTo>
                    <a:lnTo>
                      <a:pt x="10" y="22"/>
                    </a:lnTo>
                    <a:lnTo>
                      <a:pt x="26" y="14"/>
                    </a:lnTo>
                    <a:lnTo>
                      <a:pt x="50" y="4"/>
                    </a:lnTo>
                    <a:lnTo>
                      <a:pt x="74" y="0"/>
                    </a:lnTo>
                    <a:lnTo>
                      <a:pt x="76" y="8"/>
                    </a:lnTo>
                    <a:lnTo>
                      <a:pt x="74" y="12"/>
                    </a:lnTo>
                    <a:lnTo>
                      <a:pt x="70" y="18"/>
                    </a:lnTo>
                    <a:lnTo>
                      <a:pt x="84" y="22"/>
                    </a:lnTo>
                    <a:lnTo>
                      <a:pt x="90" y="8"/>
                    </a:lnTo>
                    <a:lnTo>
                      <a:pt x="106" y="12"/>
                    </a:lnTo>
                    <a:lnTo>
                      <a:pt x="122" y="18"/>
                    </a:lnTo>
                    <a:lnTo>
                      <a:pt x="118" y="24"/>
                    </a:lnTo>
                    <a:lnTo>
                      <a:pt x="120" y="28"/>
                    </a:lnTo>
                    <a:lnTo>
                      <a:pt x="128" y="26"/>
                    </a:lnTo>
                    <a:lnTo>
                      <a:pt x="142" y="26"/>
                    </a:lnTo>
                    <a:lnTo>
                      <a:pt x="144" y="18"/>
                    </a:lnTo>
                    <a:lnTo>
                      <a:pt x="136" y="12"/>
                    </a:lnTo>
                    <a:lnTo>
                      <a:pt x="142" y="10"/>
                    </a:lnTo>
                    <a:lnTo>
                      <a:pt x="154" y="16"/>
                    </a:lnTo>
                    <a:lnTo>
                      <a:pt x="162" y="26"/>
                    </a:lnTo>
                    <a:lnTo>
                      <a:pt x="166" y="38"/>
                    </a:lnTo>
                    <a:lnTo>
                      <a:pt x="172" y="48"/>
                    </a:lnTo>
                    <a:lnTo>
                      <a:pt x="182" y="44"/>
                    </a:lnTo>
                    <a:lnTo>
                      <a:pt x="176" y="34"/>
                    </a:lnTo>
                    <a:lnTo>
                      <a:pt x="172" y="16"/>
                    </a:lnTo>
                    <a:lnTo>
                      <a:pt x="170" y="4"/>
                    </a:lnTo>
                    <a:lnTo>
                      <a:pt x="178" y="0"/>
                    </a:lnTo>
                    <a:lnTo>
                      <a:pt x="192" y="4"/>
                    </a:lnTo>
                    <a:lnTo>
                      <a:pt x="206" y="12"/>
                    </a:lnTo>
                    <a:lnTo>
                      <a:pt x="216" y="24"/>
                    </a:lnTo>
                    <a:lnTo>
                      <a:pt x="222" y="40"/>
                    </a:lnTo>
                    <a:lnTo>
                      <a:pt x="230" y="52"/>
                    </a:lnTo>
                    <a:lnTo>
                      <a:pt x="230" y="60"/>
                    </a:lnTo>
                    <a:lnTo>
                      <a:pt x="228" y="66"/>
                    </a:lnTo>
                    <a:lnTo>
                      <a:pt x="238" y="78"/>
                    </a:lnTo>
                    <a:lnTo>
                      <a:pt x="248" y="82"/>
                    </a:lnTo>
                    <a:lnTo>
                      <a:pt x="260" y="84"/>
                    </a:lnTo>
                    <a:lnTo>
                      <a:pt x="268" y="90"/>
                    </a:lnTo>
                    <a:lnTo>
                      <a:pt x="284" y="100"/>
                    </a:lnTo>
                    <a:lnTo>
                      <a:pt x="280" y="104"/>
                    </a:lnTo>
                    <a:lnTo>
                      <a:pt x="264" y="104"/>
                    </a:lnTo>
                    <a:lnTo>
                      <a:pt x="254" y="106"/>
                    </a:lnTo>
                    <a:lnTo>
                      <a:pt x="256" y="112"/>
                    </a:lnTo>
                    <a:lnTo>
                      <a:pt x="268" y="116"/>
                    </a:lnTo>
                    <a:lnTo>
                      <a:pt x="272" y="126"/>
                    </a:lnTo>
                    <a:lnTo>
                      <a:pt x="262" y="128"/>
                    </a:lnTo>
                    <a:lnTo>
                      <a:pt x="240" y="130"/>
                    </a:lnTo>
                    <a:lnTo>
                      <a:pt x="216" y="128"/>
                    </a:lnTo>
                    <a:lnTo>
                      <a:pt x="212" y="122"/>
                    </a:lnTo>
                    <a:lnTo>
                      <a:pt x="202" y="122"/>
                    </a:lnTo>
                    <a:lnTo>
                      <a:pt x="196" y="108"/>
                    </a:lnTo>
                    <a:lnTo>
                      <a:pt x="184" y="122"/>
                    </a:lnTo>
                    <a:lnTo>
                      <a:pt x="168" y="126"/>
                    </a:lnTo>
                    <a:lnTo>
                      <a:pt x="152" y="134"/>
                    </a:lnTo>
                    <a:lnTo>
                      <a:pt x="90" y="136"/>
                    </a:lnTo>
                    <a:lnTo>
                      <a:pt x="84" y="130"/>
                    </a:lnTo>
                    <a:lnTo>
                      <a:pt x="82" y="118"/>
                    </a:lnTo>
                    <a:lnTo>
                      <a:pt x="40" y="118"/>
                    </a:lnTo>
                    <a:lnTo>
                      <a:pt x="22" y="100"/>
                    </a:lnTo>
                    <a:lnTo>
                      <a:pt x="30" y="92"/>
                    </a:lnTo>
                    <a:lnTo>
                      <a:pt x="48" y="90"/>
                    </a:lnTo>
                    <a:lnTo>
                      <a:pt x="80" y="88"/>
                    </a:lnTo>
                    <a:lnTo>
                      <a:pt x="98" y="90"/>
                    </a:lnTo>
                    <a:lnTo>
                      <a:pt x="110" y="90"/>
                    </a:lnTo>
                    <a:close/>
                  </a:path>
                </a:pathLst>
              </a:custGeom>
              <a:solidFill>
                <a:srgbClr val="D1918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tIns="72000" bIns="72000" anchor="ctr"/>
              <a:lstStyle/>
              <a:p>
                <a:endParaRPr lang="it-IT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8700" name="Freeform 135"/>
              <p:cNvSpPr>
                <a:spLocks noChangeAspect="1"/>
              </p:cNvSpPr>
              <p:nvPr/>
            </p:nvSpPr>
            <p:spPr bwMode="auto">
              <a:xfrm>
                <a:off x="836" y="1011"/>
                <a:ext cx="190" cy="82"/>
              </a:xfrm>
              <a:custGeom>
                <a:avLst/>
                <a:gdLst>
                  <a:gd name="T0" fmla="*/ 98 w 190"/>
                  <a:gd name="T1" fmla="*/ 56 h 82"/>
                  <a:gd name="T2" fmla="*/ 80 w 190"/>
                  <a:gd name="T3" fmla="*/ 56 h 82"/>
                  <a:gd name="T4" fmla="*/ 58 w 190"/>
                  <a:gd name="T5" fmla="*/ 56 h 82"/>
                  <a:gd name="T6" fmla="*/ 62 w 190"/>
                  <a:gd name="T7" fmla="*/ 48 h 82"/>
                  <a:gd name="T8" fmla="*/ 52 w 190"/>
                  <a:gd name="T9" fmla="*/ 50 h 82"/>
                  <a:gd name="T10" fmla="*/ 48 w 190"/>
                  <a:gd name="T11" fmla="*/ 58 h 82"/>
                  <a:gd name="T12" fmla="*/ 30 w 190"/>
                  <a:gd name="T13" fmla="*/ 62 h 82"/>
                  <a:gd name="T14" fmla="*/ 20 w 190"/>
                  <a:gd name="T15" fmla="*/ 58 h 82"/>
                  <a:gd name="T16" fmla="*/ 2 w 190"/>
                  <a:gd name="T17" fmla="*/ 56 h 82"/>
                  <a:gd name="T18" fmla="*/ 0 w 190"/>
                  <a:gd name="T19" fmla="*/ 48 h 82"/>
                  <a:gd name="T20" fmla="*/ 18 w 190"/>
                  <a:gd name="T21" fmla="*/ 46 h 82"/>
                  <a:gd name="T22" fmla="*/ 4 w 190"/>
                  <a:gd name="T23" fmla="*/ 42 h 82"/>
                  <a:gd name="T24" fmla="*/ 10 w 190"/>
                  <a:gd name="T25" fmla="*/ 36 h 82"/>
                  <a:gd name="T26" fmla="*/ 34 w 190"/>
                  <a:gd name="T27" fmla="*/ 34 h 82"/>
                  <a:gd name="T28" fmla="*/ 16 w 190"/>
                  <a:gd name="T29" fmla="*/ 30 h 82"/>
                  <a:gd name="T30" fmla="*/ 18 w 190"/>
                  <a:gd name="T31" fmla="*/ 24 h 82"/>
                  <a:gd name="T32" fmla="*/ 26 w 190"/>
                  <a:gd name="T33" fmla="*/ 20 h 82"/>
                  <a:gd name="T34" fmla="*/ 34 w 190"/>
                  <a:gd name="T35" fmla="*/ 16 h 82"/>
                  <a:gd name="T36" fmla="*/ 50 w 190"/>
                  <a:gd name="T37" fmla="*/ 14 h 82"/>
                  <a:gd name="T38" fmla="*/ 58 w 190"/>
                  <a:gd name="T39" fmla="*/ 22 h 82"/>
                  <a:gd name="T40" fmla="*/ 66 w 190"/>
                  <a:gd name="T41" fmla="*/ 20 h 82"/>
                  <a:gd name="T42" fmla="*/ 74 w 190"/>
                  <a:gd name="T43" fmla="*/ 20 h 82"/>
                  <a:gd name="T44" fmla="*/ 88 w 190"/>
                  <a:gd name="T45" fmla="*/ 28 h 82"/>
                  <a:gd name="T46" fmla="*/ 98 w 190"/>
                  <a:gd name="T47" fmla="*/ 36 h 82"/>
                  <a:gd name="T48" fmla="*/ 98 w 190"/>
                  <a:gd name="T49" fmla="*/ 40 h 82"/>
                  <a:gd name="T50" fmla="*/ 98 w 190"/>
                  <a:gd name="T51" fmla="*/ 42 h 82"/>
                  <a:gd name="T52" fmla="*/ 100 w 190"/>
                  <a:gd name="T53" fmla="*/ 44 h 82"/>
                  <a:gd name="T54" fmla="*/ 136 w 190"/>
                  <a:gd name="T55" fmla="*/ 44 h 82"/>
                  <a:gd name="T56" fmla="*/ 136 w 190"/>
                  <a:gd name="T57" fmla="*/ 38 h 82"/>
                  <a:gd name="T58" fmla="*/ 118 w 190"/>
                  <a:gd name="T59" fmla="*/ 34 h 82"/>
                  <a:gd name="T60" fmla="*/ 130 w 190"/>
                  <a:gd name="T61" fmla="*/ 28 h 82"/>
                  <a:gd name="T62" fmla="*/ 128 w 190"/>
                  <a:gd name="T63" fmla="*/ 24 h 82"/>
                  <a:gd name="T64" fmla="*/ 116 w 190"/>
                  <a:gd name="T65" fmla="*/ 20 h 82"/>
                  <a:gd name="T66" fmla="*/ 122 w 190"/>
                  <a:gd name="T67" fmla="*/ 10 h 82"/>
                  <a:gd name="T68" fmla="*/ 130 w 190"/>
                  <a:gd name="T69" fmla="*/ 0 h 82"/>
                  <a:gd name="T70" fmla="*/ 140 w 190"/>
                  <a:gd name="T71" fmla="*/ 2 h 82"/>
                  <a:gd name="T72" fmla="*/ 142 w 190"/>
                  <a:gd name="T73" fmla="*/ 8 h 82"/>
                  <a:gd name="T74" fmla="*/ 148 w 190"/>
                  <a:gd name="T75" fmla="*/ 16 h 82"/>
                  <a:gd name="T76" fmla="*/ 146 w 190"/>
                  <a:gd name="T77" fmla="*/ 22 h 82"/>
                  <a:gd name="T78" fmla="*/ 148 w 190"/>
                  <a:gd name="T79" fmla="*/ 30 h 82"/>
                  <a:gd name="T80" fmla="*/ 162 w 190"/>
                  <a:gd name="T81" fmla="*/ 34 h 82"/>
                  <a:gd name="T82" fmla="*/ 168 w 190"/>
                  <a:gd name="T83" fmla="*/ 34 h 82"/>
                  <a:gd name="T84" fmla="*/ 172 w 190"/>
                  <a:gd name="T85" fmla="*/ 28 h 82"/>
                  <a:gd name="T86" fmla="*/ 184 w 190"/>
                  <a:gd name="T87" fmla="*/ 28 h 82"/>
                  <a:gd name="T88" fmla="*/ 190 w 190"/>
                  <a:gd name="T89" fmla="*/ 34 h 82"/>
                  <a:gd name="T90" fmla="*/ 190 w 190"/>
                  <a:gd name="T91" fmla="*/ 48 h 82"/>
                  <a:gd name="T92" fmla="*/ 182 w 190"/>
                  <a:gd name="T93" fmla="*/ 58 h 82"/>
                  <a:gd name="T94" fmla="*/ 168 w 190"/>
                  <a:gd name="T95" fmla="*/ 64 h 82"/>
                  <a:gd name="T96" fmla="*/ 148 w 190"/>
                  <a:gd name="T97" fmla="*/ 58 h 82"/>
                  <a:gd name="T98" fmla="*/ 134 w 190"/>
                  <a:gd name="T99" fmla="*/ 64 h 82"/>
                  <a:gd name="T100" fmla="*/ 114 w 190"/>
                  <a:gd name="T101" fmla="*/ 66 h 82"/>
                  <a:gd name="T102" fmla="*/ 96 w 190"/>
                  <a:gd name="T103" fmla="*/ 76 h 82"/>
                  <a:gd name="T104" fmla="*/ 74 w 190"/>
                  <a:gd name="T105" fmla="*/ 82 h 82"/>
                  <a:gd name="T106" fmla="*/ 58 w 190"/>
                  <a:gd name="T107" fmla="*/ 78 h 82"/>
                  <a:gd name="T108" fmla="*/ 50 w 190"/>
                  <a:gd name="T109" fmla="*/ 70 h 82"/>
                  <a:gd name="T110" fmla="*/ 62 w 190"/>
                  <a:gd name="T111" fmla="*/ 64 h 82"/>
                  <a:gd name="T112" fmla="*/ 80 w 190"/>
                  <a:gd name="T113" fmla="*/ 64 h 82"/>
                  <a:gd name="T114" fmla="*/ 96 w 190"/>
                  <a:gd name="T115" fmla="*/ 62 h 82"/>
                  <a:gd name="T116" fmla="*/ 98 w 190"/>
                  <a:gd name="T117" fmla="*/ 56 h 8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90"/>
                  <a:gd name="T178" fmla="*/ 0 h 82"/>
                  <a:gd name="T179" fmla="*/ 190 w 190"/>
                  <a:gd name="T180" fmla="*/ 82 h 8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90" h="82">
                    <a:moveTo>
                      <a:pt x="98" y="56"/>
                    </a:moveTo>
                    <a:lnTo>
                      <a:pt x="80" y="56"/>
                    </a:lnTo>
                    <a:lnTo>
                      <a:pt x="58" y="56"/>
                    </a:lnTo>
                    <a:lnTo>
                      <a:pt x="62" y="48"/>
                    </a:lnTo>
                    <a:lnTo>
                      <a:pt x="52" y="50"/>
                    </a:lnTo>
                    <a:lnTo>
                      <a:pt x="48" y="58"/>
                    </a:lnTo>
                    <a:lnTo>
                      <a:pt x="30" y="62"/>
                    </a:lnTo>
                    <a:lnTo>
                      <a:pt x="20" y="58"/>
                    </a:lnTo>
                    <a:lnTo>
                      <a:pt x="2" y="56"/>
                    </a:lnTo>
                    <a:lnTo>
                      <a:pt x="0" y="48"/>
                    </a:lnTo>
                    <a:lnTo>
                      <a:pt x="18" y="46"/>
                    </a:lnTo>
                    <a:lnTo>
                      <a:pt x="4" y="42"/>
                    </a:lnTo>
                    <a:lnTo>
                      <a:pt x="10" y="36"/>
                    </a:lnTo>
                    <a:lnTo>
                      <a:pt x="34" y="34"/>
                    </a:lnTo>
                    <a:lnTo>
                      <a:pt x="16" y="30"/>
                    </a:lnTo>
                    <a:lnTo>
                      <a:pt x="18" y="24"/>
                    </a:lnTo>
                    <a:lnTo>
                      <a:pt x="26" y="20"/>
                    </a:lnTo>
                    <a:lnTo>
                      <a:pt x="34" y="16"/>
                    </a:lnTo>
                    <a:lnTo>
                      <a:pt x="50" y="14"/>
                    </a:lnTo>
                    <a:lnTo>
                      <a:pt x="58" y="22"/>
                    </a:lnTo>
                    <a:lnTo>
                      <a:pt x="66" y="20"/>
                    </a:lnTo>
                    <a:lnTo>
                      <a:pt x="74" y="20"/>
                    </a:lnTo>
                    <a:lnTo>
                      <a:pt x="88" y="28"/>
                    </a:lnTo>
                    <a:lnTo>
                      <a:pt x="98" y="36"/>
                    </a:lnTo>
                    <a:lnTo>
                      <a:pt x="98" y="40"/>
                    </a:lnTo>
                    <a:lnTo>
                      <a:pt x="98" y="42"/>
                    </a:lnTo>
                    <a:lnTo>
                      <a:pt x="100" y="44"/>
                    </a:lnTo>
                    <a:lnTo>
                      <a:pt x="136" y="44"/>
                    </a:lnTo>
                    <a:lnTo>
                      <a:pt x="136" y="38"/>
                    </a:lnTo>
                    <a:lnTo>
                      <a:pt x="118" y="34"/>
                    </a:lnTo>
                    <a:lnTo>
                      <a:pt x="130" y="28"/>
                    </a:lnTo>
                    <a:lnTo>
                      <a:pt x="128" y="24"/>
                    </a:lnTo>
                    <a:lnTo>
                      <a:pt x="116" y="20"/>
                    </a:lnTo>
                    <a:lnTo>
                      <a:pt x="122" y="10"/>
                    </a:lnTo>
                    <a:lnTo>
                      <a:pt x="130" y="0"/>
                    </a:lnTo>
                    <a:lnTo>
                      <a:pt x="140" y="2"/>
                    </a:lnTo>
                    <a:lnTo>
                      <a:pt x="142" y="8"/>
                    </a:lnTo>
                    <a:lnTo>
                      <a:pt x="148" y="16"/>
                    </a:lnTo>
                    <a:lnTo>
                      <a:pt x="146" y="22"/>
                    </a:lnTo>
                    <a:lnTo>
                      <a:pt x="148" y="30"/>
                    </a:lnTo>
                    <a:lnTo>
                      <a:pt x="162" y="34"/>
                    </a:lnTo>
                    <a:lnTo>
                      <a:pt x="168" y="34"/>
                    </a:lnTo>
                    <a:lnTo>
                      <a:pt x="172" y="28"/>
                    </a:lnTo>
                    <a:lnTo>
                      <a:pt x="184" y="28"/>
                    </a:lnTo>
                    <a:lnTo>
                      <a:pt x="190" y="34"/>
                    </a:lnTo>
                    <a:lnTo>
                      <a:pt x="190" y="48"/>
                    </a:lnTo>
                    <a:lnTo>
                      <a:pt x="182" y="58"/>
                    </a:lnTo>
                    <a:lnTo>
                      <a:pt x="168" y="64"/>
                    </a:lnTo>
                    <a:lnTo>
                      <a:pt x="148" y="58"/>
                    </a:lnTo>
                    <a:lnTo>
                      <a:pt x="134" y="64"/>
                    </a:lnTo>
                    <a:lnTo>
                      <a:pt x="114" y="66"/>
                    </a:lnTo>
                    <a:lnTo>
                      <a:pt x="96" y="76"/>
                    </a:lnTo>
                    <a:lnTo>
                      <a:pt x="74" y="82"/>
                    </a:lnTo>
                    <a:lnTo>
                      <a:pt x="58" y="78"/>
                    </a:lnTo>
                    <a:lnTo>
                      <a:pt x="50" y="70"/>
                    </a:lnTo>
                    <a:lnTo>
                      <a:pt x="62" y="64"/>
                    </a:lnTo>
                    <a:lnTo>
                      <a:pt x="80" y="64"/>
                    </a:lnTo>
                    <a:lnTo>
                      <a:pt x="96" y="62"/>
                    </a:lnTo>
                    <a:lnTo>
                      <a:pt x="98" y="56"/>
                    </a:lnTo>
                    <a:close/>
                  </a:path>
                </a:pathLst>
              </a:custGeom>
              <a:solidFill>
                <a:srgbClr val="D1918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tIns="72000" bIns="72000" anchor="ctr"/>
              <a:lstStyle/>
              <a:p>
                <a:endParaRPr lang="it-IT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8701" name="Freeform 136"/>
              <p:cNvSpPr>
                <a:spLocks noChangeAspect="1"/>
              </p:cNvSpPr>
              <p:nvPr/>
            </p:nvSpPr>
            <p:spPr bwMode="auto">
              <a:xfrm>
                <a:off x="1026" y="925"/>
                <a:ext cx="106" cy="56"/>
              </a:xfrm>
              <a:custGeom>
                <a:avLst/>
                <a:gdLst>
                  <a:gd name="T0" fmla="*/ 0 w 106"/>
                  <a:gd name="T1" fmla="*/ 12 h 56"/>
                  <a:gd name="T2" fmla="*/ 16 w 106"/>
                  <a:gd name="T3" fmla="*/ 16 h 56"/>
                  <a:gd name="T4" fmla="*/ 26 w 106"/>
                  <a:gd name="T5" fmla="*/ 20 h 56"/>
                  <a:gd name="T6" fmla="*/ 34 w 106"/>
                  <a:gd name="T7" fmla="*/ 28 h 56"/>
                  <a:gd name="T8" fmla="*/ 32 w 106"/>
                  <a:gd name="T9" fmla="*/ 30 h 56"/>
                  <a:gd name="T10" fmla="*/ 18 w 106"/>
                  <a:gd name="T11" fmla="*/ 28 h 56"/>
                  <a:gd name="T12" fmla="*/ 10 w 106"/>
                  <a:gd name="T13" fmla="*/ 30 h 56"/>
                  <a:gd name="T14" fmla="*/ 8 w 106"/>
                  <a:gd name="T15" fmla="*/ 40 h 56"/>
                  <a:gd name="T16" fmla="*/ 20 w 106"/>
                  <a:gd name="T17" fmla="*/ 42 h 56"/>
                  <a:gd name="T18" fmla="*/ 34 w 106"/>
                  <a:gd name="T19" fmla="*/ 40 h 56"/>
                  <a:gd name="T20" fmla="*/ 50 w 106"/>
                  <a:gd name="T21" fmla="*/ 38 h 56"/>
                  <a:gd name="T22" fmla="*/ 66 w 106"/>
                  <a:gd name="T23" fmla="*/ 40 h 56"/>
                  <a:gd name="T24" fmla="*/ 74 w 106"/>
                  <a:gd name="T25" fmla="*/ 46 h 56"/>
                  <a:gd name="T26" fmla="*/ 82 w 106"/>
                  <a:gd name="T27" fmla="*/ 56 h 56"/>
                  <a:gd name="T28" fmla="*/ 98 w 106"/>
                  <a:gd name="T29" fmla="*/ 56 h 56"/>
                  <a:gd name="T30" fmla="*/ 106 w 106"/>
                  <a:gd name="T31" fmla="*/ 48 h 56"/>
                  <a:gd name="T32" fmla="*/ 94 w 106"/>
                  <a:gd name="T33" fmla="*/ 38 h 56"/>
                  <a:gd name="T34" fmla="*/ 90 w 106"/>
                  <a:gd name="T35" fmla="*/ 28 h 56"/>
                  <a:gd name="T36" fmla="*/ 80 w 106"/>
                  <a:gd name="T37" fmla="*/ 20 h 56"/>
                  <a:gd name="T38" fmla="*/ 70 w 106"/>
                  <a:gd name="T39" fmla="*/ 18 h 56"/>
                  <a:gd name="T40" fmla="*/ 64 w 106"/>
                  <a:gd name="T41" fmla="*/ 12 h 56"/>
                  <a:gd name="T42" fmla="*/ 50 w 106"/>
                  <a:gd name="T43" fmla="*/ 10 h 56"/>
                  <a:gd name="T44" fmla="*/ 44 w 106"/>
                  <a:gd name="T45" fmla="*/ 20 h 56"/>
                  <a:gd name="T46" fmla="*/ 42 w 106"/>
                  <a:gd name="T47" fmla="*/ 10 h 56"/>
                  <a:gd name="T48" fmla="*/ 40 w 106"/>
                  <a:gd name="T49" fmla="*/ 2 h 56"/>
                  <a:gd name="T50" fmla="*/ 18 w 106"/>
                  <a:gd name="T51" fmla="*/ 0 h 56"/>
                  <a:gd name="T52" fmla="*/ 0 w 106"/>
                  <a:gd name="T53" fmla="*/ 2 h 56"/>
                  <a:gd name="T54" fmla="*/ 0 w 106"/>
                  <a:gd name="T55" fmla="*/ 12 h 5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6"/>
                  <a:gd name="T85" fmla="*/ 0 h 56"/>
                  <a:gd name="T86" fmla="*/ 106 w 106"/>
                  <a:gd name="T87" fmla="*/ 56 h 5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6" h="56">
                    <a:moveTo>
                      <a:pt x="0" y="12"/>
                    </a:moveTo>
                    <a:lnTo>
                      <a:pt x="16" y="16"/>
                    </a:lnTo>
                    <a:lnTo>
                      <a:pt x="26" y="20"/>
                    </a:lnTo>
                    <a:lnTo>
                      <a:pt x="34" y="28"/>
                    </a:lnTo>
                    <a:lnTo>
                      <a:pt x="32" y="30"/>
                    </a:lnTo>
                    <a:lnTo>
                      <a:pt x="18" y="28"/>
                    </a:lnTo>
                    <a:lnTo>
                      <a:pt x="10" y="30"/>
                    </a:lnTo>
                    <a:lnTo>
                      <a:pt x="8" y="40"/>
                    </a:lnTo>
                    <a:lnTo>
                      <a:pt x="20" y="42"/>
                    </a:lnTo>
                    <a:lnTo>
                      <a:pt x="34" y="40"/>
                    </a:lnTo>
                    <a:lnTo>
                      <a:pt x="50" y="38"/>
                    </a:lnTo>
                    <a:lnTo>
                      <a:pt x="66" y="40"/>
                    </a:lnTo>
                    <a:lnTo>
                      <a:pt x="74" y="46"/>
                    </a:lnTo>
                    <a:lnTo>
                      <a:pt x="82" y="56"/>
                    </a:lnTo>
                    <a:lnTo>
                      <a:pt x="98" y="56"/>
                    </a:lnTo>
                    <a:lnTo>
                      <a:pt x="106" y="48"/>
                    </a:lnTo>
                    <a:lnTo>
                      <a:pt x="94" y="38"/>
                    </a:lnTo>
                    <a:lnTo>
                      <a:pt x="90" y="28"/>
                    </a:lnTo>
                    <a:lnTo>
                      <a:pt x="80" y="20"/>
                    </a:lnTo>
                    <a:lnTo>
                      <a:pt x="70" y="18"/>
                    </a:lnTo>
                    <a:lnTo>
                      <a:pt x="64" y="12"/>
                    </a:lnTo>
                    <a:lnTo>
                      <a:pt x="50" y="10"/>
                    </a:lnTo>
                    <a:lnTo>
                      <a:pt x="44" y="20"/>
                    </a:lnTo>
                    <a:lnTo>
                      <a:pt x="42" y="10"/>
                    </a:lnTo>
                    <a:lnTo>
                      <a:pt x="40" y="2"/>
                    </a:lnTo>
                    <a:lnTo>
                      <a:pt x="18" y="0"/>
                    </a:lnTo>
                    <a:lnTo>
                      <a:pt x="0" y="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1918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tIns="72000" bIns="72000" anchor="ctr"/>
              <a:lstStyle/>
              <a:p>
                <a:endParaRPr lang="it-IT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8702" name="Freeform 137"/>
              <p:cNvSpPr>
                <a:spLocks noChangeAspect="1"/>
              </p:cNvSpPr>
              <p:nvPr/>
            </p:nvSpPr>
            <p:spPr bwMode="auto">
              <a:xfrm>
                <a:off x="1042" y="1017"/>
                <a:ext cx="112" cy="56"/>
              </a:xfrm>
              <a:custGeom>
                <a:avLst/>
                <a:gdLst>
                  <a:gd name="T0" fmla="*/ 104 w 112"/>
                  <a:gd name="T1" fmla="*/ 52 h 56"/>
                  <a:gd name="T2" fmla="*/ 92 w 112"/>
                  <a:gd name="T3" fmla="*/ 54 h 56"/>
                  <a:gd name="T4" fmla="*/ 70 w 112"/>
                  <a:gd name="T5" fmla="*/ 56 h 56"/>
                  <a:gd name="T6" fmla="*/ 66 w 112"/>
                  <a:gd name="T7" fmla="*/ 44 h 56"/>
                  <a:gd name="T8" fmla="*/ 74 w 112"/>
                  <a:gd name="T9" fmla="*/ 36 h 56"/>
                  <a:gd name="T10" fmla="*/ 68 w 112"/>
                  <a:gd name="T11" fmla="*/ 36 h 56"/>
                  <a:gd name="T12" fmla="*/ 58 w 112"/>
                  <a:gd name="T13" fmla="*/ 34 h 56"/>
                  <a:gd name="T14" fmla="*/ 48 w 112"/>
                  <a:gd name="T15" fmla="*/ 34 h 56"/>
                  <a:gd name="T16" fmla="*/ 36 w 112"/>
                  <a:gd name="T17" fmla="*/ 38 h 56"/>
                  <a:gd name="T18" fmla="*/ 26 w 112"/>
                  <a:gd name="T19" fmla="*/ 34 h 56"/>
                  <a:gd name="T20" fmla="*/ 8 w 112"/>
                  <a:gd name="T21" fmla="*/ 20 h 56"/>
                  <a:gd name="T22" fmla="*/ 0 w 112"/>
                  <a:gd name="T23" fmla="*/ 4 h 56"/>
                  <a:gd name="T24" fmla="*/ 8 w 112"/>
                  <a:gd name="T25" fmla="*/ 0 h 56"/>
                  <a:gd name="T26" fmla="*/ 18 w 112"/>
                  <a:gd name="T27" fmla="*/ 6 h 56"/>
                  <a:gd name="T28" fmla="*/ 26 w 112"/>
                  <a:gd name="T29" fmla="*/ 14 h 56"/>
                  <a:gd name="T30" fmla="*/ 40 w 112"/>
                  <a:gd name="T31" fmla="*/ 26 h 56"/>
                  <a:gd name="T32" fmla="*/ 48 w 112"/>
                  <a:gd name="T33" fmla="*/ 24 h 56"/>
                  <a:gd name="T34" fmla="*/ 40 w 112"/>
                  <a:gd name="T35" fmla="*/ 16 h 56"/>
                  <a:gd name="T36" fmla="*/ 40 w 112"/>
                  <a:gd name="T37" fmla="*/ 10 h 56"/>
                  <a:gd name="T38" fmla="*/ 48 w 112"/>
                  <a:gd name="T39" fmla="*/ 8 h 56"/>
                  <a:gd name="T40" fmla="*/ 58 w 112"/>
                  <a:gd name="T41" fmla="*/ 16 h 56"/>
                  <a:gd name="T42" fmla="*/ 70 w 112"/>
                  <a:gd name="T43" fmla="*/ 26 h 56"/>
                  <a:gd name="T44" fmla="*/ 74 w 112"/>
                  <a:gd name="T45" fmla="*/ 20 h 56"/>
                  <a:gd name="T46" fmla="*/ 68 w 112"/>
                  <a:gd name="T47" fmla="*/ 12 h 56"/>
                  <a:gd name="T48" fmla="*/ 62 w 112"/>
                  <a:gd name="T49" fmla="*/ 4 h 56"/>
                  <a:gd name="T50" fmla="*/ 64 w 112"/>
                  <a:gd name="T51" fmla="*/ 0 h 56"/>
                  <a:gd name="T52" fmla="*/ 78 w 112"/>
                  <a:gd name="T53" fmla="*/ 2 h 56"/>
                  <a:gd name="T54" fmla="*/ 84 w 112"/>
                  <a:gd name="T55" fmla="*/ 8 h 56"/>
                  <a:gd name="T56" fmla="*/ 92 w 112"/>
                  <a:gd name="T57" fmla="*/ 4 h 56"/>
                  <a:gd name="T58" fmla="*/ 104 w 112"/>
                  <a:gd name="T59" fmla="*/ 4 h 56"/>
                  <a:gd name="T60" fmla="*/ 108 w 112"/>
                  <a:gd name="T61" fmla="*/ 10 h 56"/>
                  <a:gd name="T62" fmla="*/ 110 w 112"/>
                  <a:gd name="T63" fmla="*/ 28 h 56"/>
                  <a:gd name="T64" fmla="*/ 112 w 112"/>
                  <a:gd name="T65" fmla="*/ 36 h 56"/>
                  <a:gd name="T66" fmla="*/ 104 w 112"/>
                  <a:gd name="T67" fmla="*/ 40 h 56"/>
                  <a:gd name="T68" fmla="*/ 104 w 112"/>
                  <a:gd name="T69" fmla="*/ 52 h 5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2"/>
                  <a:gd name="T106" fmla="*/ 0 h 56"/>
                  <a:gd name="T107" fmla="*/ 112 w 112"/>
                  <a:gd name="T108" fmla="*/ 56 h 5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2" h="56">
                    <a:moveTo>
                      <a:pt x="104" y="52"/>
                    </a:moveTo>
                    <a:lnTo>
                      <a:pt x="92" y="54"/>
                    </a:lnTo>
                    <a:lnTo>
                      <a:pt x="70" y="56"/>
                    </a:lnTo>
                    <a:lnTo>
                      <a:pt x="66" y="44"/>
                    </a:lnTo>
                    <a:lnTo>
                      <a:pt x="74" y="36"/>
                    </a:lnTo>
                    <a:lnTo>
                      <a:pt x="68" y="36"/>
                    </a:lnTo>
                    <a:lnTo>
                      <a:pt x="58" y="34"/>
                    </a:lnTo>
                    <a:lnTo>
                      <a:pt x="48" y="34"/>
                    </a:lnTo>
                    <a:lnTo>
                      <a:pt x="36" y="38"/>
                    </a:lnTo>
                    <a:lnTo>
                      <a:pt x="26" y="34"/>
                    </a:lnTo>
                    <a:lnTo>
                      <a:pt x="8" y="20"/>
                    </a:lnTo>
                    <a:lnTo>
                      <a:pt x="0" y="4"/>
                    </a:lnTo>
                    <a:lnTo>
                      <a:pt x="8" y="0"/>
                    </a:lnTo>
                    <a:lnTo>
                      <a:pt x="18" y="6"/>
                    </a:lnTo>
                    <a:lnTo>
                      <a:pt x="26" y="14"/>
                    </a:lnTo>
                    <a:lnTo>
                      <a:pt x="40" y="26"/>
                    </a:lnTo>
                    <a:lnTo>
                      <a:pt x="48" y="24"/>
                    </a:lnTo>
                    <a:lnTo>
                      <a:pt x="40" y="16"/>
                    </a:lnTo>
                    <a:lnTo>
                      <a:pt x="40" y="10"/>
                    </a:lnTo>
                    <a:lnTo>
                      <a:pt x="48" y="8"/>
                    </a:lnTo>
                    <a:lnTo>
                      <a:pt x="58" y="16"/>
                    </a:lnTo>
                    <a:lnTo>
                      <a:pt x="70" y="26"/>
                    </a:lnTo>
                    <a:lnTo>
                      <a:pt x="74" y="20"/>
                    </a:lnTo>
                    <a:lnTo>
                      <a:pt x="68" y="12"/>
                    </a:lnTo>
                    <a:lnTo>
                      <a:pt x="62" y="4"/>
                    </a:lnTo>
                    <a:lnTo>
                      <a:pt x="64" y="0"/>
                    </a:lnTo>
                    <a:lnTo>
                      <a:pt x="78" y="2"/>
                    </a:lnTo>
                    <a:lnTo>
                      <a:pt x="84" y="8"/>
                    </a:lnTo>
                    <a:lnTo>
                      <a:pt x="92" y="4"/>
                    </a:lnTo>
                    <a:lnTo>
                      <a:pt x="104" y="4"/>
                    </a:lnTo>
                    <a:lnTo>
                      <a:pt x="108" y="10"/>
                    </a:lnTo>
                    <a:lnTo>
                      <a:pt x="110" y="28"/>
                    </a:lnTo>
                    <a:lnTo>
                      <a:pt x="112" y="36"/>
                    </a:lnTo>
                    <a:lnTo>
                      <a:pt x="104" y="40"/>
                    </a:lnTo>
                    <a:lnTo>
                      <a:pt x="104" y="52"/>
                    </a:lnTo>
                    <a:close/>
                  </a:path>
                </a:pathLst>
              </a:custGeom>
              <a:solidFill>
                <a:srgbClr val="D1918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tIns="72000" bIns="72000" anchor="ctr"/>
              <a:lstStyle/>
              <a:p>
                <a:endParaRPr lang="it-IT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8703" name="Freeform 138"/>
              <p:cNvSpPr>
                <a:spLocks noChangeAspect="1"/>
              </p:cNvSpPr>
              <p:nvPr/>
            </p:nvSpPr>
            <p:spPr bwMode="auto">
              <a:xfrm>
                <a:off x="1168" y="1003"/>
                <a:ext cx="270" cy="84"/>
              </a:xfrm>
              <a:custGeom>
                <a:avLst/>
                <a:gdLst>
                  <a:gd name="T0" fmla="*/ 48 w 270"/>
                  <a:gd name="T1" fmla="*/ 26 h 84"/>
                  <a:gd name="T2" fmla="*/ 34 w 270"/>
                  <a:gd name="T3" fmla="*/ 28 h 84"/>
                  <a:gd name="T4" fmla="*/ 20 w 270"/>
                  <a:gd name="T5" fmla="*/ 26 h 84"/>
                  <a:gd name="T6" fmla="*/ 6 w 270"/>
                  <a:gd name="T7" fmla="*/ 20 h 84"/>
                  <a:gd name="T8" fmla="*/ 0 w 270"/>
                  <a:gd name="T9" fmla="*/ 14 h 84"/>
                  <a:gd name="T10" fmla="*/ 2 w 270"/>
                  <a:gd name="T11" fmla="*/ 4 h 84"/>
                  <a:gd name="T12" fmla="*/ 14 w 270"/>
                  <a:gd name="T13" fmla="*/ 0 h 84"/>
                  <a:gd name="T14" fmla="*/ 32 w 270"/>
                  <a:gd name="T15" fmla="*/ 6 h 84"/>
                  <a:gd name="T16" fmla="*/ 48 w 270"/>
                  <a:gd name="T17" fmla="*/ 10 h 84"/>
                  <a:gd name="T18" fmla="*/ 54 w 270"/>
                  <a:gd name="T19" fmla="*/ 18 h 84"/>
                  <a:gd name="T20" fmla="*/ 70 w 270"/>
                  <a:gd name="T21" fmla="*/ 18 h 84"/>
                  <a:gd name="T22" fmla="*/ 88 w 270"/>
                  <a:gd name="T23" fmla="*/ 14 h 84"/>
                  <a:gd name="T24" fmla="*/ 96 w 270"/>
                  <a:gd name="T25" fmla="*/ 24 h 84"/>
                  <a:gd name="T26" fmla="*/ 96 w 270"/>
                  <a:gd name="T27" fmla="*/ 34 h 84"/>
                  <a:gd name="T28" fmla="*/ 100 w 270"/>
                  <a:gd name="T29" fmla="*/ 40 h 84"/>
                  <a:gd name="T30" fmla="*/ 120 w 270"/>
                  <a:gd name="T31" fmla="*/ 52 h 84"/>
                  <a:gd name="T32" fmla="*/ 150 w 270"/>
                  <a:gd name="T33" fmla="*/ 52 h 84"/>
                  <a:gd name="T34" fmla="*/ 172 w 270"/>
                  <a:gd name="T35" fmla="*/ 54 h 84"/>
                  <a:gd name="T36" fmla="*/ 198 w 270"/>
                  <a:gd name="T37" fmla="*/ 44 h 84"/>
                  <a:gd name="T38" fmla="*/ 236 w 270"/>
                  <a:gd name="T39" fmla="*/ 46 h 84"/>
                  <a:gd name="T40" fmla="*/ 256 w 270"/>
                  <a:gd name="T41" fmla="*/ 50 h 84"/>
                  <a:gd name="T42" fmla="*/ 270 w 270"/>
                  <a:gd name="T43" fmla="*/ 56 h 84"/>
                  <a:gd name="T44" fmla="*/ 268 w 270"/>
                  <a:gd name="T45" fmla="*/ 66 h 84"/>
                  <a:gd name="T46" fmla="*/ 262 w 270"/>
                  <a:gd name="T47" fmla="*/ 70 h 84"/>
                  <a:gd name="T48" fmla="*/ 260 w 270"/>
                  <a:gd name="T49" fmla="*/ 82 h 84"/>
                  <a:gd name="T50" fmla="*/ 222 w 270"/>
                  <a:gd name="T51" fmla="*/ 84 h 84"/>
                  <a:gd name="T52" fmla="*/ 212 w 270"/>
                  <a:gd name="T53" fmla="*/ 76 h 84"/>
                  <a:gd name="T54" fmla="*/ 206 w 270"/>
                  <a:gd name="T55" fmla="*/ 84 h 84"/>
                  <a:gd name="T56" fmla="*/ 132 w 270"/>
                  <a:gd name="T57" fmla="*/ 84 h 84"/>
                  <a:gd name="T58" fmla="*/ 130 w 270"/>
                  <a:gd name="T59" fmla="*/ 74 h 84"/>
                  <a:gd name="T60" fmla="*/ 126 w 270"/>
                  <a:gd name="T61" fmla="*/ 72 h 84"/>
                  <a:gd name="T62" fmla="*/ 120 w 270"/>
                  <a:gd name="T63" fmla="*/ 78 h 84"/>
                  <a:gd name="T64" fmla="*/ 116 w 270"/>
                  <a:gd name="T65" fmla="*/ 84 h 84"/>
                  <a:gd name="T66" fmla="*/ 92 w 270"/>
                  <a:gd name="T67" fmla="*/ 80 h 84"/>
                  <a:gd name="T68" fmla="*/ 88 w 270"/>
                  <a:gd name="T69" fmla="*/ 74 h 84"/>
                  <a:gd name="T70" fmla="*/ 84 w 270"/>
                  <a:gd name="T71" fmla="*/ 78 h 84"/>
                  <a:gd name="T72" fmla="*/ 78 w 270"/>
                  <a:gd name="T73" fmla="*/ 78 h 84"/>
                  <a:gd name="T74" fmla="*/ 72 w 270"/>
                  <a:gd name="T75" fmla="*/ 70 h 84"/>
                  <a:gd name="T76" fmla="*/ 68 w 270"/>
                  <a:gd name="T77" fmla="*/ 58 h 84"/>
                  <a:gd name="T78" fmla="*/ 68 w 270"/>
                  <a:gd name="T79" fmla="*/ 54 h 84"/>
                  <a:gd name="T80" fmla="*/ 72 w 270"/>
                  <a:gd name="T81" fmla="*/ 48 h 84"/>
                  <a:gd name="T82" fmla="*/ 64 w 270"/>
                  <a:gd name="T83" fmla="*/ 38 h 84"/>
                  <a:gd name="T84" fmla="*/ 58 w 270"/>
                  <a:gd name="T85" fmla="*/ 28 h 84"/>
                  <a:gd name="T86" fmla="*/ 48 w 270"/>
                  <a:gd name="T87" fmla="*/ 26 h 8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70"/>
                  <a:gd name="T133" fmla="*/ 0 h 84"/>
                  <a:gd name="T134" fmla="*/ 270 w 270"/>
                  <a:gd name="T135" fmla="*/ 84 h 8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70" h="84">
                    <a:moveTo>
                      <a:pt x="48" y="26"/>
                    </a:moveTo>
                    <a:lnTo>
                      <a:pt x="34" y="28"/>
                    </a:lnTo>
                    <a:lnTo>
                      <a:pt x="20" y="26"/>
                    </a:lnTo>
                    <a:lnTo>
                      <a:pt x="6" y="20"/>
                    </a:lnTo>
                    <a:lnTo>
                      <a:pt x="0" y="14"/>
                    </a:lnTo>
                    <a:lnTo>
                      <a:pt x="2" y="4"/>
                    </a:lnTo>
                    <a:lnTo>
                      <a:pt x="14" y="0"/>
                    </a:lnTo>
                    <a:lnTo>
                      <a:pt x="32" y="6"/>
                    </a:lnTo>
                    <a:lnTo>
                      <a:pt x="48" y="10"/>
                    </a:lnTo>
                    <a:lnTo>
                      <a:pt x="54" y="18"/>
                    </a:lnTo>
                    <a:lnTo>
                      <a:pt x="70" y="18"/>
                    </a:lnTo>
                    <a:lnTo>
                      <a:pt x="88" y="14"/>
                    </a:lnTo>
                    <a:lnTo>
                      <a:pt x="96" y="24"/>
                    </a:lnTo>
                    <a:lnTo>
                      <a:pt x="96" y="34"/>
                    </a:lnTo>
                    <a:lnTo>
                      <a:pt x="100" y="40"/>
                    </a:lnTo>
                    <a:lnTo>
                      <a:pt x="120" y="52"/>
                    </a:lnTo>
                    <a:lnTo>
                      <a:pt x="150" y="52"/>
                    </a:lnTo>
                    <a:lnTo>
                      <a:pt x="172" y="54"/>
                    </a:lnTo>
                    <a:lnTo>
                      <a:pt x="198" y="44"/>
                    </a:lnTo>
                    <a:lnTo>
                      <a:pt x="236" y="46"/>
                    </a:lnTo>
                    <a:lnTo>
                      <a:pt x="256" y="50"/>
                    </a:lnTo>
                    <a:lnTo>
                      <a:pt x="270" y="56"/>
                    </a:lnTo>
                    <a:lnTo>
                      <a:pt x="268" y="66"/>
                    </a:lnTo>
                    <a:lnTo>
                      <a:pt x="262" y="70"/>
                    </a:lnTo>
                    <a:lnTo>
                      <a:pt x="260" y="82"/>
                    </a:lnTo>
                    <a:lnTo>
                      <a:pt x="222" y="84"/>
                    </a:lnTo>
                    <a:lnTo>
                      <a:pt x="212" y="76"/>
                    </a:lnTo>
                    <a:lnTo>
                      <a:pt x="206" y="84"/>
                    </a:lnTo>
                    <a:lnTo>
                      <a:pt x="132" y="84"/>
                    </a:lnTo>
                    <a:lnTo>
                      <a:pt x="130" y="74"/>
                    </a:lnTo>
                    <a:lnTo>
                      <a:pt x="126" y="72"/>
                    </a:lnTo>
                    <a:lnTo>
                      <a:pt x="120" y="78"/>
                    </a:lnTo>
                    <a:lnTo>
                      <a:pt x="116" y="84"/>
                    </a:lnTo>
                    <a:lnTo>
                      <a:pt x="92" y="80"/>
                    </a:lnTo>
                    <a:lnTo>
                      <a:pt x="88" y="74"/>
                    </a:lnTo>
                    <a:lnTo>
                      <a:pt x="84" y="78"/>
                    </a:lnTo>
                    <a:lnTo>
                      <a:pt x="78" y="78"/>
                    </a:lnTo>
                    <a:lnTo>
                      <a:pt x="72" y="70"/>
                    </a:lnTo>
                    <a:lnTo>
                      <a:pt x="68" y="58"/>
                    </a:lnTo>
                    <a:lnTo>
                      <a:pt x="68" y="54"/>
                    </a:lnTo>
                    <a:lnTo>
                      <a:pt x="72" y="48"/>
                    </a:lnTo>
                    <a:lnTo>
                      <a:pt x="64" y="38"/>
                    </a:lnTo>
                    <a:lnTo>
                      <a:pt x="58" y="28"/>
                    </a:lnTo>
                    <a:lnTo>
                      <a:pt x="48" y="26"/>
                    </a:lnTo>
                    <a:close/>
                  </a:path>
                </a:pathLst>
              </a:custGeom>
              <a:solidFill>
                <a:srgbClr val="D1918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tIns="72000" bIns="72000" anchor="ctr"/>
              <a:lstStyle/>
              <a:p>
                <a:endParaRPr lang="it-IT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8704" name="Freeform 139"/>
              <p:cNvSpPr>
                <a:spLocks noChangeAspect="1"/>
              </p:cNvSpPr>
              <p:nvPr/>
            </p:nvSpPr>
            <p:spPr bwMode="auto">
              <a:xfrm>
                <a:off x="1182" y="1101"/>
                <a:ext cx="90" cy="64"/>
              </a:xfrm>
              <a:custGeom>
                <a:avLst/>
                <a:gdLst>
                  <a:gd name="T0" fmla="*/ 8 w 90"/>
                  <a:gd name="T1" fmla="*/ 2 h 64"/>
                  <a:gd name="T2" fmla="*/ 0 w 90"/>
                  <a:gd name="T3" fmla="*/ 14 h 64"/>
                  <a:gd name="T4" fmla="*/ 4 w 90"/>
                  <a:gd name="T5" fmla="*/ 36 h 64"/>
                  <a:gd name="T6" fmla="*/ 8 w 90"/>
                  <a:gd name="T7" fmla="*/ 50 h 64"/>
                  <a:gd name="T8" fmla="*/ 12 w 90"/>
                  <a:gd name="T9" fmla="*/ 62 h 64"/>
                  <a:gd name="T10" fmla="*/ 24 w 90"/>
                  <a:gd name="T11" fmla="*/ 64 h 64"/>
                  <a:gd name="T12" fmla="*/ 34 w 90"/>
                  <a:gd name="T13" fmla="*/ 52 h 64"/>
                  <a:gd name="T14" fmla="*/ 30 w 90"/>
                  <a:gd name="T15" fmla="*/ 42 h 64"/>
                  <a:gd name="T16" fmla="*/ 42 w 90"/>
                  <a:gd name="T17" fmla="*/ 40 h 64"/>
                  <a:gd name="T18" fmla="*/ 60 w 90"/>
                  <a:gd name="T19" fmla="*/ 40 h 64"/>
                  <a:gd name="T20" fmla="*/ 78 w 90"/>
                  <a:gd name="T21" fmla="*/ 18 h 64"/>
                  <a:gd name="T22" fmla="*/ 90 w 90"/>
                  <a:gd name="T23" fmla="*/ 2 h 64"/>
                  <a:gd name="T24" fmla="*/ 60 w 90"/>
                  <a:gd name="T25" fmla="*/ 2 h 64"/>
                  <a:gd name="T26" fmla="*/ 42 w 90"/>
                  <a:gd name="T27" fmla="*/ 0 h 64"/>
                  <a:gd name="T28" fmla="*/ 20 w 90"/>
                  <a:gd name="T29" fmla="*/ 0 h 64"/>
                  <a:gd name="T30" fmla="*/ 8 w 90"/>
                  <a:gd name="T31" fmla="*/ 2 h 6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0"/>
                  <a:gd name="T49" fmla="*/ 0 h 64"/>
                  <a:gd name="T50" fmla="*/ 90 w 90"/>
                  <a:gd name="T51" fmla="*/ 64 h 6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0" h="64">
                    <a:moveTo>
                      <a:pt x="8" y="2"/>
                    </a:moveTo>
                    <a:lnTo>
                      <a:pt x="0" y="14"/>
                    </a:lnTo>
                    <a:lnTo>
                      <a:pt x="4" y="36"/>
                    </a:lnTo>
                    <a:lnTo>
                      <a:pt x="8" y="50"/>
                    </a:lnTo>
                    <a:lnTo>
                      <a:pt x="12" y="62"/>
                    </a:lnTo>
                    <a:lnTo>
                      <a:pt x="24" y="64"/>
                    </a:lnTo>
                    <a:lnTo>
                      <a:pt x="34" y="52"/>
                    </a:lnTo>
                    <a:lnTo>
                      <a:pt x="30" y="42"/>
                    </a:lnTo>
                    <a:lnTo>
                      <a:pt x="42" y="40"/>
                    </a:lnTo>
                    <a:lnTo>
                      <a:pt x="60" y="40"/>
                    </a:lnTo>
                    <a:lnTo>
                      <a:pt x="78" y="18"/>
                    </a:lnTo>
                    <a:lnTo>
                      <a:pt x="90" y="2"/>
                    </a:lnTo>
                    <a:lnTo>
                      <a:pt x="60" y="2"/>
                    </a:lnTo>
                    <a:lnTo>
                      <a:pt x="42" y="0"/>
                    </a:lnTo>
                    <a:lnTo>
                      <a:pt x="20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D1918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tIns="72000" bIns="72000" anchor="ctr"/>
              <a:lstStyle/>
              <a:p>
                <a:endParaRPr lang="it-IT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8705" name="Freeform 140"/>
              <p:cNvSpPr>
                <a:spLocks noChangeAspect="1"/>
              </p:cNvSpPr>
              <p:nvPr/>
            </p:nvSpPr>
            <p:spPr bwMode="auto">
              <a:xfrm>
                <a:off x="1242" y="783"/>
                <a:ext cx="490" cy="252"/>
              </a:xfrm>
              <a:custGeom>
                <a:avLst/>
                <a:gdLst>
                  <a:gd name="T0" fmla="*/ 370 w 490"/>
                  <a:gd name="T1" fmla="*/ 94 h 252"/>
                  <a:gd name="T2" fmla="*/ 324 w 490"/>
                  <a:gd name="T3" fmla="*/ 130 h 252"/>
                  <a:gd name="T4" fmla="*/ 280 w 490"/>
                  <a:gd name="T5" fmla="*/ 126 h 252"/>
                  <a:gd name="T6" fmla="*/ 296 w 490"/>
                  <a:gd name="T7" fmla="*/ 138 h 252"/>
                  <a:gd name="T8" fmla="*/ 264 w 490"/>
                  <a:gd name="T9" fmla="*/ 140 h 252"/>
                  <a:gd name="T10" fmla="*/ 254 w 490"/>
                  <a:gd name="T11" fmla="*/ 148 h 252"/>
                  <a:gd name="T12" fmla="*/ 254 w 490"/>
                  <a:gd name="T13" fmla="*/ 154 h 252"/>
                  <a:gd name="T14" fmla="*/ 268 w 490"/>
                  <a:gd name="T15" fmla="*/ 170 h 252"/>
                  <a:gd name="T16" fmla="*/ 260 w 490"/>
                  <a:gd name="T17" fmla="*/ 184 h 252"/>
                  <a:gd name="T18" fmla="*/ 220 w 490"/>
                  <a:gd name="T19" fmla="*/ 206 h 252"/>
                  <a:gd name="T20" fmla="*/ 164 w 490"/>
                  <a:gd name="T21" fmla="*/ 216 h 252"/>
                  <a:gd name="T22" fmla="*/ 206 w 490"/>
                  <a:gd name="T23" fmla="*/ 232 h 252"/>
                  <a:gd name="T24" fmla="*/ 224 w 490"/>
                  <a:gd name="T25" fmla="*/ 236 h 252"/>
                  <a:gd name="T26" fmla="*/ 172 w 490"/>
                  <a:gd name="T27" fmla="*/ 252 h 252"/>
                  <a:gd name="T28" fmla="*/ 138 w 490"/>
                  <a:gd name="T29" fmla="*/ 238 h 252"/>
                  <a:gd name="T30" fmla="*/ 88 w 490"/>
                  <a:gd name="T31" fmla="*/ 244 h 252"/>
                  <a:gd name="T32" fmla="*/ 62 w 490"/>
                  <a:gd name="T33" fmla="*/ 244 h 252"/>
                  <a:gd name="T34" fmla="*/ 42 w 490"/>
                  <a:gd name="T35" fmla="*/ 224 h 252"/>
                  <a:gd name="T36" fmla="*/ 80 w 490"/>
                  <a:gd name="T37" fmla="*/ 212 h 252"/>
                  <a:gd name="T38" fmla="*/ 88 w 490"/>
                  <a:gd name="T39" fmla="*/ 196 h 252"/>
                  <a:gd name="T40" fmla="*/ 132 w 490"/>
                  <a:gd name="T41" fmla="*/ 212 h 252"/>
                  <a:gd name="T42" fmla="*/ 140 w 490"/>
                  <a:gd name="T43" fmla="*/ 194 h 252"/>
                  <a:gd name="T44" fmla="*/ 108 w 490"/>
                  <a:gd name="T45" fmla="*/ 194 h 252"/>
                  <a:gd name="T46" fmla="*/ 106 w 490"/>
                  <a:gd name="T47" fmla="*/ 180 h 252"/>
                  <a:gd name="T48" fmla="*/ 68 w 490"/>
                  <a:gd name="T49" fmla="*/ 176 h 252"/>
                  <a:gd name="T50" fmla="*/ 114 w 490"/>
                  <a:gd name="T51" fmla="*/ 160 h 252"/>
                  <a:gd name="T52" fmla="*/ 160 w 490"/>
                  <a:gd name="T53" fmla="*/ 158 h 252"/>
                  <a:gd name="T54" fmla="*/ 114 w 490"/>
                  <a:gd name="T55" fmla="*/ 138 h 252"/>
                  <a:gd name="T56" fmla="*/ 86 w 490"/>
                  <a:gd name="T57" fmla="*/ 114 h 252"/>
                  <a:gd name="T58" fmla="*/ 144 w 490"/>
                  <a:gd name="T59" fmla="*/ 120 h 252"/>
                  <a:gd name="T60" fmla="*/ 166 w 490"/>
                  <a:gd name="T61" fmla="*/ 126 h 252"/>
                  <a:gd name="T62" fmla="*/ 168 w 490"/>
                  <a:gd name="T63" fmla="*/ 104 h 252"/>
                  <a:gd name="T64" fmla="*/ 208 w 490"/>
                  <a:gd name="T65" fmla="*/ 86 h 252"/>
                  <a:gd name="T66" fmla="*/ 226 w 490"/>
                  <a:gd name="T67" fmla="*/ 68 h 252"/>
                  <a:gd name="T68" fmla="*/ 162 w 490"/>
                  <a:gd name="T69" fmla="*/ 96 h 252"/>
                  <a:gd name="T70" fmla="*/ 128 w 490"/>
                  <a:gd name="T71" fmla="*/ 100 h 252"/>
                  <a:gd name="T72" fmla="*/ 98 w 490"/>
                  <a:gd name="T73" fmla="*/ 82 h 252"/>
                  <a:gd name="T74" fmla="*/ 62 w 490"/>
                  <a:gd name="T75" fmla="*/ 78 h 252"/>
                  <a:gd name="T76" fmla="*/ 48 w 490"/>
                  <a:gd name="T77" fmla="*/ 66 h 252"/>
                  <a:gd name="T78" fmla="*/ 32 w 490"/>
                  <a:gd name="T79" fmla="*/ 66 h 252"/>
                  <a:gd name="T80" fmla="*/ 20 w 490"/>
                  <a:gd name="T81" fmla="*/ 56 h 252"/>
                  <a:gd name="T82" fmla="*/ 36 w 490"/>
                  <a:gd name="T83" fmla="*/ 50 h 252"/>
                  <a:gd name="T84" fmla="*/ 80 w 490"/>
                  <a:gd name="T85" fmla="*/ 46 h 252"/>
                  <a:gd name="T86" fmla="*/ 102 w 490"/>
                  <a:gd name="T87" fmla="*/ 28 h 252"/>
                  <a:gd name="T88" fmla="*/ 168 w 490"/>
                  <a:gd name="T89" fmla="*/ 40 h 252"/>
                  <a:gd name="T90" fmla="*/ 164 w 490"/>
                  <a:gd name="T91" fmla="*/ 18 h 252"/>
                  <a:gd name="T92" fmla="*/ 216 w 490"/>
                  <a:gd name="T93" fmla="*/ 10 h 252"/>
                  <a:gd name="T94" fmla="*/ 254 w 490"/>
                  <a:gd name="T95" fmla="*/ 22 h 252"/>
                  <a:gd name="T96" fmla="*/ 278 w 490"/>
                  <a:gd name="T97" fmla="*/ 4 h 252"/>
                  <a:gd name="T98" fmla="*/ 298 w 490"/>
                  <a:gd name="T99" fmla="*/ 2 h 252"/>
                  <a:gd name="T100" fmla="*/ 350 w 490"/>
                  <a:gd name="T101" fmla="*/ 2 h 252"/>
                  <a:gd name="T102" fmla="*/ 388 w 490"/>
                  <a:gd name="T103" fmla="*/ 16 h 252"/>
                  <a:gd name="T104" fmla="*/ 452 w 490"/>
                  <a:gd name="T105" fmla="*/ 14 h 252"/>
                  <a:gd name="T106" fmla="*/ 482 w 490"/>
                  <a:gd name="T107" fmla="*/ 40 h 252"/>
                  <a:gd name="T108" fmla="*/ 376 w 490"/>
                  <a:gd name="T109" fmla="*/ 62 h 252"/>
                  <a:gd name="T110" fmla="*/ 398 w 490"/>
                  <a:gd name="T111" fmla="*/ 70 h 25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90"/>
                  <a:gd name="T169" fmla="*/ 0 h 252"/>
                  <a:gd name="T170" fmla="*/ 490 w 490"/>
                  <a:gd name="T171" fmla="*/ 252 h 25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90" h="252">
                    <a:moveTo>
                      <a:pt x="434" y="68"/>
                    </a:moveTo>
                    <a:lnTo>
                      <a:pt x="412" y="76"/>
                    </a:lnTo>
                    <a:lnTo>
                      <a:pt x="396" y="86"/>
                    </a:lnTo>
                    <a:lnTo>
                      <a:pt x="370" y="94"/>
                    </a:lnTo>
                    <a:lnTo>
                      <a:pt x="352" y="108"/>
                    </a:lnTo>
                    <a:lnTo>
                      <a:pt x="340" y="108"/>
                    </a:lnTo>
                    <a:lnTo>
                      <a:pt x="336" y="120"/>
                    </a:lnTo>
                    <a:lnTo>
                      <a:pt x="324" y="130"/>
                    </a:lnTo>
                    <a:lnTo>
                      <a:pt x="308" y="134"/>
                    </a:lnTo>
                    <a:lnTo>
                      <a:pt x="300" y="128"/>
                    </a:lnTo>
                    <a:lnTo>
                      <a:pt x="286" y="124"/>
                    </a:lnTo>
                    <a:lnTo>
                      <a:pt x="280" y="126"/>
                    </a:lnTo>
                    <a:lnTo>
                      <a:pt x="288" y="130"/>
                    </a:lnTo>
                    <a:lnTo>
                      <a:pt x="296" y="132"/>
                    </a:lnTo>
                    <a:lnTo>
                      <a:pt x="296" y="136"/>
                    </a:lnTo>
                    <a:lnTo>
                      <a:pt x="296" y="138"/>
                    </a:lnTo>
                    <a:lnTo>
                      <a:pt x="294" y="138"/>
                    </a:lnTo>
                    <a:lnTo>
                      <a:pt x="286" y="138"/>
                    </a:lnTo>
                    <a:lnTo>
                      <a:pt x="276" y="142"/>
                    </a:lnTo>
                    <a:lnTo>
                      <a:pt x="264" y="140"/>
                    </a:lnTo>
                    <a:lnTo>
                      <a:pt x="246" y="138"/>
                    </a:lnTo>
                    <a:lnTo>
                      <a:pt x="234" y="142"/>
                    </a:lnTo>
                    <a:lnTo>
                      <a:pt x="240" y="148"/>
                    </a:lnTo>
                    <a:lnTo>
                      <a:pt x="254" y="148"/>
                    </a:lnTo>
                    <a:lnTo>
                      <a:pt x="272" y="148"/>
                    </a:lnTo>
                    <a:lnTo>
                      <a:pt x="276" y="154"/>
                    </a:lnTo>
                    <a:lnTo>
                      <a:pt x="268" y="154"/>
                    </a:lnTo>
                    <a:lnTo>
                      <a:pt x="254" y="154"/>
                    </a:lnTo>
                    <a:lnTo>
                      <a:pt x="256" y="160"/>
                    </a:lnTo>
                    <a:lnTo>
                      <a:pt x="272" y="162"/>
                    </a:lnTo>
                    <a:lnTo>
                      <a:pt x="272" y="168"/>
                    </a:lnTo>
                    <a:lnTo>
                      <a:pt x="268" y="170"/>
                    </a:lnTo>
                    <a:lnTo>
                      <a:pt x="250" y="168"/>
                    </a:lnTo>
                    <a:lnTo>
                      <a:pt x="254" y="174"/>
                    </a:lnTo>
                    <a:lnTo>
                      <a:pt x="266" y="180"/>
                    </a:lnTo>
                    <a:lnTo>
                      <a:pt x="260" y="184"/>
                    </a:lnTo>
                    <a:lnTo>
                      <a:pt x="258" y="188"/>
                    </a:lnTo>
                    <a:lnTo>
                      <a:pt x="254" y="192"/>
                    </a:lnTo>
                    <a:lnTo>
                      <a:pt x="224" y="194"/>
                    </a:lnTo>
                    <a:lnTo>
                      <a:pt x="220" y="206"/>
                    </a:lnTo>
                    <a:lnTo>
                      <a:pt x="210" y="212"/>
                    </a:lnTo>
                    <a:lnTo>
                      <a:pt x="186" y="212"/>
                    </a:lnTo>
                    <a:lnTo>
                      <a:pt x="166" y="208"/>
                    </a:lnTo>
                    <a:lnTo>
                      <a:pt x="164" y="216"/>
                    </a:lnTo>
                    <a:lnTo>
                      <a:pt x="180" y="220"/>
                    </a:lnTo>
                    <a:lnTo>
                      <a:pt x="202" y="220"/>
                    </a:lnTo>
                    <a:lnTo>
                      <a:pt x="204" y="226"/>
                    </a:lnTo>
                    <a:lnTo>
                      <a:pt x="206" y="232"/>
                    </a:lnTo>
                    <a:lnTo>
                      <a:pt x="214" y="226"/>
                    </a:lnTo>
                    <a:lnTo>
                      <a:pt x="218" y="222"/>
                    </a:lnTo>
                    <a:lnTo>
                      <a:pt x="222" y="226"/>
                    </a:lnTo>
                    <a:lnTo>
                      <a:pt x="224" y="236"/>
                    </a:lnTo>
                    <a:lnTo>
                      <a:pt x="218" y="240"/>
                    </a:lnTo>
                    <a:lnTo>
                      <a:pt x="204" y="244"/>
                    </a:lnTo>
                    <a:lnTo>
                      <a:pt x="188" y="250"/>
                    </a:lnTo>
                    <a:lnTo>
                      <a:pt x="172" y="252"/>
                    </a:lnTo>
                    <a:lnTo>
                      <a:pt x="172" y="244"/>
                    </a:lnTo>
                    <a:lnTo>
                      <a:pt x="162" y="240"/>
                    </a:lnTo>
                    <a:lnTo>
                      <a:pt x="150" y="242"/>
                    </a:lnTo>
                    <a:lnTo>
                      <a:pt x="138" y="238"/>
                    </a:lnTo>
                    <a:lnTo>
                      <a:pt x="132" y="244"/>
                    </a:lnTo>
                    <a:lnTo>
                      <a:pt x="124" y="238"/>
                    </a:lnTo>
                    <a:lnTo>
                      <a:pt x="120" y="244"/>
                    </a:lnTo>
                    <a:lnTo>
                      <a:pt x="88" y="244"/>
                    </a:lnTo>
                    <a:lnTo>
                      <a:pt x="82" y="238"/>
                    </a:lnTo>
                    <a:lnTo>
                      <a:pt x="72" y="244"/>
                    </a:lnTo>
                    <a:lnTo>
                      <a:pt x="68" y="240"/>
                    </a:lnTo>
                    <a:lnTo>
                      <a:pt x="62" y="244"/>
                    </a:lnTo>
                    <a:lnTo>
                      <a:pt x="56" y="236"/>
                    </a:lnTo>
                    <a:lnTo>
                      <a:pt x="46" y="244"/>
                    </a:lnTo>
                    <a:lnTo>
                      <a:pt x="38" y="236"/>
                    </a:lnTo>
                    <a:lnTo>
                      <a:pt x="42" y="224"/>
                    </a:lnTo>
                    <a:lnTo>
                      <a:pt x="56" y="220"/>
                    </a:lnTo>
                    <a:lnTo>
                      <a:pt x="72" y="220"/>
                    </a:lnTo>
                    <a:lnTo>
                      <a:pt x="84" y="220"/>
                    </a:lnTo>
                    <a:lnTo>
                      <a:pt x="80" y="212"/>
                    </a:lnTo>
                    <a:lnTo>
                      <a:pt x="70" y="212"/>
                    </a:lnTo>
                    <a:lnTo>
                      <a:pt x="62" y="204"/>
                    </a:lnTo>
                    <a:lnTo>
                      <a:pt x="62" y="196"/>
                    </a:lnTo>
                    <a:lnTo>
                      <a:pt x="88" y="196"/>
                    </a:lnTo>
                    <a:lnTo>
                      <a:pt x="94" y="204"/>
                    </a:lnTo>
                    <a:lnTo>
                      <a:pt x="102" y="210"/>
                    </a:lnTo>
                    <a:lnTo>
                      <a:pt x="120" y="212"/>
                    </a:lnTo>
                    <a:lnTo>
                      <a:pt x="132" y="212"/>
                    </a:lnTo>
                    <a:lnTo>
                      <a:pt x="146" y="202"/>
                    </a:lnTo>
                    <a:lnTo>
                      <a:pt x="152" y="190"/>
                    </a:lnTo>
                    <a:lnTo>
                      <a:pt x="148" y="188"/>
                    </a:lnTo>
                    <a:lnTo>
                      <a:pt x="140" y="194"/>
                    </a:lnTo>
                    <a:lnTo>
                      <a:pt x="132" y="202"/>
                    </a:lnTo>
                    <a:lnTo>
                      <a:pt x="122" y="206"/>
                    </a:lnTo>
                    <a:lnTo>
                      <a:pt x="104" y="200"/>
                    </a:lnTo>
                    <a:lnTo>
                      <a:pt x="108" y="194"/>
                    </a:lnTo>
                    <a:lnTo>
                      <a:pt x="118" y="186"/>
                    </a:lnTo>
                    <a:lnTo>
                      <a:pt x="116" y="182"/>
                    </a:lnTo>
                    <a:lnTo>
                      <a:pt x="114" y="174"/>
                    </a:lnTo>
                    <a:lnTo>
                      <a:pt x="106" y="180"/>
                    </a:lnTo>
                    <a:lnTo>
                      <a:pt x="100" y="186"/>
                    </a:lnTo>
                    <a:lnTo>
                      <a:pt x="88" y="182"/>
                    </a:lnTo>
                    <a:lnTo>
                      <a:pt x="76" y="184"/>
                    </a:lnTo>
                    <a:lnTo>
                      <a:pt x="68" y="176"/>
                    </a:lnTo>
                    <a:lnTo>
                      <a:pt x="78" y="166"/>
                    </a:lnTo>
                    <a:lnTo>
                      <a:pt x="86" y="162"/>
                    </a:lnTo>
                    <a:lnTo>
                      <a:pt x="104" y="162"/>
                    </a:lnTo>
                    <a:lnTo>
                      <a:pt x="114" y="160"/>
                    </a:lnTo>
                    <a:lnTo>
                      <a:pt x="126" y="162"/>
                    </a:lnTo>
                    <a:lnTo>
                      <a:pt x="138" y="166"/>
                    </a:lnTo>
                    <a:lnTo>
                      <a:pt x="150" y="166"/>
                    </a:lnTo>
                    <a:lnTo>
                      <a:pt x="160" y="158"/>
                    </a:lnTo>
                    <a:lnTo>
                      <a:pt x="154" y="156"/>
                    </a:lnTo>
                    <a:lnTo>
                      <a:pt x="142" y="158"/>
                    </a:lnTo>
                    <a:lnTo>
                      <a:pt x="126" y="154"/>
                    </a:lnTo>
                    <a:lnTo>
                      <a:pt x="114" y="138"/>
                    </a:lnTo>
                    <a:lnTo>
                      <a:pt x="106" y="130"/>
                    </a:lnTo>
                    <a:lnTo>
                      <a:pt x="94" y="130"/>
                    </a:lnTo>
                    <a:lnTo>
                      <a:pt x="86" y="128"/>
                    </a:lnTo>
                    <a:lnTo>
                      <a:pt x="86" y="114"/>
                    </a:lnTo>
                    <a:lnTo>
                      <a:pt x="90" y="106"/>
                    </a:lnTo>
                    <a:lnTo>
                      <a:pt x="108" y="112"/>
                    </a:lnTo>
                    <a:lnTo>
                      <a:pt x="130" y="110"/>
                    </a:lnTo>
                    <a:lnTo>
                      <a:pt x="144" y="120"/>
                    </a:lnTo>
                    <a:lnTo>
                      <a:pt x="156" y="128"/>
                    </a:lnTo>
                    <a:lnTo>
                      <a:pt x="166" y="134"/>
                    </a:lnTo>
                    <a:lnTo>
                      <a:pt x="180" y="130"/>
                    </a:lnTo>
                    <a:lnTo>
                      <a:pt x="166" y="126"/>
                    </a:lnTo>
                    <a:lnTo>
                      <a:pt x="156" y="118"/>
                    </a:lnTo>
                    <a:lnTo>
                      <a:pt x="140" y="110"/>
                    </a:lnTo>
                    <a:lnTo>
                      <a:pt x="146" y="104"/>
                    </a:lnTo>
                    <a:lnTo>
                      <a:pt x="168" y="104"/>
                    </a:lnTo>
                    <a:lnTo>
                      <a:pt x="194" y="102"/>
                    </a:lnTo>
                    <a:lnTo>
                      <a:pt x="206" y="94"/>
                    </a:lnTo>
                    <a:lnTo>
                      <a:pt x="216" y="88"/>
                    </a:lnTo>
                    <a:lnTo>
                      <a:pt x="208" y="86"/>
                    </a:lnTo>
                    <a:lnTo>
                      <a:pt x="216" y="80"/>
                    </a:lnTo>
                    <a:lnTo>
                      <a:pt x="224" y="74"/>
                    </a:lnTo>
                    <a:lnTo>
                      <a:pt x="232" y="70"/>
                    </a:lnTo>
                    <a:lnTo>
                      <a:pt x="226" y="68"/>
                    </a:lnTo>
                    <a:lnTo>
                      <a:pt x="206" y="76"/>
                    </a:lnTo>
                    <a:lnTo>
                      <a:pt x="196" y="86"/>
                    </a:lnTo>
                    <a:lnTo>
                      <a:pt x="182" y="96"/>
                    </a:lnTo>
                    <a:lnTo>
                      <a:pt x="162" y="96"/>
                    </a:lnTo>
                    <a:lnTo>
                      <a:pt x="144" y="98"/>
                    </a:lnTo>
                    <a:lnTo>
                      <a:pt x="138" y="92"/>
                    </a:lnTo>
                    <a:lnTo>
                      <a:pt x="132" y="92"/>
                    </a:lnTo>
                    <a:lnTo>
                      <a:pt x="128" y="100"/>
                    </a:lnTo>
                    <a:lnTo>
                      <a:pt x="110" y="102"/>
                    </a:lnTo>
                    <a:lnTo>
                      <a:pt x="84" y="98"/>
                    </a:lnTo>
                    <a:lnTo>
                      <a:pt x="90" y="88"/>
                    </a:lnTo>
                    <a:lnTo>
                      <a:pt x="98" y="82"/>
                    </a:lnTo>
                    <a:lnTo>
                      <a:pt x="104" y="76"/>
                    </a:lnTo>
                    <a:lnTo>
                      <a:pt x="96" y="72"/>
                    </a:lnTo>
                    <a:lnTo>
                      <a:pt x="80" y="78"/>
                    </a:lnTo>
                    <a:lnTo>
                      <a:pt x="62" y="78"/>
                    </a:lnTo>
                    <a:lnTo>
                      <a:pt x="38" y="80"/>
                    </a:lnTo>
                    <a:lnTo>
                      <a:pt x="26" y="76"/>
                    </a:lnTo>
                    <a:lnTo>
                      <a:pt x="34" y="72"/>
                    </a:lnTo>
                    <a:lnTo>
                      <a:pt x="48" y="66"/>
                    </a:lnTo>
                    <a:lnTo>
                      <a:pt x="60" y="64"/>
                    </a:lnTo>
                    <a:lnTo>
                      <a:pt x="52" y="62"/>
                    </a:lnTo>
                    <a:lnTo>
                      <a:pt x="40" y="62"/>
                    </a:lnTo>
                    <a:lnTo>
                      <a:pt x="32" y="66"/>
                    </a:lnTo>
                    <a:lnTo>
                      <a:pt x="20" y="70"/>
                    </a:lnTo>
                    <a:lnTo>
                      <a:pt x="22" y="64"/>
                    </a:lnTo>
                    <a:lnTo>
                      <a:pt x="28" y="60"/>
                    </a:lnTo>
                    <a:lnTo>
                      <a:pt x="20" y="56"/>
                    </a:lnTo>
                    <a:lnTo>
                      <a:pt x="14" y="60"/>
                    </a:lnTo>
                    <a:lnTo>
                      <a:pt x="0" y="60"/>
                    </a:lnTo>
                    <a:lnTo>
                      <a:pt x="12" y="50"/>
                    </a:lnTo>
                    <a:lnTo>
                      <a:pt x="36" y="50"/>
                    </a:lnTo>
                    <a:lnTo>
                      <a:pt x="46" y="46"/>
                    </a:lnTo>
                    <a:lnTo>
                      <a:pt x="54" y="42"/>
                    </a:lnTo>
                    <a:lnTo>
                      <a:pt x="72" y="42"/>
                    </a:lnTo>
                    <a:lnTo>
                      <a:pt x="80" y="46"/>
                    </a:lnTo>
                    <a:lnTo>
                      <a:pt x="94" y="46"/>
                    </a:lnTo>
                    <a:lnTo>
                      <a:pt x="106" y="46"/>
                    </a:lnTo>
                    <a:lnTo>
                      <a:pt x="98" y="36"/>
                    </a:lnTo>
                    <a:lnTo>
                      <a:pt x="102" y="28"/>
                    </a:lnTo>
                    <a:lnTo>
                      <a:pt x="118" y="28"/>
                    </a:lnTo>
                    <a:lnTo>
                      <a:pt x="130" y="34"/>
                    </a:lnTo>
                    <a:lnTo>
                      <a:pt x="148" y="38"/>
                    </a:lnTo>
                    <a:lnTo>
                      <a:pt x="168" y="40"/>
                    </a:lnTo>
                    <a:lnTo>
                      <a:pt x="156" y="32"/>
                    </a:lnTo>
                    <a:lnTo>
                      <a:pt x="146" y="26"/>
                    </a:lnTo>
                    <a:lnTo>
                      <a:pt x="150" y="20"/>
                    </a:lnTo>
                    <a:lnTo>
                      <a:pt x="164" y="18"/>
                    </a:lnTo>
                    <a:lnTo>
                      <a:pt x="170" y="14"/>
                    </a:lnTo>
                    <a:lnTo>
                      <a:pt x="184" y="14"/>
                    </a:lnTo>
                    <a:lnTo>
                      <a:pt x="198" y="8"/>
                    </a:lnTo>
                    <a:lnTo>
                      <a:pt x="216" y="10"/>
                    </a:lnTo>
                    <a:lnTo>
                      <a:pt x="228" y="14"/>
                    </a:lnTo>
                    <a:lnTo>
                      <a:pt x="236" y="18"/>
                    </a:lnTo>
                    <a:lnTo>
                      <a:pt x="246" y="26"/>
                    </a:lnTo>
                    <a:lnTo>
                      <a:pt x="254" y="22"/>
                    </a:lnTo>
                    <a:lnTo>
                      <a:pt x="246" y="14"/>
                    </a:lnTo>
                    <a:lnTo>
                      <a:pt x="238" y="6"/>
                    </a:lnTo>
                    <a:lnTo>
                      <a:pt x="236" y="0"/>
                    </a:lnTo>
                    <a:lnTo>
                      <a:pt x="278" y="4"/>
                    </a:lnTo>
                    <a:lnTo>
                      <a:pt x="284" y="12"/>
                    </a:lnTo>
                    <a:lnTo>
                      <a:pt x="304" y="18"/>
                    </a:lnTo>
                    <a:lnTo>
                      <a:pt x="296" y="10"/>
                    </a:lnTo>
                    <a:lnTo>
                      <a:pt x="298" y="2"/>
                    </a:lnTo>
                    <a:lnTo>
                      <a:pt x="318" y="4"/>
                    </a:lnTo>
                    <a:lnTo>
                      <a:pt x="326" y="10"/>
                    </a:lnTo>
                    <a:lnTo>
                      <a:pt x="330" y="4"/>
                    </a:lnTo>
                    <a:lnTo>
                      <a:pt x="350" y="2"/>
                    </a:lnTo>
                    <a:lnTo>
                      <a:pt x="366" y="6"/>
                    </a:lnTo>
                    <a:lnTo>
                      <a:pt x="406" y="8"/>
                    </a:lnTo>
                    <a:lnTo>
                      <a:pt x="404" y="12"/>
                    </a:lnTo>
                    <a:lnTo>
                      <a:pt x="388" y="16"/>
                    </a:lnTo>
                    <a:lnTo>
                      <a:pt x="388" y="20"/>
                    </a:lnTo>
                    <a:lnTo>
                      <a:pt x="410" y="14"/>
                    </a:lnTo>
                    <a:lnTo>
                      <a:pt x="434" y="14"/>
                    </a:lnTo>
                    <a:lnTo>
                      <a:pt x="452" y="14"/>
                    </a:lnTo>
                    <a:lnTo>
                      <a:pt x="460" y="26"/>
                    </a:lnTo>
                    <a:lnTo>
                      <a:pt x="484" y="26"/>
                    </a:lnTo>
                    <a:lnTo>
                      <a:pt x="490" y="36"/>
                    </a:lnTo>
                    <a:lnTo>
                      <a:pt x="482" y="40"/>
                    </a:lnTo>
                    <a:lnTo>
                      <a:pt x="458" y="48"/>
                    </a:lnTo>
                    <a:lnTo>
                      <a:pt x="442" y="56"/>
                    </a:lnTo>
                    <a:lnTo>
                      <a:pt x="382" y="58"/>
                    </a:lnTo>
                    <a:lnTo>
                      <a:pt x="376" y="62"/>
                    </a:lnTo>
                    <a:lnTo>
                      <a:pt x="398" y="64"/>
                    </a:lnTo>
                    <a:lnTo>
                      <a:pt x="388" y="66"/>
                    </a:lnTo>
                    <a:lnTo>
                      <a:pt x="368" y="74"/>
                    </a:lnTo>
                    <a:lnTo>
                      <a:pt x="398" y="70"/>
                    </a:lnTo>
                    <a:lnTo>
                      <a:pt x="418" y="64"/>
                    </a:lnTo>
                    <a:lnTo>
                      <a:pt x="432" y="64"/>
                    </a:lnTo>
                    <a:lnTo>
                      <a:pt x="434" y="68"/>
                    </a:lnTo>
                    <a:close/>
                  </a:path>
                </a:pathLst>
              </a:custGeom>
              <a:solidFill>
                <a:srgbClr val="D1918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tIns="72000" bIns="72000" anchor="ctr"/>
              <a:lstStyle/>
              <a:p>
                <a:endParaRPr lang="it-IT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8706" name="Freeform 141"/>
              <p:cNvSpPr>
                <a:spLocks noChangeAspect="1"/>
              </p:cNvSpPr>
              <p:nvPr/>
            </p:nvSpPr>
            <p:spPr bwMode="auto">
              <a:xfrm>
                <a:off x="464" y="1171"/>
                <a:ext cx="1350" cy="690"/>
              </a:xfrm>
              <a:custGeom>
                <a:avLst/>
                <a:gdLst>
                  <a:gd name="T0" fmla="*/ 1210 w 1350"/>
                  <a:gd name="T1" fmla="*/ 602 h 690"/>
                  <a:gd name="T2" fmla="*/ 1278 w 1350"/>
                  <a:gd name="T3" fmla="*/ 596 h 690"/>
                  <a:gd name="T4" fmla="*/ 1258 w 1350"/>
                  <a:gd name="T5" fmla="*/ 630 h 690"/>
                  <a:gd name="T6" fmla="*/ 1188 w 1350"/>
                  <a:gd name="T7" fmla="*/ 656 h 690"/>
                  <a:gd name="T8" fmla="*/ 1214 w 1350"/>
                  <a:gd name="T9" fmla="*/ 620 h 690"/>
                  <a:gd name="T10" fmla="*/ 1160 w 1350"/>
                  <a:gd name="T11" fmla="*/ 612 h 690"/>
                  <a:gd name="T12" fmla="*/ 1118 w 1350"/>
                  <a:gd name="T13" fmla="*/ 612 h 690"/>
                  <a:gd name="T14" fmla="*/ 1014 w 1350"/>
                  <a:gd name="T15" fmla="*/ 652 h 690"/>
                  <a:gd name="T16" fmla="*/ 980 w 1350"/>
                  <a:gd name="T17" fmla="*/ 668 h 690"/>
                  <a:gd name="T18" fmla="*/ 920 w 1350"/>
                  <a:gd name="T19" fmla="*/ 688 h 690"/>
                  <a:gd name="T20" fmla="*/ 940 w 1350"/>
                  <a:gd name="T21" fmla="*/ 648 h 690"/>
                  <a:gd name="T22" fmla="*/ 962 w 1350"/>
                  <a:gd name="T23" fmla="*/ 622 h 690"/>
                  <a:gd name="T24" fmla="*/ 892 w 1350"/>
                  <a:gd name="T25" fmla="*/ 590 h 690"/>
                  <a:gd name="T26" fmla="*/ 844 w 1350"/>
                  <a:gd name="T27" fmla="*/ 554 h 690"/>
                  <a:gd name="T28" fmla="*/ 786 w 1350"/>
                  <a:gd name="T29" fmla="*/ 568 h 690"/>
                  <a:gd name="T30" fmla="*/ 722 w 1350"/>
                  <a:gd name="T31" fmla="*/ 544 h 690"/>
                  <a:gd name="T32" fmla="*/ 250 w 1350"/>
                  <a:gd name="T33" fmla="*/ 516 h 690"/>
                  <a:gd name="T34" fmla="*/ 208 w 1350"/>
                  <a:gd name="T35" fmla="*/ 486 h 690"/>
                  <a:gd name="T36" fmla="*/ 194 w 1350"/>
                  <a:gd name="T37" fmla="*/ 448 h 690"/>
                  <a:gd name="T38" fmla="*/ 180 w 1350"/>
                  <a:gd name="T39" fmla="*/ 420 h 690"/>
                  <a:gd name="T40" fmla="*/ 136 w 1350"/>
                  <a:gd name="T41" fmla="*/ 372 h 690"/>
                  <a:gd name="T42" fmla="*/ 58 w 1350"/>
                  <a:gd name="T43" fmla="*/ 330 h 690"/>
                  <a:gd name="T44" fmla="*/ 18 w 1350"/>
                  <a:gd name="T45" fmla="*/ 64 h 690"/>
                  <a:gd name="T46" fmla="*/ 138 w 1350"/>
                  <a:gd name="T47" fmla="*/ 60 h 690"/>
                  <a:gd name="T48" fmla="*/ 230 w 1350"/>
                  <a:gd name="T49" fmla="*/ 64 h 690"/>
                  <a:gd name="T50" fmla="*/ 328 w 1350"/>
                  <a:gd name="T51" fmla="*/ 66 h 690"/>
                  <a:gd name="T52" fmla="*/ 410 w 1350"/>
                  <a:gd name="T53" fmla="*/ 110 h 690"/>
                  <a:gd name="T54" fmla="*/ 528 w 1350"/>
                  <a:gd name="T55" fmla="*/ 142 h 690"/>
                  <a:gd name="T56" fmla="*/ 600 w 1350"/>
                  <a:gd name="T57" fmla="*/ 112 h 690"/>
                  <a:gd name="T58" fmla="*/ 676 w 1350"/>
                  <a:gd name="T59" fmla="*/ 106 h 690"/>
                  <a:gd name="T60" fmla="*/ 716 w 1350"/>
                  <a:gd name="T61" fmla="*/ 134 h 690"/>
                  <a:gd name="T62" fmla="*/ 740 w 1350"/>
                  <a:gd name="T63" fmla="*/ 64 h 690"/>
                  <a:gd name="T64" fmla="*/ 718 w 1350"/>
                  <a:gd name="T65" fmla="*/ 12 h 690"/>
                  <a:gd name="T66" fmla="*/ 776 w 1350"/>
                  <a:gd name="T67" fmla="*/ 48 h 690"/>
                  <a:gd name="T68" fmla="*/ 812 w 1350"/>
                  <a:gd name="T69" fmla="*/ 98 h 690"/>
                  <a:gd name="T70" fmla="*/ 834 w 1350"/>
                  <a:gd name="T71" fmla="*/ 112 h 690"/>
                  <a:gd name="T72" fmla="*/ 886 w 1350"/>
                  <a:gd name="T73" fmla="*/ 74 h 690"/>
                  <a:gd name="T74" fmla="*/ 940 w 1350"/>
                  <a:gd name="T75" fmla="*/ 94 h 690"/>
                  <a:gd name="T76" fmla="*/ 916 w 1350"/>
                  <a:gd name="T77" fmla="*/ 152 h 690"/>
                  <a:gd name="T78" fmla="*/ 870 w 1350"/>
                  <a:gd name="T79" fmla="*/ 156 h 690"/>
                  <a:gd name="T80" fmla="*/ 816 w 1350"/>
                  <a:gd name="T81" fmla="*/ 172 h 690"/>
                  <a:gd name="T82" fmla="*/ 830 w 1350"/>
                  <a:gd name="T83" fmla="*/ 210 h 690"/>
                  <a:gd name="T84" fmla="*/ 778 w 1350"/>
                  <a:gd name="T85" fmla="*/ 222 h 690"/>
                  <a:gd name="T86" fmla="*/ 736 w 1350"/>
                  <a:gd name="T87" fmla="*/ 336 h 690"/>
                  <a:gd name="T88" fmla="*/ 800 w 1350"/>
                  <a:gd name="T89" fmla="*/ 374 h 690"/>
                  <a:gd name="T90" fmla="*/ 904 w 1350"/>
                  <a:gd name="T91" fmla="*/ 418 h 690"/>
                  <a:gd name="T92" fmla="*/ 944 w 1350"/>
                  <a:gd name="T93" fmla="*/ 484 h 690"/>
                  <a:gd name="T94" fmla="*/ 984 w 1350"/>
                  <a:gd name="T95" fmla="*/ 462 h 690"/>
                  <a:gd name="T96" fmla="*/ 1020 w 1350"/>
                  <a:gd name="T97" fmla="*/ 372 h 690"/>
                  <a:gd name="T98" fmla="*/ 1004 w 1350"/>
                  <a:gd name="T99" fmla="*/ 304 h 690"/>
                  <a:gd name="T100" fmla="*/ 1044 w 1350"/>
                  <a:gd name="T101" fmla="*/ 258 h 690"/>
                  <a:gd name="T102" fmla="*/ 1134 w 1350"/>
                  <a:gd name="T103" fmla="*/ 290 h 690"/>
                  <a:gd name="T104" fmla="*/ 1168 w 1350"/>
                  <a:gd name="T105" fmla="*/ 352 h 690"/>
                  <a:gd name="T106" fmla="*/ 1228 w 1350"/>
                  <a:gd name="T107" fmla="*/ 328 h 690"/>
                  <a:gd name="T108" fmla="*/ 1256 w 1350"/>
                  <a:gd name="T109" fmla="*/ 398 h 690"/>
                  <a:gd name="T110" fmla="*/ 1318 w 1350"/>
                  <a:gd name="T111" fmla="*/ 430 h 690"/>
                  <a:gd name="T112" fmla="*/ 1284 w 1350"/>
                  <a:gd name="T113" fmla="*/ 458 h 690"/>
                  <a:gd name="T114" fmla="*/ 1348 w 1350"/>
                  <a:gd name="T115" fmla="*/ 458 h 690"/>
                  <a:gd name="T116" fmla="*/ 1286 w 1350"/>
                  <a:gd name="T117" fmla="*/ 524 h 690"/>
                  <a:gd name="T118" fmla="*/ 1152 w 1350"/>
                  <a:gd name="T119" fmla="*/ 548 h 690"/>
                  <a:gd name="T120" fmla="*/ 1116 w 1350"/>
                  <a:gd name="T121" fmla="*/ 590 h 690"/>
                  <a:gd name="T122" fmla="*/ 1202 w 1350"/>
                  <a:gd name="T123" fmla="*/ 548 h 69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350"/>
                  <a:gd name="T187" fmla="*/ 0 h 690"/>
                  <a:gd name="T188" fmla="*/ 1350 w 1350"/>
                  <a:gd name="T189" fmla="*/ 690 h 69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350" h="690">
                    <a:moveTo>
                      <a:pt x="1218" y="562"/>
                    </a:moveTo>
                    <a:lnTo>
                      <a:pt x="1214" y="568"/>
                    </a:lnTo>
                    <a:lnTo>
                      <a:pt x="1204" y="570"/>
                    </a:lnTo>
                    <a:lnTo>
                      <a:pt x="1208" y="580"/>
                    </a:lnTo>
                    <a:lnTo>
                      <a:pt x="1204" y="588"/>
                    </a:lnTo>
                    <a:lnTo>
                      <a:pt x="1206" y="594"/>
                    </a:lnTo>
                    <a:lnTo>
                      <a:pt x="1210" y="602"/>
                    </a:lnTo>
                    <a:lnTo>
                      <a:pt x="1222" y="610"/>
                    </a:lnTo>
                    <a:lnTo>
                      <a:pt x="1236" y="614"/>
                    </a:lnTo>
                    <a:lnTo>
                      <a:pt x="1254" y="614"/>
                    </a:lnTo>
                    <a:lnTo>
                      <a:pt x="1262" y="612"/>
                    </a:lnTo>
                    <a:lnTo>
                      <a:pt x="1266" y="604"/>
                    </a:lnTo>
                    <a:lnTo>
                      <a:pt x="1270" y="596"/>
                    </a:lnTo>
                    <a:lnTo>
                      <a:pt x="1278" y="596"/>
                    </a:lnTo>
                    <a:lnTo>
                      <a:pt x="1278" y="604"/>
                    </a:lnTo>
                    <a:lnTo>
                      <a:pt x="1284" y="608"/>
                    </a:lnTo>
                    <a:lnTo>
                      <a:pt x="1284" y="616"/>
                    </a:lnTo>
                    <a:lnTo>
                      <a:pt x="1274" y="616"/>
                    </a:lnTo>
                    <a:lnTo>
                      <a:pt x="1268" y="616"/>
                    </a:lnTo>
                    <a:lnTo>
                      <a:pt x="1262" y="626"/>
                    </a:lnTo>
                    <a:lnTo>
                      <a:pt x="1258" y="630"/>
                    </a:lnTo>
                    <a:lnTo>
                      <a:pt x="1246" y="634"/>
                    </a:lnTo>
                    <a:lnTo>
                      <a:pt x="1230" y="640"/>
                    </a:lnTo>
                    <a:lnTo>
                      <a:pt x="1220" y="640"/>
                    </a:lnTo>
                    <a:lnTo>
                      <a:pt x="1212" y="648"/>
                    </a:lnTo>
                    <a:lnTo>
                      <a:pt x="1204" y="656"/>
                    </a:lnTo>
                    <a:lnTo>
                      <a:pt x="1198" y="662"/>
                    </a:lnTo>
                    <a:lnTo>
                      <a:pt x="1188" y="656"/>
                    </a:lnTo>
                    <a:lnTo>
                      <a:pt x="1186" y="648"/>
                    </a:lnTo>
                    <a:lnTo>
                      <a:pt x="1190" y="640"/>
                    </a:lnTo>
                    <a:lnTo>
                      <a:pt x="1202" y="632"/>
                    </a:lnTo>
                    <a:lnTo>
                      <a:pt x="1214" y="628"/>
                    </a:lnTo>
                    <a:lnTo>
                      <a:pt x="1216" y="626"/>
                    </a:lnTo>
                    <a:lnTo>
                      <a:pt x="1216" y="624"/>
                    </a:lnTo>
                    <a:lnTo>
                      <a:pt x="1214" y="620"/>
                    </a:lnTo>
                    <a:lnTo>
                      <a:pt x="1210" y="618"/>
                    </a:lnTo>
                    <a:lnTo>
                      <a:pt x="1198" y="624"/>
                    </a:lnTo>
                    <a:lnTo>
                      <a:pt x="1188" y="628"/>
                    </a:lnTo>
                    <a:lnTo>
                      <a:pt x="1172" y="632"/>
                    </a:lnTo>
                    <a:lnTo>
                      <a:pt x="1168" y="626"/>
                    </a:lnTo>
                    <a:lnTo>
                      <a:pt x="1162" y="620"/>
                    </a:lnTo>
                    <a:lnTo>
                      <a:pt x="1160" y="612"/>
                    </a:lnTo>
                    <a:lnTo>
                      <a:pt x="1162" y="596"/>
                    </a:lnTo>
                    <a:lnTo>
                      <a:pt x="1160" y="588"/>
                    </a:lnTo>
                    <a:lnTo>
                      <a:pt x="1146" y="584"/>
                    </a:lnTo>
                    <a:lnTo>
                      <a:pt x="1138" y="580"/>
                    </a:lnTo>
                    <a:lnTo>
                      <a:pt x="1130" y="588"/>
                    </a:lnTo>
                    <a:lnTo>
                      <a:pt x="1122" y="602"/>
                    </a:lnTo>
                    <a:lnTo>
                      <a:pt x="1118" y="612"/>
                    </a:lnTo>
                    <a:lnTo>
                      <a:pt x="1118" y="618"/>
                    </a:lnTo>
                    <a:lnTo>
                      <a:pt x="1112" y="626"/>
                    </a:lnTo>
                    <a:lnTo>
                      <a:pt x="1100" y="632"/>
                    </a:lnTo>
                    <a:lnTo>
                      <a:pt x="1042" y="632"/>
                    </a:lnTo>
                    <a:lnTo>
                      <a:pt x="1026" y="644"/>
                    </a:lnTo>
                    <a:lnTo>
                      <a:pt x="1020" y="648"/>
                    </a:lnTo>
                    <a:lnTo>
                      <a:pt x="1014" y="652"/>
                    </a:lnTo>
                    <a:lnTo>
                      <a:pt x="1002" y="652"/>
                    </a:lnTo>
                    <a:lnTo>
                      <a:pt x="986" y="652"/>
                    </a:lnTo>
                    <a:lnTo>
                      <a:pt x="980" y="656"/>
                    </a:lnTo>
                    <a:lnTo>
                      <a:pt x="972" y="660"/>
                    </a:lnTo>
                    <a:lnTo>
                      <a:pt x="974" y="664"/>
                    </a:lnTo>
                    <a:lnTo>
                      <a:pt x="982" y="664"/>
                    </a:lnTo>
                    <a:lnTo>
                      <a:pt x="980" y="668"/>
                    </a:lnTo>
                    <a:lnTo>
                      <a:pt x="982" y="672"/>
                    </a:lnTo>
                    <a:lnTo>
                      <a:pt x="964" y="674"/>
                    </a:lnTo>
                    <a:lnTo>
                      <a:pt x="948" y="678"/>
                    </a:lnTo>
                    <a:lnTo>
                      <a:pt x="940" y="680"/>
                    </a:lnTo>
                    <a:lnTo>
                      <a:pt x="932" y="686"/>
                    </a:lnTo>
                    <a:lnTo>
                      <a:pt x="924" y="690"/>
                    </a:lnTo>
                    <a:lnTo>
                      <a:pt x="920" y="688"/>
                    </a:lnTo>
                    <a:lnTo>
                      <a:pt x="920" y="680"/>
                    </a:lnTo>
                    <a:lnTo>
                      <a:pt x="922" y="678"/>
                    </a:lnTo>
                    <a:lnTo>
                      <a:pt x="922" y="670"/>
                    </a:lnTo>
                    <a:lnTo>
                      <a:pt x="928" y="668"/>
                    </a:lnTo>
                    <a:lnTo>
                      <a:pt x="936" y="666"/>
                    </a:lnTo>
                    <a:lnTo>
                      <a:pt x="938" y="656"/>
                    </a:lnTo>
                    <a:lnTo>
                      <a:pt x="940" y="648"/>
                    </a:lnTo>
                    <a:lnTo>
                      <a:pt x="946" y="642"/>
                    </a:lnTo>
                    <a:lnTo>
                      <a:pt x="948" y="636"/>
                    </a:lnTo>
                    <a:lnTo>
                      <a:pt x="952" y="636"/>
                    </a:lnTo>
                    <a:lnTo>
                      <a:pt x="958" y="642"/>
                    </a:lnTo>
                    <a:lnTo>
                      <a:pt x="966" y="640"/>
                    </a:lnTo>
                    <a:lnTo>
                      <a:pt x="968" y="632"/>
                    </a:lnTo>
                    <a:lnTo>
                      <a:pt x="962" y="622"/>
                    </a:lnTo>
                    <a:lnTo>
                      <a:pt x="954" y="614"/>
                    </a:lnTo>
                    <a:lnTo>
                      <a:pt x="942" y="610"/>
                    </a:lnTo>
                    <a:lnTo>
                      <a:pt x="930" y="608"/>
                    </a:lnTo>
                    <a:lnTo>
                      <a:pt x="914" y="608"/>
                    </a:lnTo>
                    <a:lnTo>
                      <a:pt x="902" y="606"/>
                    </a:lnTo>
                    <a:lnTo>
                      <a:pt x="896" y="600"/>
                    </a:lnTo>
                    <a:lnTo>
                      <a:pt x="892" y="590"/>
                    </a:lnTo>
                    <a:lnTo>
                      <a:pt x="888" y="578"/>
                    </a:lnTo>
                    <a:lnTo>
                      <a:pt x="886" y="574"/>
                    </a:lnTo>
                    <a:lnTo>
                      <a:pt x="874" y="574"/>
                    </a:lnTo>
                    <a:lnTo>
                      <a:pt x="870" y="566"/>
                    </a:lnTo>
                    <a:lnTo>
                      <a:pt x="864" y="558"/>
                    </a:lnTo>
                    <a:lnTo>
                      <a:pt x="854" y="558"/>
                    </a:lnTo>
                    <a:lnTo>
                      <a:pt x="844" y="554"/>
                    </a:lnTo>
                    <a:lnTo>
                      <a:pt x="836" y="554"/>
                    </a:lnTo>
                    <a:lnTo>
                      <a:pt x="828" y="560"/>
                    </a:lnTo>
                    <a:lnTo>
                      <a:pt x="818" y="566"/>
                    </a:lnTo>
                    <a:lnTo>
                      <a:pt x="810" y="572"/>
                    </a:lnTo>
                    <a:lnTo>
                      <a:pt x="804" y="570"/>
                    </a:lnTo>
                    <a:lnTo>
                      <a:pt x="794" y="570"/>
                    </a:lnTo>
                    <a:lnTo>
                      <a:pt x="786" y="568"/>
                    </a:lnTo>
                    <a:lnTo>
                      <a:pt x="782" y="568"/>
                    </a:lnTo>
                    <a:lnTo>
                      <a:pt x="772" y="564"/>
                    </a:lnTo>
                    <a:lnTo>
                      <a:pt x="748" y="560"/>
                    </a:lnTo>
                    <a:lnTo>
                      <a:pt x="736" y="556"/>
                    </a:lnTo>
                    <a:lnTo>
                      <a:pt x="732" y="552"/>
                    </a:lnTo>
                    <a:lnTo>
                      <a:pt x="730" y="544"/>
                    </a:lnTo>
                    <a:lnTo>
                      <a:pt x="722" y="544"/>
                    </a:lnTo>
                    <a:lnTo>
                      <a:pt x="720" y="552"/>
                    </a:lnTo>
                    <a:lnTo>
                      <a:pt x="290" y="552"/>
                    </a:lnTo>
                    <a:lnTo>
                      <a:pt x="282" y="542"/>
                    </a:lnTo>
                    <a:lnTo>
                      <a:pt x="272" y="532"/>
                    </a:lnTo>
                    <a:lnTo>
                      <a:pt x="266" y="536"/>
                    </a:lnTo>
                    <a:lnTo>
                      <a:pt x="256" y="526"/>
                    </a:lnTo>
                    <a:lnTo>
                      <a:pt x="250" y="516"/>
                    </a:lnTo>
                    <a:lnTo>
                      <a:pt x="244" y="520"/>
                    </a:lnTo>
                    <a:lnTo>
                      <a:pt x="232" y="512"/>
                    </a:lnTo>
                    <a:lnTo>
                      <a:pt x="214" y="510"/>
                    </a:lnTo>
                    <a:lnTo>
                      <a:pt x="218" y="500"/>
                    </a:lnTo>
                    <a:lnTo>
                      <a:pt x="216" y="494"/>
                    </a:lnTo>
                    <a:lnTo>
                      <a:pt x="208" y="494"/>
                    </a:lnTo>
                    <a:lnTo>
                      <a:pt x="208" y="486"/>
                    </a:lnTo>
                    <a:lnTo>
                      <a:pt x="206" y="478"/>
                    </a:lnTo>
                    <a:lnTo>
                      <a:pt x="202" y="472"/>
                    </a:lnTo>
                    <a:lnTo>
                      <a:pt x="196" y="470"/>
                    </a:lnTo>
                    <a:lnTo>
                      <a:pt x="188" y="474"/>
                    </a:lnTo>
                    <a:lnTo>
                      <a:pt x="190" y="466"/>
                    </a:lnTo>
                    <a:lnTo>
                      <a:pt x="196" y="456"/>
                    </a:lnTo>
                    <a:lnTo>
                      <a:pt x="194" y="448"/>
                    </a:lnTo>
                    <a:lnTo>
                      <a:pt x="188" y="452"/>
                    </a:lnTo>
                    <a:lnTo>
                      <a:pt x="180" y="458"/>
                    </a:lnTo>
                    <a:lnTo>
                      <a:pt x="172" y="458"/>
                    </a:lnTo>
                    <a:lnTo>
                      <a:pt x="172" y="446"/>
                    </a:lnTo>
                    <a:lnTo>
                      <a:pt x="174" y="438"/>
                    </a:lnTo>
                    <a:lnTo>
                      <a:pt x="174" y="432"/>
                    </a:lnTo>
                    <a:lnTo>
                      <a:pt x="180" y="420"/>
                    </a:lnTo>
                    <a:lnTo>
                      <a:pt x="178" y="410"/>
                    </a:lnTo>
                    <a:lnTo>
                      <a:pt x="174" y="408"/>
                    </a:lnTo>
                    <a:lnTo>
                      <a:pt x="172" y="400"/>
                    </a:lnTo>
                    <a:lnTo>
                      <a:pt x="158" y="392"/>
                    </a:lnTo>
                    <a:lnTo>
                      <a:pt x="150" y="386"/>
                    </a:lnTo>
                    <a:lnTo>
                      <a:pt x="146" y="384"/>
                    </a:lnTo>
                    <a:lnTo>
                      <a:pt x="136" y="372"/>
                    </a:lnTo>
                    <a:lnTo>
                      <a:pt x="126" y="354"/>
                    </a:lnTo>
                    <a:lnTo>
                      <a:pt x="118" y="346"/>
                    </a:lnTo>
                    <a:lnTo>
                      <a:pt x="100" y="326"/>
                    </a:lnTo>
                    <a:lnTo>
                      <a:pt x="88" y="314"/>
                    </a:lnTo>
                    <a:lnTo>
                      <a:pt x="70" y="322"/>
                    </a:lnTo>
                    <a:lnTo>
                      <a:pt x="68" y="328"/>
                    </a:lnTo>
                    <a:lnTo>
                      <a:pt x="58" y="330"/>
                    </a:lnTo>
                    <a:lnTo>
                      <a:pt x="46" y="320"/>
                    </a:lnTo>
                    <a:lnTo>
                      <a:pt x="34" y="310"/>
                    </a:lnTo>
                    <a:lnTo>
                      <a:pt x="26" y="300"/>
                    </a:lnTo>
                    <a:lnTo>
                      <a:pt x="10" y="306"/>
                    </a:lnTo>
                    <a:lnTo>
                      <a:pt x="0" y="302"/>
                    </a:lnTo>
                    <a:lnTo>
                      <a:pt x="0" y="62"/>
                    </a:lnTo>
                    <a:lnTo>
                      <a:pt x="18" y="64"/>
                    </a:lnTo>
                    <a:lnTo>
                      <a:pt x="48" y="76"/>
                    </a:lnTo>
                    <a:lnTo>
                      <a:pt x="84" y="86"/>
                    </a:lnTo>
                    <a:lnTo>
                      <a:pt x="82" y="72"/>
                    </a:lnTo>
                    <a:lnTo>
                      <a:pt x="100" y="62"/>
                    </a:lnTo>
                    <a:lnTo>
                      <a:pt x="110" y="68"/>
                    </a:lnTo>
                    <a:lnTo>
                      <a:pt x="116" y="72"/>
                    </a:lnTo>
                    <a:lnTo>
                      <a:pt x="138" y="60"/>
                    </a:lnTo>
                    <a:lnTo>
                      <a:pt x="162" y="48"/>
                    </a:lnTo>
                    <a:lnTo>
                      <a:pt x="178" y="48"/>
                    </a:lnTo>
                    <a:lnTo>
                      <a:pt x="180" y="56"/>
                    </a:lnTo>
                    <a:lnTo>
                      <a:pt x="192" y="58"/>
                    </a:lnTo>
                    <a:lnTo>
                      <a:pt x="208" y="38"/>
                    </a:lnTo>
                    <a:lnTo>
                      <a:pt x="218" y="46"/>
                    </a:lnTo>
                    <a:lnTo>
                      <a:pt x="230" y="64"/>
                    </a:lnTo>
                    <a:lnTo>
                      <a:pt x="244" y="66"/>
                    </a:lnTo>
                    <a:lnTo>
                      <a:pt x="256" y="50"/>
                    </a:lnTo>
                    <a:lnTo>
                      <a:pt x="262" y="52"/>
                    </a:lnTo>
                    <a:lnTo>
                      <a:pt x="270" y="70"/>
                    </a:lnTo>
                    <a:lnTo>
                      <a:pt x="282" y="62"/>
                    </a:lnTo>
                    <a:lnTo>
                      <a:pt x="302" y="56"/>
                    </a:lnTo>
                    <a:lnTo>
                      <a:pt x="328" y="66"/>
                    </a:lnTo>
                    <a:lnTo>
                      <a:pt x="352" y="72"/>
                    </a:lnTo>
                    <a:lnTo>
                      <a:pt x="382" y="82"/>
                    </a:lnTo>
                    <a:lnTo>
                      <a:pt x="404" y="84"/>
                    </a:lnTo>
                    <a:lnTo>
                      <a:pt x="422" y="92"/>
                    </a:lnTo>
                    <a:lnTo>
                      <a:pt x="424" y="100"/>
                    </a:lnTo>
                    <a:lnTo>
                      <a:pt x="412" y="102"/>
                    </a:lnTo>
                    <a:lnTo>
                      <a:pt x="410" y="110"/>
                    </a:lnTo>
                    <a:lnTo>
                      <a:pt x="426" y="118"/>
                    </a:lnTo>
                    <a:lnTo>
                      <a:pt x="456" y="116"/>
                    </a:lnTo>
                    <a:lnTo>
                      <a:pt x="478" y="114"/>
                    </a:lnTo>
                    <a:lnTo>
                      <a:pt x="486" y="110"/>
                    </a:lnTo>
                    <a:lnTo>
                      <a:pt x="504" y="120"/>
                    </a:lnTo>
                    <a:lnTo>
                      <a:pt x="520" y="130"/>
                    </a:lnTo>
                    <a:lnTo>
                      <a:pt x="528" y="142"/>
                    </a:lnTo>
                    <a:lnTo>
                      <a:pt x="534" y="138"/>
                    </a:lnTo>
                    <a:lnTo>
                      <a:pt x="530" y="120"/>
                    </a:lnTo>
                    <a:lnTo>
                      <a:pt x="526" y="110"/>
                    </a:lnTo>
                    <a:lnTo>
                      <a:pt x="536" y="104"/>
                    </a:lnTo>
                    <a:lnTo>
                      <a:pt x="560" y="94"/>
                    </a:lnTo>
                    <a:lnTo>
                      <a:pt x="578" y="104"/>
                    </a:lnTo>
                    <a:lnTo>
                      <a:pt x="600" y="112"/>
                    </a:lnTo>
                    <a:lnTo>
                      <a:pt x="622" y="116"/>
                    </a:lnTo>
                    <a:lnTo>
                      <a:pt x="646" y="116"/>
                    </a:lnTo>
                    <a:lnTo>
                      <a:pt x="668" y="116"/>
                    </a:lnTo>
                    <a:lnTo>
                      <a:pt x="688" y="118"/>
                    </a:lnTo>
                    <a:lnTo>
                      <a:pt x="694" y="112"/>
                    </a:lnTo>
                    <a:lnTo>
                      <a:pt x="688" y="108"/>
                    </a:lnTo>
                    <a:lnTo>
                      <a:pt x="676" y="106"/>
                    </a:lnTo>
                    <a:lnTo>
                      <a:pt x="678" y="98"/>
                    </a:lnTo>
                    <a:lnTo>
                      <a:pt x="684" y="96"/>
                    </a:lnTo>
                    <a:lnTo>
                      <a:pt x="696" y="100"/>
                    </a:lnTo>
                    <a:lnTo>
                      <a:pt x="708" y="112"/>
                    </a:lnTo>
                    <a:lnTo>
                      <a:pt x="704" y="116"/>
                    </a:lnTo>
                    <a:lnTo>
                      <a:pt x="710" y="126"/>
                    </a:lnTo>
                    <a:lnTo>
                      <a:pt x="716" y="134"/>
                    </a:lnTo>
                    <a:lnTo>
                      <a:pt x="724" y="134"/>
                    </a:lnTo>
                    <a:lnTo>
                      <a:pt x="724" y="120"/>
                    </a:lnTo>
                    <a:lnTo>
                      <a:pt x="722" y="108"/>
                    </a:lnTo>
                    <a:lnTo>
                      <a:pt x="742" y="102"/>
                    </a:lnTo>
                    <a:lnTo>
                      <a:pt x="752" y="90"/>
                    </a:lnTo>
                    <a:lnTo>
                      <a:pt x="750" y="78"/>
                    </a:lnTo>
                    <a:lnTo>
                      <a:pt x="740" y="64"/>
                    </a:lnTo>
                    <a:lnTo>
                      <a:pt x="722" y="60"/>
                    </a:lnTo>
                    <a:lnTo>
                      <a:pt x="708" y="52"/>
                    </a:lnTo>
                    <a:lnTo>
                      <a:pt x="704" y="44"/>
                    </a:lnTo>
                    <a:lnTo>
                      <a:pt x="712" y="32"/>
                    </a:lnTo>
                    <a:lnTo>
                      <a:pt x="704" y="26"/>
                    </a:lnTo>
                    <a:lnTo>
                      <a:pt x="708" y="12"/>
                    </a:lnTo>
                    <a:lnTo>
                      <a:pt x="718" y="12"/>
                    </a:lnTo>
                    <a:lnTo>
                      <a:pt x="722" y="4"/>
                    </a:lnTo>
                    <a:lnTo>
                      <a:pt x="732" y="0"/>
                    </a:lnTo>
                    <a:lnTo>
                      <a:pt x="750" y="4"/>
                    </a:lnTo>
                    <a:lnTo>
                      <a:pt x="762" y="20"/>
                    </a:lnTo>
                    <a:lnTo>
                      <a:pt x="764" y="26"/>
                    </a:lnTo>
                    <a:lnTo>
                      <a:pt x="774" y="40"/>
                    </a:lnTo>
                    <a:lnTo>
                      <a:pt x="776" y="48"/>
                    </a:lnTo>
                    <a:lnTo>
                      <a:pt x="770" y="54"/>
                    </a:lnTo>
                    <a:lnTo>
                      <a:pt x="774" y="64"/>
                    </a:lnTo>
                    <a:lnTo>
                      <a:pt x="786" y="62"/>
                    </a:lnTo>
                    <a:lnTo>
                      <a:pt x="794" y="64"/>
                    </a:lnTo>
                    <a:lnTo>
                      <a:pt x="796" y="80"/>
                    </a:lnTo>
                    <a:lnTo>
                      <a:pt x="802" y="94"/>
                    </a:lnTo>
                    <a:lnTo>
                      <a:pt x="812" y="98"/>
                    </a:lnTo>
                    <a:lnTo>
                      <a:pt x="820" y="92"/>
                    </a:lnTo>
                    <a:lnTo>
                      <a:pt x="814" y="82"/>
                    </a:lnTo>
                    <a:lnTo>
                      <a:pt x="820" y="74"/>
                    </a:lnTo>
                    <a:lnTo>
                      <a:pt x="832" y="78"/>
                    </a:lnTo>
                    <a:lnTo>
                      <a:pt x="842" y="90"/>
                    </a:lnTo>
                    <a:lnTo>
                      <a:pt x="836" y="100"/>
                    </a:lnTo>
                    <a:lnTo>
                      <a:pt x="834" y="112"/>
                    </a:lnTo>
                    <a:lnTo>
                      <a:pt x="844" y="120"/>
                    </a:lnTo>
                    <a:lnTo>
                      <a:pt x="858" y="126"/>
                    </a:lnTo>
                    <a:lnTo>
                      <a:pt x="866" y="120"/>
                    </a:lnTo>
                    <a:lnTo>
                      <a:pt x="874" y="106"/>
                    </a:lnTo>
                    <a:lnTo>
                      <a:pt x="876" y="90"/>
                    </a:lnTo>
                    <a:lnTo>
                      <a:pt x="888" y="82"/>
                    </a:lnTo>
                    <a:lnTo>
                      <a:pt x="886" y="74"/>
                    </a:lnTo>
                    <a:lnTo>
                      <a:pt x="880" y="62"/>
                    </a:lnTo>
                    <a:lnTo>
                      <a:pt x="882" y="56"/>
                    </a:lnTo>
                    <a:lnTo>
                      <a:pt x="900" y="58"/>
                    </a:lnTo>
                    <a:lnTo>
                      <a:pt x="922" y="66"/>
                    </a:lnTo>
                    <a:lnTo>
                      <a:pt x="936" y="76"/>
                    </a:lnTo>
                    <a:lnTo>
                      <a:pt x="946" y="90"/>
                    </a:lnTo>
                    <a:lnTo>
                      <a:pt x="940" y="94"/>
                    </a:lnTo>
                    <a:lnTo>
                      <a:pt x="932" y="96"/>
                    </a:lnTo>
                    <a:lnTo>
                      <a:pt x="934" y="106"/>
                    </a:lnTo>
                    <a:lnTo>
                      <a:pt x="940" y="114"/>
                    </a:lnTo>
                    <a:lnTo>
                      <a:pt x="946" y="126"/>
                    </a:lnTo>
                    <a:lnTo>
                      <a:pt x="938" y="136"/>
                    </a:lnTo>
                    <a:lnTo>
                      <a:pt x="926" y="146"/>
                    </a:lnTo>
                    <a:lnTo>
                      <a:pt x="916" y="152"/>
                    </a:lnTo>
                    <a:lnTo>
                      <a:pt x="902" y="144"/>
                    </a:lnTo>
                    <a:lnTo>
                      <a:pt x="898" y="152"/>
                    </a:lnTo>
                    <a:lnTo>
                      <a:pt x="890" y="156"/>
                    </a:lnTo>
                    <a:lnTo>
                      <a:pt x="878" y="144"/>
                    </a:lnTo>
                    <a:lnTo>
                      <a:pt x="868" y="144"/>
                    </a:lnTo>
                    <a:lnTo>
                      <a:pt x="864" y="150"/>
                    </a:lnTo>
                    <a:lnTo>
                      <a:pt x="870" y="156"/>
                    </a:lnTo>
                    <a:lnTo>
                      <a:pt x="864" y="166"/>
                    </a:lnTo>
                    <a:lnTo>
                      <a:pt x="856" y="174"/>
                    </a:lnTo>
                    <a:lnTo>
                      <a:pt x="846" y="176"/>
                    </a:lnTo>
                    <a:lnTo>
                      <a:pt x="834" y="174"/>
                    </a:lnTo>
                    <a:lnTo>
                      <a:pt x="822" y="166"/>
                    </a:lnTo>
                    <a:lnTo>
                      <a:pt x="812" y="164"/>
                    </a:lnTo>
                    <a:lnTo>
                      <a:pt x="816" y="172"/>
                    </a:lnTo>
                    <a:lnTo>
                      <a:pt x="822" y="178"/>
                    </a:lnTo>
                    <a:lnTo>
                      <a:pt x="834" y="180"/>
                    </a:lnTo>
                    <a:lnTo>
                      <a:pt x="842" y="182"/>
                    </a:lnTo>
                    <a:lnTo>
                      <a:pt x="854" y="182"/>
                    </a:lnTo>
                    <a:lnTo>
                      <a:pt x="848" y="192"/>
                    </a:lnTo>
                    <a:lnTo>
                      <a:pt x="840" y="204"/>
                    </a:lnTo>
                    <a:lnTo>
                      <a:pt x="830" y="210"/>
                    </a:lnTo>
                    <a:lnTo>
                      <a:pt x="820" y="212"/>
                    </a:lnTo>
                    <a:lnTo>
                      <a:pt x="812" y="212"/>
                    </a:lnTo>
                    <a:lnTo>
                      <a:pt x="804" y="208"/>
                    </a:lnTo>
                    <a:lnTo>
                      <a:pt x="804" y="218"/>
                    </a:lnTo>
                    <a:lnTo>
                      <a:pt x="784" y="220"/>
                    </a:lnTo>
                    <a:lnTo>
                      <a:pt x="772" y="216"/>
                    </a:lnTo>
                    <a:lnTo>
                      <a:pt x="778" y="222"/>
                    </a:lnTo>
                    <a:lnTo>
                      <a:pt x="794" y="228"/>
                    </a:lnTo>
                    <a:lnTo>
                      <a:pt x="796" y="238"/>
                    </a:lnTo>
                    <a:lnTo>
                      <a:pt x="778" y="242"/>
                    </a:lnTo>
                    <a:lnTo>
                      <a:pt x="758" y="260"/>
                    </a:lnTo>
                    <a:lnTo>
                      <a:pt x="740" y="290"/>
                    </a:lnTo>
                    <a:lnTo>
                      <a:pt x="734" y="332"/>
                    </a:lnTo>
                    <a:lnTo>
                      <a:pt x="736" y="336"/>
                    </a:lnTo>
                    <a:lnTo>
                      <a:pt x="738" y="342"/>
                    </a:lnTo>
                    <a:lnTo>
                      <a:pt x="748" y="342"/>
                    </a:lnTo>
                    <a:lnTo>
                      <a:pt x="756" y="344"/>
                    </a:lnTo>
                    <a:lnTo>
                      <a:pt x="760" y="352"/>
                    </a:lnTo>
                    <a:lnTo>
                      <a:pt x="768" y="378"/>
                    </a:lnTo>
                    <a:lnTo>
                      <a:pt x="782" y="374"/>
                    </a:lnTo>
                    <a:lnTo>
                      <a:pt x="800" y="374"/>
                    </a:lnTo>
                    <a:lnTo>
                      <a:pt x="814" y="380"/>
                    </a:lnTo>
                    <a:lnTo>
                      <a:pt x="830" y="382"/>
                    </a:lnTo>
                    <a:lnTo>
                      <a:pt x="846" y="398"/>
                    </a:lnTo>
                    <a:lnTo>
                      <a:pt x="864" y="408"/>
                    </a:lnTo>
                    <a:lnTo>
                      <a:pt x="886" y="416"/>
                    </a:lnTo>
                    <a:lnTo>
                      <a:pt x="896" y="416"/>
                    </a:lnTo>
                    <a:lnTo>
                      <a:pt x="904" y="418"/>
                    </a:lnTo>
                    <a:lnTo>
                      <a:pt x="916" y="420"/>
                    </a:lnTo>
                    <a:lnTo>
                      <a:pt x="928" y="420"/>
                    </a:lnTo>
                    <a:lnTo>
                      <a:pt x="932" y="442"/>
                    </a:lnTo>
                    <a:lnTo>
                      <a:pt x="932" y="456"/>
                    </a:lnTo>
                    <a:lnTo>
                      <a:pt x="932" y="462"/>
                    </a:lnTo>
                    <a:lnTo>
                      <a:pt x="932" y="470"/>
                    </a:lnTo>
                    <a:lnTo>
                      <a:pt x="944" y="484"/>
                    </a:lnTo>
                    <a:lnTo>
                      <a:pt x="956" y="498"/>
                    </a:lnTo>
                    <a:lnTo>
                      <a:pt x="962" y="502"/>
                    </a:lnTo>
                    <a:lnTo>
                      <a:pt x="970" y="506"/>
                    </a:lnTo>
                    <a:lnTo>
                      <a:pt x="984" y="498"/>
                    </a:lnTo>
                    <a:lnTo>
                      <a:pt x="988" y="490"/>
                    </a:lnTo>
                    <a:lnTo>
                      <a:pt x="990" y="482"/>
                    </a:lnTo>
                    <a:lnTo>
                      <a:pt x="984" y="462"/>
                    </a:lnTo>
                    <a:lnTo>
                      <a:pt x="980" y="448"/>
                    </a:lnTo>
                    <a:lnTo>
                      <a:pt x="972" y="428"/>
                    </a:lnTo>
                    <a:lnTo>
                      <a:pt x="980" y="424"/>
                    </a:lnTo>
                    <a:lnTo>
                      <a:pt x="1002" y="418"/>
                    </a:lnTo>
                    <a:lnTo>
                      <a:pt x="1012" y="406"/>
                    </a:lnTo>
                    <a:lnTo>
                      <a:pt x="1022" y="394"/>
                    </a:lnTo>
                    <a:lnTo>
                      <a:pt x="1020" y="372"/>
                    </a:lnTo>
                    <a:lnTo>
                      <a:pt x="1010" y="354"/>
                    </a:lnTo>
                    <a:lnTo>
                      <a:pt x="998" y="346"/>
                    </a:lnTo>
                    <a:lnTo>
                      <a:pt x="988" y="340"/>
                    </a:lnTo>
                    <a:lnTo>
                      <a:pt x="990" y="334"/>
                    </a:lnTo>
                    <a:lnTo>
                      <a:pt x="996" y="328"/>
                    </a:lnTo>
                    <a:lnTo>
                      <a:pt x="1006" y="316"/>
                    </a:lnTo>
                    <a:lnTo>
                      <a:pt x="1004" y="304"/>
                    </a:lnTo>
                    <a:lnTo>
                      <a:pt x="1002" y="292"/>
                    </a:lnTo>
                    <a:lnTo>
                      <a:pt x="1006" y="274"/>
                    </a:lnTo>
                    <a:lnTo>
                      <a:pt x="996" y="264"/>
                    </a:lnTo>
                    <a:lnTo>
                      <a:pt x="1000" y="250"/>
                    </a:lnTo>
                    <a:lnTo>
                      <a:pt x="1018" y="250"/>
                    </a:lnTo>
                    <a:lnTo>
                      <a:pt x="1034" y="256"/>
                    </a:lnTo>
                    <a:lnTo>
                      <a:pt x="1044" y="258"/>
                    </a:lnTo>
                    <a:lnTo>
                      <a:pt x="1058" y="256"/>
                    </a:lnTo>
                    <a:lnTo>
                      <a:pt x="1064" y="248"/>
                    </a:lnTo>
                    <a:lnTo>
                      <a:pt x="1076" y="256"/>
                    </a:lnTo>
                    <a:lnTo>
                      <a:pt x="1090" y="266"/>
                    </a:lnTo>
                    <a:lnTo>
                      <a:pt x="1098" y="278"/>
                    </a:lnTo>
                    <a:lnTo>
                      <a:pt x="1112" y="286"/>
                    </a:lnTo>
                    <a:lnTo>
                      <a:pt x="1134" y="290"/>
                    </a:lnTo>
                    <a:lnTo>
                      <a:pt x="1130" y="300"/>
                    </a:lnTo>
                    <a:lnTo>
                      <a:pt x="1130" y="314"/>
                    </a:lnTo>
                    <a:lnTo>
                      <a:pt x="1136" y="328"/>
                    </a:lnTo>
                    <a:lnTo>
                      <a:pt x="1136" y="336"/>
                    </a:lnTo>
                    <a:lnTo>
                      <a:pt x="1148" y="338"/>
                    </a:lnTo>
                    <a:lnTo>
                      <a:pt x="1156" y="346"/>
                    </a:lnTo>
                    <a:lnTo>
                      <a:pt x="1168" y="352"/>
                    </a:lnTo>
                    <a:lnTo>
                      <a:pt x="1182" y="340"/>
                    </a:lnTo>
                    <a:lnTo>
                      <a:pt x="1196" y="328"/>
                    </a:lnTo>
                    <a:lnTo>
                      <a:pt x="1196" y="316"/>
                    </a:lnTo>
                    <a:lnTo>
                      <a:pt x="1204" y="306"/>
                    </a:lnTo>
                    <a:lnTo>
                      <a:pt x="1210" y="300"/>
                    </a:lnTo>
                    <a:lnTo>
                      <a:pt x="1218" y="312"/>
                    </a:lnTo>
                    <a:lnTo>
                      <a:pt x="1228" y="328"/>
                    </a:lnTo>
                    <a:lnTo>
                      <a:pt x="1242" y="346"/>
                    </a:lnTo>
                    <a:lnTo>
                      <a:pt x="1244" y="354"/>
                    </a:lnTo>
                    <a:lnTo>
                      <a:pt x="1254" y="360"/>
                    </a:lnTo>
                    <a:lnTo>
                      <a:pt x="1256" y="372"/>
                    </a:lnTo>
                    <a:lnTo>
                      <a:pt x="1260" y="384"/>
                    </a:lnTo>
                    <a:lnTo>
                      <a:pt x="1254" y="390"/>
                    </a:lnTo>
                    <a:lnTo>
                      <a:pt x="1256" y="398"/>
                    </a:lnTo>
                    <a:lnTo>
                      <a:pt x="1272" y="408"/>
                    </a:lnTo>
                    <a:lnTo>
                      <a:pt x="1274" y="412"/>
                    </a:lnTo>
                    <a:lnTo>
                      <a:pt x="1274" y="418"/>
                    </a:lnTo>
                    <a:lnTo>
                      <a:pt x="1284" y="422"/>
                    </a:lnTo>
                    <a:lnTo>
                      <a:pt x="1298" y="426"/>
                    </a:lnTo>
                    <a:lnTo>
                      <a:pt x="1310" y="430"/>
                    </a:lnTo>
                    <a:lnTo>
                      <a:pt x="1318" y="430"/>
                    </a:lnTo>
                    <a:lnTo>
                      <a:pt x="1314" y="438"/>
                    </a:lnTo>
                    <a:lnTo>
                      <a:pt x="1300" y="444"/>
                    </a:lnTo>
                    <a:lnTo>
                      <a:pt x="1292" y="448"/>
                    </a:lnTo>
                    <a:lnTo>
                      <a:pt x="1280" y="454"/>
                    </a:lnTo>
                    <a:lnTo>
                      <a:pt x="1282" y="456"/>
                    </a:lnTo>
                    <a:lnTo>
                      <a:pt x="1282" y="458"/>
                    </a:lnTo>
                    <a:lnTo>
                      <a:pt x="1284" y="458"/>
                    </a:lnTo>
                    <a:lnTo>
                      <a:pt x="1300" y="450"/>
                    </a:lnTo>
                    <a:lnTo>
                      <a:pt x="1314" y="444"/>
                    </a:lnTo>
                    <a:lnTo>
                      <a:pt x="1324" y="442"/>
                    </a:lnTo>
                    <a:lnTo>
                      <a:pt x="1328" y="452"/>
                    </a:lnTo>
                    <a:lnTo>
                      <a:pt x="1330" y="452"/>
                    </a:lnTo>
                    <a:lnTo>
                      <a:pt x="1336" y="452"/>
                    </a:lnTo>
                    <a:lnTo>
                      <a:pt x="1348" y="458"/>
                    </a:lnTo>
                    <a:lnTo>
                      <a:pt x="1350" y="474"/>
                    </a:lnTo>
                    <a:lnTo>
                      <a:pt x="1348" y="488"/>
                    </a:lnTo>
                    <a:lnTo>
                      <a:pt x="1340" y="496"/>
                    </a:lnTo>
                    <a:lnTo>
                      <a:pt x="1330" y="502"/>
                    </a:lnTo>
                    <a:lnTo>
                      <a:pt x="1310" y="502"/>
                    </a:lnTo>
                    <a:lnTo>
                      <a:pt x="1302" y="512"/>
                    </a:lnTo>
                    <a:lnTo>
                      <a:pt x="1286" y="524"/>
                    </a:lnTo>
                    <a:lnTo>
                      <a:pt x="1264" y="528"/>
                    </a:lnTo>
                    <a:lnTo>
                      <a:pt x="1238" y="524"/>
                    </a:lnTo>
                    <a:lnTo>
                      <a:pt x="1218" y="524"/>
                    </a:lnTo>
                    <a:lnTo>
                      <a:pt x="1190" y="526"/>
                    </a:lnTo>
                    <a:lnTo>
                      <a:pt x="1174" y="532"/>
                    </a:lnTo>
                    <a:lnTo>
                      <a:pt x="1166" y="544"/>
                    </a:lnTo>
                    <a:lnTo>
                      <a:pt x="1152" y="548"/>
                    </a:lnTo>
                    <a:lnTo>
                      <a:pt x="1138" y="560"/>
                    </a:lnTo>
                    <a:lnTo>
                      <a:pt x="1128" y="570"/>
                    </a:lnTo>
                    <a:lnTo>
                      <a:pt x="1114" y="586"/>
                    </a:lnTo>
                    <a:lnTo>
                      <a:pt x="1112" y="590"/>
                    </a:lnTo>
                    <a:lnTo>
                      <a:pt x="1110" y="592"/>
                    </a:lnTo>
                    <a:lnTo>
                      <a:pt x="1110" y="594"/>
                    </a:lnTo>
                    <a:lnTo>
                      <a:pt x="1116" y="590"/>
                    </a:lnTo>
                    <a:lnTo>
                      <a:pt x="1120" y="588"/>
                    </a:lnTo>
                    <a:lnTo>
                      <a:pt x="1134" y="572"/>
                    </a:lnTo>
                    <a:lnTo>
                      <a:pt x="1150" y="562"/>
                    </a:lnTo>
                    <a:lnTo>
                      <a:pt x="1168" y="554"/>
                    </a:lnTo>
                    <a:lnTo>
                      <a:pt x="1174" y="550"/>
                    </a:lnTo>
                    <a:lnTo>
                      <a:pt x="1184" y="546"/>
                    </a:lnTo>
                    <a:lnTo>
                      <a:pt x="1202" y="548"/>
                    </a:lnTo>
                    <a:lnTo>
                      <a:pt x="1214" y="552"/>
                    </a:lnTo>
                    <a:lnTo>
                      <a:pt x="1218" y="562"/>
                    </a:lnTo>
                    <a:close/>
                  </a:path>
                </a:pathLst>
              </a:custGeom>
              <a:solidFill>
                <a:srgbClr val="D1918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tIns="72000" bIns="72000" anchor="ctr"/>
              <a:lstStyle/>
              <a:p>
                <a:endParaRPr lang="it-IT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8707" name="Freeform 142"/>
              <p:cNvSpPr>
                <a:spLocks noChangeAspect="1"/>
              </p:cNvSpPr>
              <p:nvPr/>
            </p:nvSpPr>
            <p:spPr bwMode="auto">
              <a:xfrm>
                <a:off x="1004" y="1111"/>
                <a:ext cx="38" cy="28"/>
              </a:xfrm>
              <a:custGeom>
                <a:avLst/>
                <a:gdLst>
                  <a:gd name="T0" fmla="*/ 6 w 38"/>
                  <a:gd name="T1" fmla="*/ 0 h 28"/>
                  <a:gd name="T2" fmla="*/ 22 w 38"/>
                  <a:gd name="T3" fmla="*/ 0 h 28"/>
                  <a:gd name="T4" fmla="*/ 36 w 38"/>
                  <a:gd name="T5" fmla="*/ 0 h 28"/>
                  <a:gd name="T6" fmla="*/ 38 w 38"/>
                  <a:gd name="T7" fmla="*/ 8 h 28"/>
                  <a:gd name="T8" fmla="*/ 34 w 38"/>
                  <a:gd name="T9" fmla="*/ 20 h 28"/>
                  <a:gd name="T10" fmla="*/ 28 w 38"/>
                  <a:gd name="T11" fmla="*/ 28 h 28"/>
                  <a:gd name="T12" fmla="*/ 22 w 38"/>
                  <a:gd name="T13" fmla="*/ 24 h 28"/>
                  <a:gd name="T14" fmla="*/ 14 w 38"/>
                  <a:gd name="T15" fmla="*/ 14 h 28"/>
                  <a:gd name="T16" fmla="*/ 6 w 38"/>
                  <a:gd name="T17" fmla="*/ 10 h 28"/>
                  <a:gd name="T18" fmla="*/ 0 w 38"/>
                  <a:gd name="T19" fmla="*/ 4 h 28"/>
                  <a:gd name="T20" fmla="*/ 6 w 38"/>
                  <a:gd name="T21" fmla="*/ 0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8"/>
                  <a:gd name="T34" fmla="*/ 0 h 28"/>
                  <a:gd name="T35" fmla="*/ 38 w 38"/>
                  <a:gd name="T36" fmla="*/ 28 h 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8" h="28">
                    <a:moveTo>
                      <a:pt x="6" y="0"/>
                    </a:moveTo>
                    <a:lnTo>
                      <a:pt x="22" y="0"/>
                    </a:lnTo>
                    <a:lnTo>
                      <a:pt x="36" y="0"/>
                    </a:lnTo>
                    <a:lnTo>
                      <a:pt x="38" y="8"/>
                    </a:lnTo>
                    <a:lnTo>
                      <a:pt x="34" y="20"/>
                    </a:lnTo>
                    <a:lnTo>
                      <a:pt x="28" y="28"/>
                    </a:lnTo>
                    <a:lnTo>
                      <a:pt x="22" y="24"/>
                    </a:lnTo>
                    <a:lnTo>
                      <a:pt x="14" y="14"/>
                    </a:lnTo>
                    <a:lnTo>
                      <a:pt x="6" y="10"/>
                    </a:lnTo>
                    <a:lnTo>
                      <a:pt x="0" y="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1918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tIns="72000" bIns="72000" anchor="ctr"/>
              <a:lstStyle/>
              <a:p>
                <a:endParaRPr lang="it-IT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8708" name="Freeform 143"/>
              <p:cNvSpPr>
                <a:spLocks noChangeAspect="1"/>
              </p:cNvSpPr>
              <p:nvPr/>
            </p:nvSpPr>
            <p:spPr bwMode="auto">
              <a:xfrm>
                <a:off x="754" y="987"/>
                <a:ext cx="112" cy="58"/>
              </a:xfrm>
              <a:custGeom>
                <a:avLst/>
                <a:gdLst>
                  <a:gd name="T0" fmla="*/ 0 w 112"/>
                  <a:gd name="T1" fmla="*/ 50 h 58"/>
                  <a:gd name="T2" fmla="*/ 4 w 112"/>
                  <a:gd name="T3" fmla="*/ 40 h 58"/>
                  <a:gd name="T4" fmla="*/ 16 w 112"/>
                  <a:gd name="T5" fmla="*/ 38 h 58"/>
                  <a:gd name="T6" fmla="*/ 26 w 112"/>
                  <a:gd name="T7" fmla="*/ 32 h 58"/>
                  <a:gd name="T8" fmla="*/ 36 w 112"/>
                  <a:gd name="T9" fmla="*/ 26 h 58"/>
                  <a:gd name="T10" fmla="*/ 50 w 112"/>
                  <a:gd name="T11" fmla="*/ 18 h 58"/>
                  <a:gd name="T12" fmla="*/ 58 w 112"/>
                  <a:gd name="T13" fmla="*/ 10 h 58"/>
                  <a:gd name="T14" fmla="*/ 76 w 112"/>
                  <a:gd name="T15" fmla="*/ 8 h 58"/>
                  <a:gd name="T16" fmla="*/ 86 w 112"/>
                  <a:gd name="T17" fmla="*/ 8 h 58"/>
                  <a:gd name="T18" fmla="*/ 92 w 112"/>
                  <a:gd name="T19" fmla="*/ 12 h 58"/>
                  <a:gd name="T20" fmla="*/ 96 w 112"/>
                  <a:gd name="T21" fmla="*/ 0 h 58"/>
                  <a:gd name="T22" fmla="*/ 106 w 112"/>
                  <a:gd name="T23" fmla="*/ 4 h 58"/>
                  <a:gd name="T24" fmla="*/ 112 w 112"/>
                  <a:gd name="T25" fmla="*/ 8 h 58"/>
                  <a:gd name="T26" fmla="*/ 108 w 112"/>
                  <a:gd name="T27" fmla="*/ 14 h 58"/>
                  <a:gd name="T28" fmla="*/ 100 w 112"/>
                  <a:gd name="T29" fmla="*/ 16 h 58"/>
                  <a:gd name="T30" fmla="*/ 106 w 112"/>
                  <a:gd name="T31" fmla="*/ 24 h 58"/>
                  <a:gd name="T32" fmla="*/ 104 w 112"/>
                  <a:gd name="T33" fmla="*/ 30 h 58"/>
                  <a:gd name="T34" fmla="*/ 96 w 112"/>
                  <a:gd name="T35" fmla="*/ 32 h 58"/>
                  <a:gd name="T36" fmla="*/ 90 w 112"/>
                  <a:gd name="T37" fmla="*/ 38 h 58"/>
                  <a:gd name="T38" fmla="*/ 84 w 112"/>
                  <a:gd name="T39" fmla="*/ 44 h 58"/>
                  <a:gd name="T40" fmla="*/ 74 w 112"/>
                  <a:gd name="T41" fmla="*/ 42 h 58"/>
                  <a:gd name="T42" fmla="*/ 76 w 112"/>
                  <a:gd name="T43" fmla="*/ 32 h 58"/>
                  <a:gd name="T44" fmla="*/ 72 w 112"/>
                  <a:gd name="T45" fmla="*/ 28 h 58"/>
                  <a:gd name="T46" fmla="*/ 66 w 112"/>
                  <a:gd name="T47" fmla="*/ 30 h 58"/>
                  <a:gd name="T48" fmla="*/ 64 w 112"/>
                  <a:gd name="T49" fmla="*/ 34 h 58"/>
                  <a:gd name="T50" fmla="*/ 64 w 112"/>
                  <a:gd name="T51" fmla="*/ 40 h 58"/>
                  <a:gd name="T52" fmla="*/ 60 w 112"/>
                  <a:gd name="T53" fmla="*/ 48 h 58"/>
                  <a:gd name="T54" fmla="*/ 54 w 112"/>
                  <a:gd name="T55" fmla="*/ 50 h 58"/>
                  <a:gd name="T56" fmla="*/ 48 w 112"/>
                  <a:gd name="T57" fmla="*/ 48 h 58"/>
                  <a:gd name="T58" fmla="*/ 48 w 112"/>
                  <a:gd name="T59" fmla="*/ 58 h 58"/>
                  <a:gd name="T60" fmla="*/ 34 w 112"/>
                  <a:gd name="T61" fmla="*/ 58 h 58"/>
                  <a:gd name="T62" fmla="*/ 32 w 112"/>
                  <a:gd name="T63" fmla="*/ 50 h 58"/>
                  <a:gd name="T64" fmla="*/ 24 w 112"/>
                  <a:gd name="T65" fmla="*/ 50 h 58"/>
                  <a:gd name="T66" fmla="*/ 24 w 112"/>
                  <a:gd name="T67" fmla="*/ 54 h 58"/>
                  <a:gd name="T68" fmla="*/ 8 w 112"/>
                  <a:gd name="T69" fmla="*/ 54 h 58"/>
                  <a:gd name="T70" fmla="*/ 0 w 112"/>
                  <a:gd name="T71" fmla="*/ 50 h 5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2"/>
                  <a:gd name="T109" fmla="*/ 0 h 58"/>
                  <a:gd name="T110" fmla="*/ 112 w 112"/>
                  <a:gd name="T111" fmla="*/ 58 h 5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2" h="58">
                    <a:moveTo>
                      <a:pt x="0" y="50"/>
                    </a:moveTo>
                    <a:lnTo>
                      <a:pt x="4" y="40"/>
                    </a:lnTo>
                    <a:lnTo>
                      <a:pt x="16" y="38"/>
                    </a:lnTo>
                    <a:lnTo>
                      <a:pt x="26" y="32"/>
                    </a:lnTo>
                    <a:lnTo>
                      <a:pt x="36" y="26"/>
                    </a:lnTo>
                    <a:lnTo>
                      <a:pt x="50" y="18"/>
                    </a:lnTo>
                    <a:lnTo>
                      <a:pt x="58" y="10"/>
                    </a:lnTo>
                    <a:lnTo>
                      <a:pt x="76" y="8"/>
                    </a:lnTo>
                    <a:lnTo>
                      <a:pt x="86" y="8"/>
                    </a:lnTo>
                    <a:lnTo>
                      <a:pt x="92" y="12"/>
                    </a:lnTo>
                    <a:lnTo>
                      <a:pt x="96" y="0"/>
                    </a:lnTo>
                    <a:lnTo>
                      <a:pt x="106" y="4"/>
                    </a:lnTo>
                    <a:lnTo>
                      <a:pt x="112" y="8"/>
                    </a:lnTo>
                    <a:lnTo>
                      <a:pt x="108" y="14"/>
                    </a:lnTo>
                    <a:lnTo>
                      <a:pt x="100" y="16"/>
                    </a:lnTo>
                    <a:lnTo>
                      <a:pt x="106" y="24"/>
                    </a:lnTo>
                    <a:lnTo>
                      <a:pt x="104" y="30"/>
                    </a:lnTo>
                    <a:lnTo>
                      <a:pt x="96" y="32"/>
                    </a:lnTo>
                    <a:lnTo>
                      <a:pt x="90" y="38"/>
                    </a:lnTo>
                    <a:lnTo>
                      <a:pt x="84" y="44"/>
                    </a:lnTo>
                    <a:lnTo>
                      <a:pt x="74" y="42"/>
                    </a:lnTo>
                    <a:lnTo>
                      <a:pt x="76" y="32"/>
                    </a:lnTo>
                    <a:lnTo>
                      <a:pt x="72" y="28"/>
                    </a:lnTo>
                    <a:lnTo>
                      <a:pt x="66" y="30"/>
                    </a:lnTo>
                    <a:lnTo>
                      <a:pt x="64" y="34"/>
                    </a:lnTo>
                    <a:lnTo>
                      <a:pt x="64" y="40"/>
                    </a:lnTo>
                    <a:lnTo>
                      <a:pt x="60" y="48"/>
                    </a:lnTo>
                    <a:lnTo>
                      <a:pt x="54" y="50"/>
                    </a:lnTo>
                    <a:lnTo>
                      <a:pt x="48" y="48"/>
                    </a:lnTo>
                    <a:lnTo>
                      <a:pt x="48" y="58"/>
                    </a:lnTo>
                    <a:lnTo>
                      <a:pt x="34" y="58"/>
                    </a:lnTo>
                    <a:lnTo>
                      <a:pt x="32" y="50"/>
                    </a:lnTo>
                    <a:lnTo>
                      <a:pt x="24" y="50"/>
                    </a:lnTo>
                    <a:lnTo>
                      <a:pt x="24" y="54"/>
                    </a:lnTo>
                    <a:lnTo>
                      <a:pt x="8" y="54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D1918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tIns="72000" bIns="72000" anchor="ctr"/>
              <a:lstStyle/>
              <a:p>
                <a:endParaRPr lang="it-IT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8709" name="Freeform 144"/>
              <p:cNvSpPr>
                <a:spLocks noChangeAspect="1"/>
              </p:cNvSpPr>
              <p:nvPr/>
            </p:nvSpPr>
            <p:spPr bwMode="auto">
              <a:xfrm>
                <a:off x="808" y="1037"/>
                <a:ext cx="28" cy="20"/>
              </a:xfrm>
              <a:custGeom>
                <a:avLst/>
                <a:gdLst>
                  <a:gd name="T0" fmla="*/ 18 w 28"/>
                  <a:gd name="T1" fmla="*/ 0 h 20"/>
                  <a:gd name="T2" fmla="*/ 28 w 28"/>
                  <a:gd name="T3" fmla="*/ 2 h 20"/>
                  <a:gd name="T4" fmla="*/ 26 w 28"/>
                  <a:gd name="T5" fmla="*/ 8 h 20"/>
                  <a:gd name="T6" fmla="*/ 20 w 28"/>
                  <a:gd name="T7" fmla="*/ 18 h 20"/>
                  <a:gd name="T8" fmla="*/ 12 w 28"/>
                  <a:gd name="T9" fmla="*/ 20 h 20"/>
                  <a:gd name="T10" fmla="*/ 0 w 28"/>
                  <a:gd name="T11" fmla="*/ 16 h 20"/>
                  <a:gd name="T12" fmla="*/ 4 w 28"/>
                  <a:gd name="T13" fmla="*/ 8 h 20"/>
                  <a:gd name="T14" fmla="*/ 14 w 28"/>
                  <a:gd name="T15" fmla="*/ 2 h 20"/>
                  <a:gd name="T16" fmla="*/ 18 w 28"/>
                  <a:gd name="T17" fmla="*/ 0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20"/>
                  <a:gd name="T29" fmla="*/ 28 w 28"/>
                  <a:gd name="T30" fmla="*/ 20 h 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20">
                    <a:moveTo>
                      <a:pt x="18" y="0"/>
                    </a:moveTo>
                    <a:lnTo>
                      <a:pt x="28" y="2"/>
                    </a:lnTo>
                    <a:lnTo>
                      <a:pt x="26" y="8"/>
                    </a:lnTo>
                    <a:lnTo>
                      <a:pt x="20" y="18"/>
                    </a:lnTo>
                    <a:lnTo>
                      <a:pt x="12" y="20"/>
                    </a:lnTo>
                    <a:lnTo>
                      <a:pt x="0" y="16"/>
                    </a:lnTo>
                    <a:lnTo>
                      <a:pt x="4" y="8"/>
                    </a:lnTo>
                    <a:lnTo>
                      <a:pt x="14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1918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tIns="72000" bIns="72000" anchor="ctr"/>
              <a:lstStyle/>
              <a:p>
                <a:endParaRPr lang="it-IT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8710" name="Freeform 145"/>
              <p:cNvSpPr>
                <a:spLocks noChangeAspect="1"/>
              </p:cNvSpPr>
              <p:nvPr/>
            </p:nvSpPr>
            <p:spPr bwMode="auto">
              <a:xfrm>
                <a:off x="904" y="971"/>
                <a:ext cx="56" cy="26"/>
              </a:xfrm>
              <a:custGeom>
                <a:avLst/>
                <a:gdLst>
                  <a:gd name="T0" fmla="*/ 0 w 56"/>
                  <a:gd name="T1" fmla="*/ 6 h 26"/>
                  <a:gd name="T2" fmla="*/ 14 w 56"/>
                  <a:gd name="T3" fmla="*/ 0 h 26"/>
                  <a:gd name="T4" fmla="*/ 32 w 56"/>
                  <a:gd name="T5" fmla="*/ 0 h 26"/>
                  <a:gd name="T6" fmla="*/ 54 w 56"/>
                  <a:gd name="T7" fmla="*/ 0 h 26"/>
                  <a:gd name="T8" fmla="*/ 56 w 56"/>
                  <a:gd name="T9" fmla="*/ 6 h 26"/>
                  <a:gd name="T10" fmla="*/ 44 w 56"/>
                  <a:gd name="T11" fmla="*/ 8 h 26"/>
                  <a:gd name="T12" fmla="*/ 40 w 56"/>
                  <a:gd name="T13" fmla="*/ 12 h 26"/>
                  <a:gd name="T14" fmla="*/ 50 w 56"/>
                  <a:gd name="T15" fmla="*/ 12 h 26"/>
                  <a:gd name="T16" fmla="*/ 50 w 56"/>
                  <a:gd name="T17" fmla="*/ 18 h 26"/>
                  <a:gd name="T18" fmla="*/ 44 w 56"/>
                  <a:gd name="T19" fmla="*/ 24 h 26"/>
                  <a:gd name="T20" fmla="*/ 32 w 56"/>
                  <a:gd name="T21" fmla="*/ 24 h 26"/>
                  <a:gd name="T22" fmla="*/ 22 w 56"/>
                  <a:gd name="T23" fmla="*/ 24 h 26"/>
                  <a:gd name="T24" fmla="*/ 16 w 56"/>
                  <a:gd name="T25" fmla="*/ 26 h 26"/>
                  <a:gd name="T26" fmla="*/ 4 w 56"/>
                  <a:gd name="T27" fmla="*/ 20 h 26"/>
                  <a:gd name="T28" fmla="*/ 0 w 56"/>
                  <a:gd name="T29" fmla="*/ 6 h 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6"/>
                  <a:gd name="T46" fmla="*/ 0 h 26"/>
                  <a:gd name="T47" fmla="*/ 56 w 56"/>
                  <a:gd name="T48" fmla="*/ 26 h 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6" h="26">
                    <a:moveTo>
                      <a:pt x="0" y="6"/>
                    </a:moveTo>
                    <a:lnTo>
                      <a:pt x="14" y="0"/>
                    </a:lnTo>
                    <a:lnTo>
                      <a:pt x="32" y="0"/>
                    </a:lnTo>
                    <a:lnTo>
                      <a:pt x="54" y="0"/>
                    </a:lnTo>
                    <a:lnTo>
                      <a:pt x="56" y="6"/>
                    </a:lnTo>
                    <a:lnTo>
                      <a:pt x="44" y="8"/>
                    </a:lnTo>
                    <a:lnTo>
                      <a:pt x="40" y="12"/>
                    </a:lnTo>
                    <a:lnTo>
                      <a:pt x="50" y="12"/>
                    </a:lnTo>
                    <a:lnTo>
                      <a:pt x="50" y="18"/>
                    </a:lnTo>
                    <a:lnTo>
                      <a:pt x="44" y="24"/>
                    </a:lnTo>
                    <a:lnTo>
                      <a:pt x="32" y="24"/>
                    </a:lnTo>
                    <a:lnTo>
                      <a:pt x="22" y="24"/>
                    </a:lnTo>
                    <a:lnTo>
                      <a:pt x="16" y="26"/>
                    </a:lnTo>
                    <a:lnTo>
                      <a:pt x="4" y="2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1918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tIns="72000" bIns="72000" anchor="ctr"/>
              <a:lstStyle/>
              <a:p>
                <a:endParaRPr lang="it-IT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8711" name="Freeform 146"/>
              <p:cNvSpPr>
                <a:spLocks noChangeAspect="1"/>
              </p:cNvSpPr>
              <p:nvPr/>
            </p:nvSpPr>
            <p:spPr bwMode="auto">
              <a:xfrm>
                <a:off x="904" y="947"/>
                <a:ext cx="64" cy="18"/>
              </a:xfrm>
              <a:custGeom>
                <a:avLst/>
                <a:gdLst>
                  <a:gd name="T0" fmla="*/ 8 w 64"/>
                  <a:gd name="T1" fmla="*/ 12 h 18"/>
                  <a:gd name="T2" fmla="*/ 24 w 64"/>
                  <a:gd name="T3" fmla="*/ 6 h 18"/>
                  <a:gd name="T4" fmla="*/ 42 w 64"/>
                  <a:gd name="T5" fmla="*/ 0 h 18"/>
                  <a:gd name="T6" fmla="*/ 56 w 64"/>
                  <a:gd name="T7" fmla="*/ 2 h 18"/>
                  <a:gd name="T8" fmla="*/ 64 w 64"/>
                  <a:gd name="T9" fmla="*/ 8 h 18"/>
                  <a:gd name="T10" fmla="*/ 62 w 64"/>
                  <a:gd name="T11" fmla="*/ 14 h 18"/>
                  <a:gd name="T12" fmla="*/ 52 w 64"/>
                  <a:gd name="T13" fmla="*/ 16 h 18"/>
                  <a:gd name="T14" fmla="*/ 34 w 64"/>
                  <a:gd name="T15" fmla="*/ 16 h 18"/>
                  <a:gd name="T16" fmla="*/ 14 w 64"/>
                  <a:gd name="T17" fmla="*/ 18 h 18"/>
                  <a:gd name="T18" fmla="*/ 0 w 64"/>
                  <a:gd name="T19" fmla="*/ 18 h 18"/>
                  <a:gd name="T20" fmla="*/ 8 w 64"/>
                  <a:gd name="T21" fmla="*/ 12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4"/>
                  <a:gd name="T34" fmla="*/ 0 h 18"/>
                  <a:gd name="T35" fmla="*/ 64 w 64"/>
                  <a:gd name="T36" fmla="*/ 18 h 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4" h="18">
                    <a:moveTo>
                      <a:pt x="8" y="12"/>
                    </a:moveTo>
                    <a:lnTo>
                      <a:pt x="24" y="6"/>
                    </a:lnTo>
                    <a:lnTo>
                      <a:pt x="42" y="0"/>
                    </a:lnTo>
                    <a:lnTo>
                      <a:pt x="56" y="2"/>
                    </a:lnTo>
                    <a:lnTo>
                      <a:pt x="64" y="8"/>
                    </a:lnTo>
                    <a:lnTo>
                      <a:pt x="62" y="14"/>
                    </a:lnTo>
                    <a:lnTo>
                      <a:pt x="52" y="16"/>
                    </a:lnTo>
                    <a:lnTo>
                      <a:pt x="34" y="16"/>
                    </a:lnTo>
                    <a:lnTo>
                      <a:pt x="14" y="18"/>
                    </a:lnTo>
                    <a:lnTo>
                      <a:pt x="0" y="18"/>
                    </a:ln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D1918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tIns="72000" bIns="72000" anchor="ctr"/>
              <a:lstStyle/>
              <a:p>
                <a:endParaRPr lang="it-IT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8712" name="Freeform 147"/>
              <p:cNvSpPr>
                <a:spLocks noChangeAspect="1"/>
              </p:cNvSpPr>
              <p:nvPr/>
            </p:nvSpPr>
            <p:spPr bwMode="auto">
              <a:xfrm>
                <a:off x="1074" y="1109"/>
                <a:ext cx="96" cy="78"/>
              </a:xfrm>
              <a:custGeom>
                <a:avLst/>
                <a:gdLst>
                  <a:gd name="T0" fmla="*/ 62 w 96"/>
                  <a:gd name="T1" fmla="*/ 78 h 78"/>
                  <a:gd name="T2" fmla="*/ 50 w 96"/>
                  <a:gd name="T3" fmla="*/ 66 h 78"/>
                  <a:gd name="T4" fmla="*/ 34 w 96"/>
                  <a:gd name="T5" fmla="*/ 56 h 78"/>
                  <a:gd name="T6" fmla="*/ 26 w 96"/>
                  <a:gd name="T7" fmla="*/ 48 h 78"/>
                  <a:gd name="T8" fmla="*/ 10 w 96"/>
                  <a:gd name="T9" fmla="*/ 46 h 78"/>
                  <a:gd name="T10" fmla="*/ 2 w 96"/>
                  <a:gd name="T11" fmla="*/ 40 h 78"/>
                  <a:gd name="T12" fmla="*/ 0 w 96"/>
                  <a:gd name="T13" fmla="*/ 32 h 78"/>
                  <a:gd name="T14" fmla="*/ 4 w 96"/>
                  <a:gd name="T15" fmla="*/ 22 h 78"/>
                  <a:gd name="T16" fmla="*/ 12 w 96"/>
                  <a:gd name="T17" fmla="*/ 24 h 78"/>
                  <a:gd name="T18" fmla="*/ 18 w 96"/>
                  <a:gd name="T19" fmla="*/ 32 h 78"/>
                  <a:gd name="T20" fmla="*/ 28 w 96"/>
                  <a:gd name="T21" fmla="*/ 30 h 78"/>
                  <a:gd name="T22" fmla="*/ 38 w 96"/>
                  <a:gd name="T23" fmla="*/ 24 h 78"/>
                  <a:gd name="T24" fmla="*/ 34 w 96"/>
                  <a:gd name="T25" fmla="*/ 18 h 78"/>
                  <a:gd name="T26" fmla="*/ 20 w 96"/>
                  <a:gd name="T27" fmla="*/ 12 h 78"/>
                  <a:gd name="T28" fmla="*/ 32 w 96"/>
                  <a:gd name="T29" fmla="*/ 2 h 78"/>
                  <a:gd name="T30" fmla="*/ 46 w 96"/>
                  <a:gd name="T31" fmla="*/ 0 h 78"/>
                  <a:gd name="T32" fmla="*/ 50 w 96"/>
                  <a:gd name="T33" fmla="*/ 4 h 78"/>
                  <a:gd name="T34" fmla="*/ 58 w 96"/>
                  <a:gd name="T35" fmla="*/ 4 h 78"/>
                  <a:gd name="T36" fmla="*/ 66 w 96"/>
                  <a:gd name="T37" fmla="*/ 0 h 78"/>
                  <a:gd name="T38" fmla="*/ 92 w 96"/>
                  <a:gd name="T39" fmla="*/ 2 h 78"/>
                  <a:gd name="T40" fmla="*/ 86 w 96"/>
                  <a:gd name="T41" fmla="*/ 6 h 78"/>
                  <a:gd name="T42" fmla="*/ 78 w 96"/>
                  <a:gd name="T43" fmla="*/ 14 h 78"/>
                  <a:gd name="T44" fmla="*/ 68 w 96"/>
                  <a:gd name="T45" fmla="*/ 20 h 78"/>
                  <a:gd name="T46" fmla="*/ 64 w 96"/>
                  <a:gd name="T47" fmla="*/ 26 h 78"/>
                  <a:gd name="T48" fmla="*/ 74 w 96"/>
                  <a:gd name="T49" fmla="*/ 26 h 78"/>
                  <a:gd name="T50" fmla="*/ 80 w 96"/>
                  <a:gd name="T51" fmla="*/ 26 h 78"/>
                  <a:gd name="T52" fmla="*/ 86 w 96"/>
                  <a:gd name="T53" fmla="*/ 34 h 78"/>
                  <a:gd name="T54" fmla="*/ 94 w 96"/>
                  <a:gd name="T55" fmla="*/ 28 h 78"/>
                  <a:gd name="T56" fmla="*/ 96 w 96"/>
                  <a:gd name="T57" fmla="*/ 38 h 78"/>
                  <a:gd name="T58" fmla="*/ 92 w 96"/>
                  <a:gd name="T59" fmla="*/ 54 h 78"/>
                  <a:gd name="T60" fmla="*/ 84 w 96"/>
                  <a:gd name="T61" fmla="*/ 66 h 78"/>
                  <a:gd name="T62" fmla="*/ 78 w 96"/>
                  <a:gd name="T63" fmla="*/ 68 h 78"/>
                  <a:gd name="T64" fmla="*/ 70 w 96"/>
                  <a:gd name="T65" fmla="*/ 64 h 78"/>
                  <a:gd name="T66" fmla="*/ 68 w 96"/>
                  <a:gd name="T67" fmla="*/ 68 h 78"/>
                  <a:gd name="T68" fmla="*/ 62 w 96"/>
                  <a:gd name="T69" fmla="*/ 78 h 7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6"/>
                  <a:gd name="T106" fmla="*/ 0 h 78"/>
                  <a:gd name="T107" fmla="*/ 96 w 96"/>
                  <a:gd name="T108" fmla="*/ 78 h 7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6" h="78">
                    <a:moveTo>
                      <a:pt x="62" y="78"/>
                    </a:moveTo>
                    <a:lnTo>
                      <a:pt x="50" y="66"/>
                    </a:lnTo>
                    <a:lnTo>
                      <a:pt x="34" y="56"/>
                    </a:lnTo>
                    <a:lnTo>
                      <a:pt x="26" y="48"/>
                    </a:lnTo>
                    <a:lnTo>
                      <a:pt x="10" y="46"/>
                    </a:lnTo>
                    <a:lnTo>
                      <a:pt x="2" y="40"/>
                    </a:lnTo>
                    <a:lnTo>
                      <a:pt x="0" y="32"/>
                    </a:lnTo>
                    <a:lnTo>
                      <a:pt x="4" y="22"/>
                    </a:lnTo>
                    <a:lnTo>
                      <a:pt x="12" y="24"/>
                    </a:lnTo>
                    <a:lnTo>
                      <a:pt x="18" y="32"/>
                    </a:lnTo>
                    <a:lnTo>
                      <a:pt x="28" y="30"/>
                    </a:lnTo>
                    <a:lnTo>
                      <a:pt x="38" y="24"/>
                    </a:lnTo>
                    <a:lnTo>
                      <a:pt x="34" y="18"/>
                    </a:lnTo>
                    <a:lnTo>
                      <a:pt x="20" y="12"/>
                    </a:lnTo>
                    <a:lnTo>
                      <a:pt x="32" y="2"/>
                    </a:lnTo>
                    <a:lnTo>
                      <a:pt x="46" y="0"/>
                    </a:lnTo>
                    <a:lnTo>
                      <a:pt x="50" y="4"/>
                    </a:lnTo>
                    <a:lnTo>
                      <a:pt x="58" y="4"/>
                    </a:lnTo>
                    <a:lnTo>
                      <a:pt x="66" y="0"/>
                    </a:lnTo>
                    <a:lnTo>
                      <a:pt x="92" y="2"/>
                    </a:lnTo>
                    <a:lnTo>
                      <a:pt x="86" y="6"/>
                    </a:lnTo>
                    <a:lnTo>
                      <a:pt x="78" y="14"/>
                    </a:lnTo>
                    <a:lnTo>
                      <a:pt x="68" y="20"/>
                    </a:lnTo>
                    <a:lnTo>
                      <a:pt x="64" y="26"/>
                    </a:lnTo>
                    <a:lnTo>
                      <a:pt x="74" y="26"/>
                    </a:lnTo>
                    <a:lnTo>
                      <a:pt x="80" y="26"/>
                    </a:lnTo>
                    <a:lnTo>
                      <a:pt x="86" y="34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2" y="54"/>
                    </a:lnTo>
                    <a:lnTo>
                      <a:pt x="84" y="66"/>
                    </a:lnTo>
                    <a:lnTo>
                      <a:pt x="78" y="68"/>
                    </a:lnTo>
                    <a:lnTo>
                      <a:pt x="70" y="64"/>
                    </a:lnTo>
                    <a:lnTo>
                      <a:pt x="68" y="68"/>
                    </a:lnTo>
                    <a:lnTo>
                      <a:pt x="62" y="78"/>
                    </a:lnTo>
                    <a:close/>
                  </a:path>
                </a:pathLst>
              </a:custGeom>
              <a:solidFill>
                <a:srgbClr val="D1918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tIns="72000" bIns="72000" anchor="ctr"/>
              <a:lstStyle/>
              <a:p>
                <a:endParaRPr lang="it-IT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8713" name="Freeform 148"/>
              <p:cNvSpPr>
                <a:spLocks noChangeAspect="1"/>
              </p:cNvSpPr>
              <p:nvPr/>
            </p:nvSpPr>
            <p:spPr bwMode="auto">
              <a:xfrm>
                <a:off x="1170" y="1047"/>
                <a:ext cx="46" cy="34"/>
              </a:xfrm>
              <a:custGeom>
                <a:avLst/>
                <a:gdLst>
                  <a:gd name="T0" fmla="*/ 46 w 46"/>
                  <a:gd name="T1" fmla="*/ 34 h 34"/>
                  <a:gd name="T2" fmla="*/ 28 w 46"/>
                  <a:gd name="T3" fmla="*/ 32 h 34"/>
                  <a:gd name="T4" fmla="*/ 12 w 46"/>
                  <a:gd name="T5" fmla="*/ 30 h 34"/>
                  <a:gd name="T6" fmla="*/ 0 w 46"/>
                  <a:gd name="T7" fmla="*/ 22 h 34"/>
                  <a:gd name="T8" fmla="*/ 8 w 46"/>
                  <a:gd name="T9" fmla="*/ 12 h 34"/>
                  <a:gd name="T10" fmla="*/ 18 w 46"/>
                  <a:gd name="T11" fmla="*/ 6 h 34"/>
                  <a:gd name="T12" fmla="*/ 26 w 46"/>
                  <a:gd name="T13" fmla="*/ 0 h 34"/>
                  <a:gd name="T14" fmla="*/ 34 w 46"/>
                  <a:gd name="T15" fmla="*/ 6 h 34"/>
                  <a:gd name="T16" fmla="*/ 44 w 46"/>
                  <a:gd name="T17" fmla="*/ 14 h 34"/>
                  <a:gd name="T18" fmla="*/ 46 w 46"/>
                  <a:gd name="T19" fmla="*/ 22 h 34"/>
                  <a:gd name="T20" fmla="*/ 46 w 46"/>
                  <a:gd name="T21" fmla="*/ 34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6"/>
                  <a:gd name="T34" fmla="*/ 0 h 34"/>
                  <a:gd name="T35" fmla="*/ 46 w 46"/>
                  <a:gd name="T36" fmla="*/ 34 h 3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6" h="34">
                    <a:moveTo>
                      <a:pt x="46" y="34"/>
                    </a:moveTo>
                    <a:lnTo>
                      <a:pt x="28" y="32"/>
                    </a:lnTo>
                    <a:lnTo>
                      <a:pt x="12" y="30"/>
                    </a:lnTo>
                    <a:lnTo>
                      <a:pt x="0" y="22"/>
                    </a:lnTo>
                    <a:lnTo>
                      <a:pt x="8" y="12"/>
                    </a:lnTo>
                    <a:lnTo>
                      <a:pt x="18" y="6"/>
                    </a:lnTo>
                    <a:lnTo>
                      <a:pt x="26" y="0"/>
                    </a:lnTo>
                    <a:lnTo>
                      <a:pt x="34" y="6"/>
                    </a:lnTo>
                    <a:lnTo>
                      <a:pt x="44" y="14"/>
                    </a:lnTo>
                    <a:lnTo>
                      <a:pt x="46" y="22"/>
                    </a:lnTo>
                    <a:lnTo>
                      <a:pt x="46" y="34"/>
                    </a:lnTo>
                    <a:close/>
                  </a:path>
                </a:pathLst>
              </a:custGeom>
              <a:solidFill>
                <a:srgbClr val="D1918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tIns="72000" bIns="72000" anchor="ctr"/>
              <a:lstStyle/>
              <a:p>
                <a:endParaRPr lang="it-IT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8714" name="Freeform 149"/>
              <p:cNvSpPr>
                <a:spLocks noChangeAspect="1"/>
              </p:cNvSpPr>
              <p:nvPr/>
            </p:nvSpPr>
            <p:spPr bwMode="auto">
              <a:xfrm>
                <a:off x="1142" y="945"/>
                <a:ext cx="54" cy="32"/>
              </a:xfrm>
              <a:custGeom>
                <a:avLst/>
                <a:gdLst>
                  <a:gd name="T0" fmla="*/ 4 w 54"/>
                  <a:gd name="T1" fmla="*/ 0 h 32"/>
                  <a:gd name="T2" fmla="*/ 22 w 54"/>
                  <a:gd name="T3" fmla="*/ 4 h 32"/>
                  <a:gd name="T4" fmla="*/ 36 w 54"/>
                  <a:gd name="T5" fmla="*/ 10 h 32"/>
                  <a:gd name="T6" fmla="*/ 48 w 54"/>
                  <a:gd name="T7" fmla="*/ 14 h 32"/>
                  <a:gd name="T8" fmla="*/ 54 w 54"/>
                  <a:gd name="T9" fmla="*/ 20 h 32"/>
                  <a:gd name="T10" fmla="*/ 48 w 54"/>
                  <a:gd name="T11" fmla="*/ 30 h 32"/>
                  <a:gd name="T12" fmla="*/ 36 w 54"/>
                  <a:gd name="T13" fmla="*/ 32 h 32"/>
                  <a:gd name="T14" fmla="*/ 20 w 54"/>
                  <a:gd name="T15" fmla="*/ 32 h 32"/>
                  <a:gd name="T16" fmla="*/ 16 w 54"/>
                  <a:gd name="T17" fmla="*/ 22 h 32"/>
                  <a:gd name="T18" fmla="*/ 6 w 54"/>
                  <a:gd name="T19" fmla="*/ 18 h 32"/>
                  <a:gd name="T20" fmla="*/ 0 w 54"/>
                  <a:gd name="T21" fmla="*/ 12 h 32"/>
                  <a:gd name="T22" fmla="*/ 0 w 54"/>
                  <a:gd name="T23" fmla="*/ 4 h 32"/>
                  <a:gd name="T24" fmla="*/ 4 w 54"/>
                  <a:gd name="T25" fmla="*/ 0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4"/>
                  <a:gd name="T40" fmla="*/ 0 h 32"/>
                  <a:gd name="T41" fmla="*/ 54 w 54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4" h="32">
                    <a:moveTo>
                      <a:pt x="4" y="0"/>
                    </a:moveTo>
                    <a:lnTo>
                      <a:pt x="22" y="4"/>
                    </a:lnTo>
                    <a:lnTo>
                      <a:pt x="36" y="10"/>
                    </a:lnTo>
                    <a:lnTo>
                      <a:pt x="48" y="14"/>
                    </a:lnTo>
                    <a:lnTo>
                      <a:pt x="54" y="20"/>
                    </a:lnTo>
                    <a:lnTo>
                      <a:pt x="48" y="30"/>
                    </a:lnTo>
                    <a:lnTo>
                      <a:pt x="36" y="32"/>
                    </a:lnTo>
                    <a:lnTo>
                      <a:pt x="20" y="32"/>
                    </a:lnTo>
                    <a:lnTo>
                      <a:pt x="16" y="22"/>
                    </a:lnTo>
                    <a:lnTo>
                      <a:pt x="6" y="18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1918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tIns="72000" bIns="72000" anchor="ctr"/>
              <a:lstStyle/>
              <a:p>
                <a:endParaRPr lang="it-IT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8715" name="Freeform 150"/>
              <p:cNvSpPr>
                <a:spLocks noChangeAspect="1"/>
              </p:cNvSpPr>
              <p:nvPr/>
            </p:nvSpPr>
            <p:spPr bwMode="auto">
              <a:xfrm>
                <a:off x="1166" y="853"/>
                <a:ext cx="182" cy="116"/>
              </a:xfrm>
              <a:custGeom>
                <a:avLst/>
                <a:gdLst>
                  <a:gd name="T0" fmla="*/ 116 w 182"/>
                  <a:gd name="T1" fmla="*/ 110 h 116"/>
                  <a:gd name="T2" fmla="*/ 102 w 182"/>
                  <a:gd name="T3" fmla="*/ 104 h 116"/>
                  <a:gd name="T4" fmla="*/ 96 w 182"/>
                  <a:gd name="T5" fmla="*/ 112 h 116"/>
                  <a:gd name="T6" fmla="*/ 66 w 182"/>
                  <a:gd name="T7" fmla="*/ 110 h 116"/>
                  <a:gd name="T8" fmla="*/ 78 w 182"/>
                  <a:gd name="T9" fmla="*/ 102 h 116"/>
                  <a:gd name="T10" fmla="*/ 62 w 182"/>
                  <a:gd name="T11" fmla="*/ 96 h 116"/>
                  <a:gd name="T12" fmla="*/ 40 w 182"/>
                  <a:gd name="T13" fmla="*/ 86 h 116"/>
                  <a:gd name="T14" fmla="*/ 70 w 182"/>
                  <a:gd name="T15" fmla="*/ 82 h 116"/>
                  <a:gd name="T16" fmla="*/ 96 w 182"/>
                  <a:gd name="T17" fmla="*/ 80 h 116"/>
                  <a:gd name="T18" fmla="*/ 78 w 182"/>
                  <a:gd name="T19" fmla="*/ 72 h 116"/>
                  <a:gd name="T20" fmla="*/ 50 w 182"/>
                  <a:gd name="T21" fmla="*/ 74 h 116"/>
                  <a:gd name="T22" fmla="*/ 24 w 182"/>
                  <a:gd name="T23" fmla="*/ 74 h 116"/>
                  <a:gd name="T24" fmla="*/ 0 w 182"/>
                  <a:gd name="T25" fmla="*/ 44 h 116"/>
                  <a:gd name="T26" fmla="*/ 14 w 182"/>
                  <a:gd name="T27" fmla="*/ 48 h 116"/>
                  <a:gd name="T28" fmla="*/ 36 w 182"/>
                  <a:gd name="T29" fmla="*/ 42 h 116"/>
                  <a:gd name="T30" fmla="*/ 16 w 182"/>
                  <a:gd name="T31" fmla="*/ 38 h 116"/>
                  <a:gd name="T32" fmla="*/ 24 w 182"/>
                  <a:gd name="T33" fmla="*/ 28 h 116"/>
                  <a:gd name="T34" fmla="*/ 42 w 182"/>
                  <a:gd name="T35" fmla="*/ 26 h 116"/>
                  <a:gd name="T36" fmla="*/ 24 w 182"/>
                  <a:gd name="T37" fmla="*/ 18 h 116"/>
                  <a:gd name="T38" fmla="*/ 34 w 182"/>
                  <a:gd name="T39" fmla="*/ 10 h 116"/>
                  <a:gd name="T40" fmla="*/ 58 w 182"/>
                  <a:gd name="T41" fmla="*/ 10 h 116"/>
                  <a:gd name="T42" fmla="*/ 42 w 182"/>
                  <a:gd name="T43" fmla="*/ 4 h 116"/>
                  <a:gd name="T44" fmla="*/ 70 w 182"/>
                  <a:gd name="T45" fmla="*/ 2 h 116"/>
                  <a:gd name="T46" fmla="*/ 118 w 182"/>
                  <a:gd name="T47" fmla="*/ 34 h 116"/>
                  <a:gd name="T48" fmla="*/ 126 w 182"/>
                  <a:gd name="T49" fmla="*/ 48 h 116"/>
                  <a:gd name="T50" fmla="*/ 138 w 182"/>
                  <a:gd name="T51" fmla="*/ 34 h 116"/>
                  <a:gd name="T52" fmla="*/ 142 w 182"/>
                  <a:gd name="T53" fmla="*/ 46 h 116"/>
                  <a:gd name="T54" fmla="*/ 152 w 182"/>
                  <a:gd name="T55" fmla="*/ 58 h 116"/>
                  <a:gd name="T56" fmla="*/ 164 w 182"/>
                  <a:gd name="T57" fmla="*/ 66 h 116"/>
                  <a:gd name="T58" fmla="*/ 176 w 182"/>
                  <a:gd name="T59" fmla="*/ 68 h 116"/>
                  <a:gd name="T60" fmla="*/ 178 w 182"/>
                  <a:gd name="T61" fmla="*/ 80 h 116"/>
                  <a:gd name="T62" fmla="*/ 162 w 182"/>
                  <a:gd name="T63" fmla="*/ 82 h 116"/>
                  <a:gd name="T64" fmla="*/ 140 w 182"/>
                  <a:gd name="T65" fmla="*/ 98 h 116"/>
                  <a:gd name="T66" fmla="*/ 144 w 182"/>
                  <a:gd name="T67" fmla="*/ 82 h 116"/>
                  <a:gd name="T68" fmla="*/ 134 w 182"/>
                  <a:gd name="T69" fmla="*/ 92 h 116"/>
                  <a:gd name="T70" fmla="*/ 136 w 182"/>
                  <a:gd name="T71" fmla="*/ 102 h 116"/>
                  <a:gd name="T72" fmla="*/ 136 w 182"/>
                  <a:gd name="T73" fmla="*/ 108 h 116"/>
                  <a:gd name="T74" fmla="*/ 128 w 182"/>
                  <a:gd name="T75" fmla="*/ 106 h 116"/>
                  <a:gd name="T76" fmla="*/ 124 w 182"/>
                  <a:gd name="T77" fmla="*/ 116 h 11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2"/>
                  <a:gd name="T118" fmla="*/ 0 h 116"/>
                  <a:gd name="T119" fmla="*/ 182 w 182"/>
                  <a:gd name="T120" fmla="*/ 116 h 11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2" h="116">
                    <a:moveTo>
                      <a:pt x="124" y="116"/>
                    </a:moveTo>
                    <a:lnTo>
                      <a:pt x="116" y="110"/>
                    </a:lnTo>
                    <a:lnTo>
                      <a:pt x="108" y="100"/>
                    </a:lnTo>
                    <a:lnTo>
                      <a:pt x="102" y="104"/>
                    </a:lnTo>
                    <a:lnTo>
                      <a:pt x="104" y="110"/>
                    </a:lnTo>
                    <a:lnTo>
                      <a:pt x="96" y="112"/>
                    </a:lnTo>
                    <a:lnTo>
                      <a:pt x="84" y="116"/>
                    </a:lnTo>
                    <a:lnTo>
                      <a:pt x="66" y="110"/>
                    </a:lnTo>
                    <a:lnTo>
                      <a:pt x="64" y="100"/>
                    </a:lnTo>
                    <a:lnTo>
                      <a:pt x="78" y="102"/>
                    </a:lnTo>
                    <a:lnTo>
                      <a:pt x="76" y="98"/>
                    </a:lnTo>
                    <a:lnTo>
                      <a:pt x="62" y="96"/>
                    </a:lnTo>
                    <a:lnTo>
                      <a:pt x="56" y="98"/>
                    </a:lnTo>
                    <a:lnTo>
                      <a:pt x="40" y="86"/>
                    </a:lnTo>
                    <a:lnTo>
                      <a:pt x="52" y="82"/>
                    </a:lnTo>
                    <a:lnTo>
                      <a:pt x="70" y="82"/>
                    </a:lnTo>
                    <a:lnTo>
                      <a:pt x="84" y="82"/>
                    </a:lnTo>
                    <a:lnTo>
                      <a:pt x="96" y="80"/>
                    </a:lnTo>
                    <a:lnTo>
                      <a:pt x="90" y="74"/>
                    </a:lnTo>
                    <a:lnTo>
                      <a:pt x="78" y="72"/>
                    </a:lnTo>
                    <a:lnTo>
                      <a:pt x="62" y="72"/>
                    </a:lnTo>
                    <a:lnTo>
                      <a:pt x="50" y="74"/>
                    </a:lnTo>
                    <a:lnTo>
                      <a:pt x="34" y="72"/>
                    </a:lnTo>
                    <a:lnTo>
                      <a:pt x="24" y="74"/>
                    </a:lnTo>
                    <a:lnTo>
                      <a:pt x="6" y="54"/>
                    </a:lnTo>
                    <a:lnTo>
                      <a:pt x="0" y="44"/>
                    </a:lnTo>
                    <a:lnTo>
                      <a:pt x="8" y="44"/>
                    </a:lnTo>
                    <a:lnTo>
                      <a:pt x="14" y="48"/>
                    </a:lnTo>
                    <a:lnTo>
                      <a:pt x="30" y="50"/>
                    </a:lnTo>
                    <a:lnTo>
                      <a:pt x="36" y="42"/>
                    </a:lnTo>
                    <a:lnTo>
                      <a:pt x="24" y="40"/>
                    </a:lnTo>
                    <a:lnTo>
                      <a:pt x="16" y="38"/>
                    </a:lnTo>
                    <a:lnTo>
                      <a:pt x="14" y="28"/>
                    </a:lnTo>
                    <a:lnTo>
                      <a:pt x="24" y="28"/>
                    </a:lnTo>
                    <a:lnTo>
                      <a:pt x="36" y="30"/>
                    </a:lnTo>
                    <a:lnTo>
                      <a:pt x="42" y="26"/>
                    </a:lnTo>
                    <a:lnTo>
                      <a:pt x="34" y="22"/>
                    </a:lnTo>
                    <a:lnTo>
                      <a:pt x="24" y="18"/>
                    </a:lnTo>
                    <a:lnTo>
                      <a:pt x="26" y="10"/>
                    </a:lnTo>
                    <a:lnTo>
                      <a:pt x="34" y="10"/>
                    </a:lnTo>
                    <a:lnTo>
                      <a:pt x="42" y="12"/>
                    </a:lnTo>
                    <a:lnTo>
                      <a:pt x="58" y="10"/>
                    </a:lnTo>
                    <a:lnTo>
                      <a:pt x="56" y="6"/>
                    </a:lnTo>
                    <a:lnTo>
                      <a:pt x="42" y="4"/>
                    </a:lnTo>
                    <a:lnTo>
                      <a:pt x="46" y="0"/>
                    </a:lnTo>
                    <a:lnTo>
                      <a:pt x="70" y="2"/>
                    </a:lnTo>
                    <a:lnTo>
                      <a:pt x="98" y="30"/>
                    </a:lnTo>
                    <a:lnTo>
                      <a:pt x="118" y="34"/>
                    </a:lnTo>
                    <a:lnTo>
                      <a:pt x="118" y="42"/>
                    </a:lnTo>
                    <a:lnTo>
                      <a:pt x="126" y="48"/>
                    </a:lnTo>
                    <a:lnTo>
                      <a:pt x="130" y="38"/>
                    </a:lnTo>
                    <a:lnTo>
                      <a:pt x="138" y="34"/>
                    </a:lnTo>
                    <a:lnTo>
                      <a:pt x="144" y="36"/>
                    </a:lnTo>
                    <a:lnTo>
                      <a:pt x="142" y="46"/>
                    </a:lnTo>
                    <a:lnTo>
                      <a:pt x="150" y="52"/>
                    </a:lnTo>
                    <a:lnTo>
                      <a:pt x="152" y="58"/>
                    </a:lnTo>
                    <a:lnTo>
                      <a:pt x="150" y="68"/>
                    </a:lnTo>
                    <a:lnTo>
                      <a:pt x="164" y="66"/>
                    </a:lnTo>
                    <a:lnTo>
                      <a:pt x="172" y="68"/>
                    </a:lnTo>
                    <a:lnTo>
                      <a:pt x="176" y="68"/>
                    </a:lnTo>
                    <a:lnTo>
                      <a:pt x="182" y="74"/>
                    </a:lnTo>
                    <a:lnTo>
                      <a:pt x="178" y="80"/>
                    </a:lnTo>
                    <a:lnTo>
                      <a:pt x="172" y="84"/>
                    </a:lnTo>
                    <a:lnTo>
                      <a:pt x="162" y="82"/>
                    </a:lnTo>
                    <a:lnTo>
                      <a:pt x="156" y="84"/>
                    </a:lnTo>
                    <a:lnTo>
                      <a:pt x="140" y="98"/>
                    </a:lnTo>
                    <a:lnTo>
                      <a:pt x="140" y="92"/>
                    </a:lnTo>
                    <a:lnTo>
                      <a:pt x="144" y="82"/>
                    </a:lnTo>
                    <a:lnTo>
                      <a:pt x="138" y="82"/>
                    </a:lnTo>
                    <a:lnTo>
                      <a:pt x="134" y="92"/>
                    </a:lnTo>
                    <a:lnTo>
                      <a:pt x="134" y="96"/>
                    </a:lnTo>
                    <a:lnTo>
                      <a:pt x="136" y="102"/>
                    </a:lnTo>
                    <a:lnTo>
                      <a:pt x="136" y="106"/>
                    </a:lnTo>
                    <a:lnTo>
                      <a:pt x="136" y="108"/>
                    </a:lnTo>
                    <a:lnTo>
                      <a:pt x="134" y="110"/>
                    </a:lnTo>
                    <a:lnTo>
                      <a:pt x="128" y="106"/>
                    </a:lnTo>
                    <a:lnTo>
                      <a:pt x="126" y="104"/>
                    </a:lnTo>
                    <a:lnTo>
                      <a:pt x="124" y="116"/>
                    </a:lnTo>
                    <a:close/>
                  </a:path>
                </a:pathLst>
              </a:custGeom>
              <a:solidFill>
                <a:srgbClr val="D1918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tIns="72000" bIns="72000" anchor="ctr"/>
              <a:lstStyle/>
              <a:p>
                <a:endParaRPr lang="it-IT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8716" name="Freeform 151"/>
              <p:cNvSpPr>
                <a:spLocks noChangeAspect="1"/>
              </p:cNvSpPr>
              <p:nvPr/>
            </p:nvSpPr>
            <p:spPr bwMode="auto">
              <a:xfrm>
                <a:off x="1108" y="897"/>
                <a:ext cx="26" cy="16"/>
              </a:xfrm>
              <a:custGeom>
                <a:avLst/>
                <a:gdLst>
                  <a:gd name="T0" fmla="*/ 8 w 26"/>
                  <a:gd name="T1" fmla="*/ 0 h 16"/>
                  <a:gd name="T2" fmla="*/ 18 w 26"/>
                  <a:gd name="T3" fmla="*/ 0 h 16"/>
                  <a:gd name="T4" fmla="*/ 26 w 26"/>
                  <a:gd name="T5" fmla="*/ 6 h 16"/>
                  <a:gd name="T6" fmla="*/ 26 w 26"/>
                  <a:gd name="T7" fmla="*/ 16 h 16"/>
                  <a:gd name="T8" fmla="*/ 18 w 26"/>
                  <a:gd name="T9" fmla="*/ 16 h 16"/>
                  <a:gd name="T10" fmla="*/ 14 w 26"/>
                  <a:gd name="T11" fmla="*/ 12 h 16"/>
                  <a:gd name="T12" fmla="*/ 4 w 26"/>
                  <a:gd name="T13" fmla="*/ 12 h 16"/>
                  <a:gd name="T14" fmla="*/ 0 w 26"/>
                  <a:gd name="T15" fmla="*/ 4 h 16"/>
                  <a:gd name="T16" fmla="*/ 8 w 26"/>
                  <a:gd name="T17" fmla="*/ 0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16"/>
                  <a:gd name="T29" fmla="*/ 26 w 26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16">
                    <a:moveTo>
                      <a:pt x="8" y="0"/>
                    </a:moveTo>
                    <a:lnTo>
                      <a:pt x="18" y="0"/>
                    </a:lnTo>
                    <a:lnTo>
                      <a:pt x="26" y="6"/>
                    </a:lnTo>
                    <a:lnTo>
                      <a:pt x="26" y="16"/>
                    </a:lnTo>
                    <a:lnTo>
                      <a:pt x="18" y="16"/>
                    </a:lnTo>
                    <a:lnTo>
                      <a:pt x="14" y="12"/>
                    </a:lnTo>
                    <a:lnTo>
                      <a:pt x="4" y="12"/>
                    </a:lnTo>
                    <a:lnTo>
                      <a:pt x="0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1918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tIns="72000" bIns="72000" anchor="ctr"/>
              <a:lstStyle/>
              <a:p>
                <a:endParaRPr lang="it-IT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8717" name="Freeform 152"/>
              <p:cNvSpPr>
                <a:spLocks noChangeAspect="1"/>
              </p:cNvSpPr>
              <p:nvPr/>
            </p:nvSpPr>
            <p:spPr bwMode="auto">
              <a:xfrm>
                <a:off x="1420" y="1113"/>
                <a:ext cx="70" cy="28"/>
              </a:xfrm>
              <a:custGeom>
                <a:avLst/>
                <a:gdLst>
                  <a:gd name="T0" fmla="*/ 4 w 70"/>
                  <a:gd name="T1" fmla="*/ 0 h 28"/>
                  <a:gd name="T2" fmla="*/ 22 w 70"/>
                  <a:gd name="T3" fmla="*/ 0 h 28"/>
                  <a:gd name="T4" fmla="*/ 42 w 70"/>
                  <a:gd name="T5" fmla="*/ 2 h 28"/>
                  <a:gd name="T6" fmla="*/ 62 w 70"/>
                  <a:gd name="T7" fmla="*/ 12 h 28"/>
                  <a:gd name="T8" fmla="*/ 70 w 70"/>
                  <a:gd name="T9" fmla="*/ 22 h 28"/>
                  <a:gd name="T10" fmla="*/ 60 w 70"/>
                  <a:gd name="T11" fmla="*/ 24 h 28"/>
                  <a:gd name="T12" fmla="*/ 46 w 70"/>
                  <a:gd name="T13" fmla="*/ 24 h 28"/>
                  <a:gd name="T14" fmla="*/ 32 w 70"/>
                  <a:gd name="T15" fmla="*/ 24 h 28"/>
                  <a:gd name="T16" fmla="*/ 26 w 70"/>
                  <a:gd name="T17" fmla="*/ 28 h 28"/>
                  <a:gd name="T18" fmla="*/ 14 w 70"/>
                  <a:gd name="T19" fmla="*/ 26 h 28"/>
                  <a:gd name="T20" fmla="*/ 10 w 70"/>
                  <a:gd name="T21" fmla="*/ 16 h 28"/>
                  <a:gd name="T22" fmla="*/ 0 w 70"/>
                  <a:gd name="T23" fmla="*/ 10 h 28"/>
                  <a:gd name="T24" fmla="*/ 0 w 70"/>
                  <a:gd name="T25" fmla="*/ 0 h 28"/>
                  <a:gd name="T26" fmla="*/ 4 w 70"/>
                  <a:gd name="T27" fmla="*/ 0 h 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0"/>
                  <a:gd name="T43" fmla="*/ 0 h 28"/>
                  <a:gd name="T44" fmla="*/ 70 w 70"/>
                  <a:gd name="T45" fmla="*/ 28 h 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0" h="28">
                    <a:moveTo>
                      <a:pt x="4" y="0"/>
                    </a:moveTo>
                    <a:lnTo>
                      <a:pt x="22" y="0"/>
                    </a:lnTo>
                    <a:lnTo>
                      <a:pt x="42" y="2"/>
                    </a:lnTo>
                    <a:lnTo>
                      <a:pt x="62" y="12"/>
                    </a:lnTo>
                    <a:lnTo>
                      <a:pt x="70" y="22"/>
                    </a:lnTo>
                    <a:lnTo>
                      <a:pt x="60" y="24"/>
                    </a:lnTo>
                    <a:lnTo>
                      <a:pt x="46" y="24"/>
                    </a:lnTo>
                    <a:lnTo>
                      <a:pt x="32" y="24"/>
                    </a:lnTo>
                    <a:lnTo>
                      <a:pt x="26" y="28"/>
                    </a:lnTo>
                    <a:lnTo>
                      <a:pt x="14" y="26"/>
                    </a:lnTo>
                    <a:lnTo>
                      <a:pt x="10" y="16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1918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tIns="72000" bIns="72000" anchor="ctr"/>
              <a:lstStyle/>
              <a:p>
                <a:endParaRPr lang="it-IT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8718" name="Freeform 153"/>
              <p:cNvSpPr>
                <a:spLocks noChangeAspect="1"/>
              </p:cNvSpPr>
              <p:nvPr/>
            </p:nvSpPr>
            <p:spPr bwMode="auto">
              <a:xfrm>
                <a:off x="1474" y="1269"/>
                <a:ext cx="36" cy="30"/>
              </a:xfrm>
              <a:custGeom>
                <a:avLst/>
                <a:gdLst>
                  <a:gd name="T0" fmla="*/ 36 w 36"/>
                  <a:gd name="T1" fmla="*/ 4 h 30"/>
                  <a:gd name="T2" fmla="*/ 36 w 36"/>
                  <a:gd name="T3" fmla="*/ 10 h 30"/>
                  <a:gd name="T4" fmla="*/ 34 w 36"/>
                  <a:gd name="T5" fmla="*/ 20 h 30"/>
                  <a:gd name="T6" fmla="*/ 26 w 36"/>
                  <a:gd name="T7" fmla="*/ 26 h 30"/>
                  <a:gd name="T8" fmla="*/ 14 w 36"/>
                  <a:gd name="T9" fmla="*/ 30 h 30"/>
                  <a:gd name="T10" fmla="*/ 0 w 36"/>
                  <a:gd name="T11" fmla="*/ 26 h 30"/>
                  <a:gd name="T12" fmla="*/ 2 w 36"/>
                  <a:gd name="T13" fmla="*/ 12 h 30"/>
                  <a:gd name="T14" fmla="*/ 6 w 36"/>
                  <a:gd name="T15" fmla="*/ 4 h 30"/>
                  <a:gd name="T16" fmla="*/ 12 w 36"/>
                  <a:gd name="T17" fmla="*/ 2 h 30"/>
                  <a:gd name="T18" fmla="*/ 24 w 36"/>
                  <a:gd name="T19" fmla="*/ 0 h 30"/>
                  <a:gd name="T20" fmla="*/ 36 w 36"/>
                  <a:gd name="T21" fmla="*/ 4 h 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6"/>
                  <a:gd name="T34" fmla="*/ 0 h 30"/>
                  <a:gd name="T35" fmla="*/ 36 w 36"/>
                  <a:gd name="T36" fmla="*/ 30 h 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6" h="30">
                    <a:moveTo>
                      <a:pt x="36" y="4"/>
                    </a:moveTo>
                    <a:lnTo>
                      <a:pt x="36" y="10"/>
                    </a:lnTo>
                    <a:lnTo>
                      <a:pt x="34" y="20"/>
                    </a:lnTo>
                    <a:lnTo>
                      <a:pt x="26" y="26"/>
                    </a:lnTo>
                    <a:lnTo>
                      <a:pt x="14" y="30"/>
                    </a:lnTo>
                    <a:lnTo>
                      <a:pt x="0" y="26"/>
                    </a:lnTo>
                    <a:lnTo>
                      <a:pt x="2" y="12"/>
                    </a:lnTo>
                    <a:lnTo>
                      <a:pt x="6" y="4"/>
                    </a:lnTo>
                    <a:lnTo>
                      <a:pt x="12" y="2"/>
                    </a:lnTo>
                    <a:lnTo>
                      <a:pt x="24" y="0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D1918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tIns="72000" bIns="72000" anchor="ctr"/>
              <a:lstStyle/>
              <a:p>
                <a:endParaRPr lang="it-IT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8719" name="Freeform 154"/>
              <p:cNvSpPr>
                <a:spLocks noChangeAspect="1"/>
              </p:cNvSpPr>
              <p:nvPr/>
            </p:nvSpPr>
            <p:spPr bwMode="auto">
              <a:xfrm>
                <a:off x="1316" y="1335"/>
                <a:ext cx="110" cy="70"/>
              </a:xfrm>
              <a:custGeom>
                <a:avLst/>
                <a:gdLst>
                  <a:gd name="T0" fmla="*/ 18 w 110"/>
                  <a:gd name="T1" fmla="*/ 16 h 70"/>
                  <a:gd name="T2" fmla="*/ 18 w 110"/>
                  <a:gd name="T3" fmla="*/ 6 h 70"/>
                  <a:gd name="T4" fmla="*/ 28 w 110"/>
                  <a:gd name="T5" fmla="*/ 0 h 70"/>
                  <a:gd name="T6" fmla="*/ 40 w 110"/>
                  <a:gd name="T7" fmla="*/ 0 h 70"/>
                  <a:gd name="T8" fmla="*/ 40 w 110"/>
                  <a:gd name="T9" fmla="*/ 8 h 70"/>
                  <a:gd name="T10" fmla="*/ 42 w 110"/>
                  <a:gd name="T11" fmla="*/ 12 h 70"/>
                  <a:gd name="T12" fmla="*/ 52 w 110"/>
                  <a:gd name="T13" fmla="*/ 14 h 70"/>
                  <a:gd name="T14" fmla="*/ 54 w 110"/>
                  <a:gd name="T15" fmla="*/ 16 h 70"/>
                  <a:gd name="T16" fmla="*/ 56 w 110"/>
                  <a:gd name="T17" fmla="*/ 20 h 70"/>
                  <a:gd name="T18" fmla="*/ 62 w 110"/>
                  <a:gd name="T19" fmla="*/ 22 h 70"/>
                  <a:gd name="T20" fmla="*/ 70 w 110"/>
                  <a:gd name="T21" fmla="*/ 30 h 70"/>
                  <a:gd name="T22" fmla="*/ 84 w 110"/>
                  <a:gd name="T23" fmla="*/ 32 h 70"/>
                  <a:gd name="T24" fmla="*/ 86 w 110"/>
                  <a:gd name="T25" fmla="*/ 38 h 70"/>
                  <a:gd name="T26" fmla="*/ 88 w 110"/>
                  <a:gd name="T27" fmla="*/ 46 h 70"/>
                  <a:gd name="T28" fmla="*/ 98 w 110"/>
                  <a:gd name="T29" fmla="*/ 46 h 70"/>
                  <a:gd name="T30" fmla="*/ 108 w 110"/>
                  <a:gd name="T31" fmla="*/ 48 h 70"/>
                  <a:gd name="T32" fmla="*/ 110 w 110"/>
                  <a:gd name="T33" fmla="*/ 52 h 70"/>
                  <a:gd name="T34" fmla="*/ 110 w 110"/>
                  <a:gd name="T35" fmla="*/ 56 h 70"/>
                  <a:gd name="T36" fmla="*/ 108 w 110"/>
                  <a:gd name="T37" fmla="*/ 56 h 70"/>
                  <a:gd name="T38" fmla="*/ 106 w 110"/>
                  <a:gd name="T39" fmla="*/ 60 h 70"/>
                  <a:gd name="T40" fmla="*/ 102 w 110"/>
                  <a:gd name="T41" fmla="*/ 60 h 70"/>
                  <a:gd name="T42" fmla="*/ 100 w 110"/>
                  <a:gd name="T43" fmla="*/ 62 h 70"/>
                  <a:gd name="T44" fmla="*/ 90 w 110"/>
                  <a:gd name="T45" fmla="*/ 60 h 70"/>
                  <a:gd name="T46" fmla="*/ 84 w 110"/>
                  <a:gd name="T47" fmla="*/ 58 h 70"/>
                  <a:gd name="T48" fmla="*/ 76 w 110"/>
                  <a:gd name="T49" fmla="*/ 52 h 70"/>
                  <a:gd name="T50" fmla="*/ 68 w 110"/>
                  <a:gd name="T51" fmla="*/ 46 h 70"/>
                  <a:gd name="T52" fmla="*/ 64 w 110"/>
                  <a:gd name="T53" fmla="*/ 42 h 70"/>
                  <a:gd name="T54" fmla="*/ 60 w 110"/>
                  <a:gd name="T55" fmla="*/ 44 h 70"/>
                  <a:gd name="T56" fmla="*/ 58 w 110"/>
                  <a:gd name="T57" fmla="*/ 48 h 70"/>
                  <a:gd name="T58" fmla="*/ 52 w 110"/>
                  <a:gd name="T59" fmla="*/ 56 h 70"/>
                  <a:gd name="T60" fmla="*/ 40 w 110"/>
                  <a:gd name="T61" fmla="*/ 68 h 70"/>
                  <a:gd name="T62" fmla="*/ 24 w 110"/>
                  <a:gd name="T63" fmla="*/ 70 h 70"/>
                  <a:gd name="T64" fmla="*/ 26 w 110"/>
                  <a:gd name="T65" fmla="*/ 56 h 70"/>
                  <a:gd name="T66" fmla="*/ 14 w 110"/>
                  <a:gd name="T67" fmla="*/ 56 h 70"/>
                  <a:gd name="T68" fmla="*/ 10 w 110"/>
                  <a:gd name="T69" fmla="*/ 56 h 70"/>
                  <a:gd name="T70" fmla="*/ 6 w 110"/>
                  <a:gd name="T71" fmla="*/ 62 h 70"/>
                  <a:gd name="T72" fmla="*/ 0 w 110"/>
                  <a:gd name="T73" fmla="*/ 56 h 70"/>
                  <a:gd name="T74" fmla="*/ 6 w 110"/>
                  <a:gd name="T75" fmla="*/ 48 h 70"/>
                  <a:gd name="T76" fmla="*/ 16 w 110"/>
                  <a:gd name="T77" fmla="*/ 38 h 70"/>
                  <a:gd name="T78" fmla="*/ 16 w 110"/>
                  <a:gd name="T79" fmla="*/ 26 h 70"/>
                  <a:gd name="T80" fmla="*/ 18 w 110"/>
                  <a:gd name="T81" fmla="*/ 22 h 70"/>
                  <a:gd name="T82" fmla="*/ 18 w 110"/>
                  <a:gd name="T83" fmla="*/ 16 h 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10"/>
                  <a:gd name="T127" fmla="*/ 0 h 70"/>
                  <a:gd name="T128" fmla="*/ 110 w 110"/>
                  <a:gd name="T129" fmla="*/ 70 h 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10" h="70">
                    <a:moveTo>
                      <a:pt x="18" y="16"/>
                    </a:moveTo>
                    <a:lnTo>
                      <a:pt x="18" y="6"/>
                    </a:lnTo>
                    <a:lnTo>
                      <a:pt x="28" y="0"/>
                    </a:lnTo>
                    <a:lnTo>
                      <a:pt x="40" y="0"/>
                    </a:lnTo>
                    <a:lnTo>
                      <a:pt x="40" y="8"/>
                    </a:lnTo>
                    <a:lnTo>
                      <a:pt x="42" y="12"/>
                    </a:lnTo>
                    <a:lnTo>
                      <a:pt x="52" y="14"/>
                    </a:lnTo>
                    <a:lnTo>
                      <a:pt x="54" y="16"/>
                    </a:lnTo>
                    <a:lnTo>
                      <a:pt x="56" y="20"/>
                    </a:lnTo>
                    <a:lnTo>
                      <a:pt x="62" y="22"/>
                    </a:lnTo>
                    <a:lnTo>
                      <a:pt x="70" y="30"/>
                    </a:lnTo>
                    <a:lnTo>
                      <a:pt x="84" y="32"/>
                    </a:lnTo>
                    <a:lnTo>
                      <a:pt x="86" y="38"/>
                    </a:lnTo>
                    <a:lnTo>
                      <a:pt x="88" y="46"/>
                    </a:lnTo>
                    <a:lnTo>
                      <a:pt x="98" y="46"/>
                    </a:lnTo>
                    <a:lnTo>
                      <a:pt x="108" y="48"/>
                    </a:lnTo>
                    <a:lnTo>
                      <a:pt x="110" y="52"/>
                    </a:lnTo>
                    <a:lnTo>
                      <a:pt x="110" y="56"/>
                    </a:lnTo>
                    <a:lnTo>
                      <a:pt x="108" y="56"/>
                    </a:lnTo>
                    <a:lnTo>
                      <a:pt x="106" y="60"/>
                    </a:lnTo>
                    <a:lnTo>
                      <a:pt x="102" y="60"/>
                    </a:lnTo>
                    <a:lnTo>
                      <a:pt x="100" y="62"/>
                    </a:lnTo>
                    <a:lnTo>
                      <a:pt x="90" y="60"/>
                    </a:lnTo>
                    <a:lnTo>
                      <a:pt x="84" y="58"/>
                    </a:lnTo>
                    <a:lnTo>
                      <a:pt x="76" y="52"/>
                    </a:lnTo>
                    <a:lnTo>
                      <a:pt x="68" y="46"/>
                    </a:lnTo>
                    <a:lnTo>
                      <a:pt x="64" y="42"/>
                    </a:lnTo>
                    <a:lnTo>
                      <a:pt x="60" y="44"/>
                    </a:lnTo>
                    <a:lnTo>
                      <a:pt x="58" y="48"/>
                    </a:lnTo>
                    <a:lnTo>
                      <a:pt x="52" y="56"/>
                    </a:lnTo>
                    <a:lnTo>
                      <a:pt x="40" y="68"/>
                    </a:lnTo>
                    <a:lnTo>
                      <a:pt x="24" y="70"/>
                    </a:lnTo>
                    <a:lnTo>
                      <a:pt x="26" y="56"/>
                    </a:lnTo>
                    <a:lnTo>
                      <a:pt x="14" y="56"/>
                    </a:lnTo>
                    <a:lnTo>
                      <a:pt x="10" y="56"/>
                    </a:lnTo>
                    <a:lnTo>
                      <a:pt x="6" y="62"/>
                    </a:lnTo>
                    <a:lnTo>
                      <a:pt x="0" y="56"/>
                    </a:lnTo>
                    <a:lnTo>
                      <a:pt x="6" y="48"/>
                    </a:lnTo>
                    <a:lnTo>
                      <a:pt x="16" y="38"/>
                    </a:lnTo>
                    <a:lnTo>
                      <a:pt x="16" y="26"/>
                    </a:lnTo>
                    <a:lnTo>
                      <a:pt x="18" y="22"/>
                    </a:lnTo>
                    <a:lnTo>
                      <a:pt x="18" y="16"/>
                    </a:lnTo>
                    <a:close/>
                  </a:path>
                </a:pathLst>
              </a:custGeom>
              <a:solidFill>
                <a:srgbClr val="D1918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tIns="72000" bIns="72000" anchor="ctr"/>
              <a:lstStyle/>
              <a:p>
                <a:endParaRPr lang="it-IT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8720" name="Freeform 155"/>
              <p:cNvSpPr>
                <a:spLocks noChangeAspect="1"/>
              </p:cNvSpPr>
              <p:nvPr/>
            </p:nvSpPr>
            <p:spPr bwMode="auto">
              <a:xfrm>
                <a:off x="1124" y="1227"/>
                <a:ext cx="68" cy="36"/>
              </a:xfrm>
              <a:custGeom>
                <a:avLst/>
                <a:gdLst>
                  <a:gd name="T0" fmla="*/ 6 w 68"/>
                  <a:gd name="T1" fmla="*/ 26 h 36"/>
                  <a:gd name="T2" fmla="*/ 0 w 68"/>
                  <a:gd name="T3" fmla="*/ 24 h 36"/>
                  <a:gd name="T4" fmla="*/ 10 w 68"/>
                  <a:gd name="T5" fmla="*/ 16 h 36"/>
                  <a:gd name="T6" fmla="*/ 18 w 68"/>
                  <a:gd name="T7" fmla="*/ 10 h 36"/>
                  <a:gd name="T8" fmla="*/ 20 w 68"/>
                  <a:gd name="T9" fmla="*/ 0 h 36"/>
                  <a:gd name="T10" fmla="*/ 28 w 68"/>
                  <a:gd name="T11" fmla="*/ 2 h 36"/>
                  <a:gd name="T12" fmla="*/ 38 w 68"/>
                  <a:gd name="T13" fmla="*/ 6 h 36"/>
                  <a:gd name="T14" fmla="*/ 48 w 68"/>
                  <a:gd name="T15" fmla="*/ 14 h 36"/>
                  <a:gd name="T16" fmla="*/ 60 w 68"/>
                  <a:gd name="T17" fmla="*/ 18 h 36"/>
                  <a:gd name="T18" fmla="*/ 66 w 68"/>
                  <a:gd name="T19" fmla="*/ 24 h 36"/>
                  <a:gd name="T20" fmla="*/ 68 w 68"/>
                  <a:gd name="T21" fmla="*/ 32 h 36"/>
                  <a:gd name="T22" fmla="*/ 64 w 68"/>
                  <a:gd name="T23" fmla="*/ 34 h 36"/>
                  <a:gd name="T24" fmla="*/ 56 w 68"/>
                  <a:gd name="T25" fmla="*/ 36 h 36"/>
                  <a:gd name="T26" fmla="*/ 44 w 68"/>
                  <a:gd name="T27" fmla="*/ 36 h 36"/>
                  <a:gd name="T28" fmla="*/ 28 w 68"/>
                  <a:gd name="T29" fmla="*/ 34 h 36"/>
                  <a:gd name="T30" fmla="*/ 18 w 68"/>
                  <a:gd name="T31" fmla="*/ 30 h 36"/>
                  <a:gd name="T32" fmla="*/ 6 w 68"/>
                  <a:gd name="T33" fmla="*/ 26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36"/>
                  <a:gd name="T53" fmla="*/ 68 w 68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36">
                    <a:moveTo>
                      <a:pt x="6" y="26"/>
                    </a:moveTo>
                    <a:lnTo>
                      <a:pt x="0" y="24"/>
                    </a:lnTo>
                    <a:lnTo>
                      <a:pt x="10" y="16"/>
                    </a:lnTo>
                    <a:lnTo>
                      <a:pt x="18" y="10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8" y="6"/>
                    </a:lnTo>
                    <a:lnTo>
                      <a:pt x="48" y="14"/>
                    </a:lnTo>
                    <a:lnTo>
                      <a:pt x="60" y="18"/>
                    </a:lnTo>
                    <a:lnTo>
                      <a:pt x="66" y="24"/>
                    </a:lnTo>
                    <a:lnTo>
                      <a:pt x="68" y="32"/>
                    </a:lnTo>
                    <a:lnTo>
                      <a:pt x="64" y="34"/>
                    </a:lnTo>
                    <a:lnTo>
                      <a:pt x="56" y="36"/>
                    </a:lnTo>
                    <a:lnTo>
                      <a:pt x="44" y="36"/>
                    </a:lnTo>
                    <a:lnTo>
                      <a:pt x="28" y="34"/>
                    </a:lnTo>
                    <a:lnTo>
                      <a:pt x="18" y="30"/>
                    </a:lnTo>
                    <a:lnTo>
                      <a:pt x="6" y="26"/>
                    </a:lnTo>
                    <a:close/>
                  </a:path>
                </a:pathLst>
              </a:custGeom>
              <a:solidFill>
                <a:srgbClr val="D1918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tIns="72000" bIns="72000" anchor="ctr"/>
              <a:lstStyle/>
              <a:p>
                <a:endParaRPr lang="it-IT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8721" name="Freeform 156"/>
              <p:cNvSpPr>
                <a:spLocks noChangeAspect="1"/>
              </p:cNvSpPr>
              <p:nvPr/>
            </p:nvSpPr>
            <p:spPr bwMode="auto">
              <a:xfrm>
                <a:off x="1274" y="1109"/>
                <a:ext cx="460" cy="328"/>
              </a:xfrm>
              <a:custGeom>
                <a:avLst/>
                <a:gdLst>
                  <a:gd name="T0" fmla="*/ 148 w 460"/>
                  <a:gd name="T1" fmla="*/ 30 h 328"/>
                  <a:gd name="T2" fmla="*/ 154 w 460"/>
                  <a:gd name="T3" fmla="*/ 52 h 328"/>
                  <a:gd name="T4" fmla="*/ 184 w 460"/>
                  <a:gd name="T5" fmla="*/ 36 h 328"/>
                  <a:gd name="T6" fmla="*/ 238 w 460"/>
                  <a:gd name="T7" fmla="*/ 44 h 328"/>
                  <a:gd name="T8" fmla="*/ 250 w 460"/>
                  <a:gd name="T9" fmla="*/ 54 h 328"/>
                  <a:gd name="T10" fmla="*/ 258 w 460"/>
                  <a:gd name="T11" fmla="*/ 58 h 328"/>
                  <a:gd name="T12" fmla="*/ 280 w 460"/>
                  <a:gd name="T13" fmla="*/ 68 h 328"/>
                  <a:gd name="T14" fmla="*/ 284 w 460"/>
                  <a:gd name="T15" fmla="*/ 86 h 328"/>
                  <a:gd name="T16" fmla="*/ 306 w 460"/>
                  <a:gd name="T17" fmla="*/ 90 h 328"/>
                  <a:gd name="T18" fmla="*/ 332 w 460"/>
                  <a:gd name="T19" fmla="*/ 92 h 328"/>
                  <a:gd name="T20" fmla="*/ 324 w 460"/>
                  <a:gd name="T21" fmla="*/ 108 h 328"/>
                  <a:gd name="T22" fmla="*/ 360 w 460"/>
                  <a:gd name="T23" fmla="*/ 116 h 328"/>
                  <a:gd name="T24" fmla="*/ 342 w 460"/>
                  <a:gd name="T25" fmla="*/ 122 h 328"/>
                  <a:gd name="T26" fmla="*/ 368 w 460"/>
                  <a:gd name="T27" fmla="*/ 134 h 328"/>
                  <a:gd name="T28" fmla="*/ 346 w 460"/>
                  <a:gd name="T29" fmla="*/ 136 h 328"/>
                  <a:gd name="T30" fmla="*/ 346 w 460"/>
                  <a:gd name="T31" fmla="*/ 150 h 328"/>
                  <a:gd name="T32" fmla="*/ 382 w 460"/>
                  <a:gd name="T33" fmla="*/ 160 h 328"/>
                  <a:gd name="T34" fmla="*/ 404 w 460"/>
                  <a:gd name="T35" fmla="*/ 174 h 328"/>
                  <a:gd name="T36" fmla="*/ 434 w 460"/>
                  <a:gd name="T37" fmla="*/ 190 h 328"/>
                  <a:gd name="T38" fmla="*/ 460 w 460"/>
                  <a:gd name="T39" fmla="*/ 208 h 328"/>
                  <a:gd name="T40" fmla="*/ 434 w 460"/>
                  <a:gd name="T41" fmla="*/ 216 h 328"/>
                  <a:gd name="T42" fmla="*/ 420 w 460"/>
                  <a:gd name="T43" fmla="*/ 240 h 328"/>
                  <a:gd name="T44" fmla="*/ 386 w 460"/>
                  <a:gd name="T45" fmla="*/ 222 h 328"/>
                  <a:gd name="T46" fmla="*/ 358 w 460"/>
                  <a:gd name="T47" fmla="*/ 230 h 328"/>
                  <a:gd name="T48" fmla="*/ 408 w 460"/>
                  <a:gd name="T49" fmla="*/ 284 h 328"/>
                  <a:gd name="T50" fmla="*/ 394 w 460"/>
                  <a:gd name="T51" fmla="*/ 290 h 328"/>
                  <a:gd name="T52" fmla="*/ 356 w 460"/>
                  <a:gd name="T53" fmla="*/ 290 h 328"/>
                  <a:gd name="T54" fmla="*/ 366 w 460"/>
                  <a:gd name="T55" fmla="*/ 306 h 328"/>
                  <a:gd name="T56" fmla="*/ 354 w 460"/>
                  <a:gd name="T57" fmla="*/ 322 h 328"/>
                  <a:gd name="T58" fmla="*/ 310 w 460"/>
                  <a:gd name="T59" fmla="*/ 314 h 328"/>
                  <a:gd name="T60" fmla="*/ 288 w 460"/>
                  <a:gd name="T61" fmla="*/ 280 h 328"/>
                  <a:gd name="T62" fmla="*/ 256 w 460"/>
                  <a:gd name="T63" fmla="*/ 258 h 328"/>
                  <a:gd name="T64" fmla="*/ 238 w 460"/>
                  <a:gd name="T65" fmla="*/ 260 h 328"/>
                  <a:gd name="T66" fmla="*/ 208 w 460"/>
                  <a:gd name="T67" fmla="*/ 270 h 328"/>
                  <a:gd name="T68" fmla="*/ 202 w 460"/>
                  <a:gd name="T69" fmla="*/ 236 h 328"/>
                  <a:gd name="T70" fmla="*/ 238 w 460"/>
                  <a:gd name="T71" fmla="*/ 240 h 328"/>
                  <a:gd name="T72" fmla="*/ 246 w 460"/>
                  <a:gd name="T73" fmla="*/ 222 h 328"/>
                  <a:gd name="T74" fmla="*/ 272 w 460"/>
                  <a:gd name="T75" fmla="*/ 172 h 328"/>
                  <a:gd name="T76" fmla="*/ 246 w 460"/>
                  <a:gd name="T77" fmla="*/ 156 h 328"/>
                  <a:gd name="T78" fmla="*/ 218 w 460"/>
                  <a:gd name="T79" fmla="*/ 150 h 328"/>
                  <a:gd name="T80" fmla="*/ 212 w 460"/>
                  <a:gd name="T81" fmla="*/ 124 h 328"/>
                  <a:gd name="T82" fmla="*/ 186 w 460"/>
                  <a:gd name="T83" fmla="*/ 106 h 328"/>
                  <a:gd name="T84" fmla="*/ 178 w 460"/>
                  <a:gd name="T85" fmla="*/ 112 h 328"/>
                  <a:gd name="T86" fmla="*/ 130 w 460"/>
                  <a:gd name="T87" fmla="*/ 116 h 328"/>
                  <a:gd name="T88" fmla="*/ 56 w 460"/>
                  <a:gd name="T89" fmla="*/ 110 h 328"/>
                  <a:gd name="T90" fmla="*/ 20 w 460"/>
                  <a:gd name="T91" fmla="*/ 102 h 328"/>
                  <a:gd name="T92" fmla="*/ 32 w 460"/>
                  <a:gd name="T93" fmla="*/ 86 h 328"/>
                  <a:gd name="T94" fmla="*/ 0 w 460"/>
                  <a:gd name="T95" fmla="*/ 72 h 328"/>
                  <a:gd name="T96" fmla="*/ 38 w 460"/>
                  <a:gd name="T97" fmla="*/ 2 h 328"/>
                  <a:gd name="T98" fmla="*/ 64 w 460"/>
                  <a:gd name="T99" fmla="*/ 12 h 328"/>
                  <a:gd name="T100" fmla="*/ 68 w 460"/>
                  <a:gd name="T101" fmla="*/ 76 h 328"/>
                  <a:gd name="T102" fmla="*/ 78 w 460"/>
                  <a:gd name="T103" fmla="*/ 46 h 328"/>
                  <a:gd name="T104" fmla="*/ 108 w 460"/>
                  <a:gd name="T105" fmla="*/ 4 h 32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60"/>
                  <a:gd name="T160" fmla="*/ 0 h 328"/>
                  <a:gd name="T161" fmla="*/ 460 w 460"/>
                  <a:gd name="T162" fmla="*/ 328 h 32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60" h="328">
                    <a:moveTo>
                      <a:pt x="134" y="6"/>
                    </a:moveTo>
                    <a:lnTo>
                      <a:pt x="140" y="14"/>
                    </a:lnTo>
                    <a:lnTo>
                      <a:pt x="146" y="22"/>
                    </a:lnTo>
                    <a:lnTo>
                      <a:pt x="148" y="30"/>
                    </a:lnTo>
                    <a:lnTo>
                      <a:pt x="148" y="38"/>
                    </a:lnTo>
                    <a:lnTo>
                      <a:pt x="144" y="42"/>
                    </a:lnTo>
                    <a:lnTo>
                      <a:pt x="144" y="52"/>
                    </a:lnTo>
                    <a:lnTo>
                      <a:pt x="154" y="52"/>
                    </a:lnTo>
                    <a:lnTo>
                      <a:pt x="158" y="42"/>
                    </a:lnTo>
                    <a:lnTo>
                      <a:pt x="168" y="42"/>
                    </a:lnTo>
                    <a:lnTo>
                      <a:pt x="180" y="50"/>
                    </a:lnTo>
                    <a:lnTo>
                      <a:pt x="184" y="36"/>
                    </a:lnTo>
                    <a:lnTo>
                      <a:pt x="198" y="34"/>
                    </a:lnTo>
                    <a:lnTo>
                      <a:pt x="214" y="34"/>
                    </a:lnTo>
                    <a:lnTo>
                      <a:pt x="230" y="40"/>
                    </a:lnTo>
                    <a:lnTo>
                      <a:pt x="238" y="44"/>
                    </a:lnTo>
                    <a:lnTo>
                      <a:pt x="228" y="50"/>
                    </a:lnTo>
                    <a:lnTo>
                      <a:pt x="226" y="58"/>
                    </a:lnTo>
                    <a:lnTo>
                      <a:pt x="240" y="52"/>
                    </a:lnTo>
                    <a:lnTo>
                      <a:pt x="250" y="54"/>
                    </a:lnTo>
                    <a:lnTo>
                      <a:pt x="244" y="60"/>
                    </a:lnTo>
                    <a:lnTo>
                      <a:pt x="238" y="68"/>
                    </a:lnTo>
                    <a:lnTo>
                      <a:pt x="246" y="66"/>
                    </a:lnTo>
                    <a:lnTo>
                      <a:pt x="258" y="58"/>
                    </a:lnTo>
                    <a:lnTo>
                      <a:pt x="260" y="66"/>
                    </a:lnTo>
                    <a:lnTo>
                      <a:pt x="254" y="74"/>
                    </a:lnTo>
                    <a:lnTo>
                      <a:pt x="264" y="74"/>
                    </a:lnTo>
                    <a:lnTo>
                      <a:pt x="280" y="68"/>
                    </a:lnTo>
                    <a:lnTo>
                      <a:pt x="290" y="70"/>
                    </a:lnTo>
                    <a:lnTo>
                      <a:pt x="296" y="76"/>
                    </a:lnTo>
                    <a:lnTo>
                      <a:pt x="292" y="80"/>
                    </a:lnTo>
                    <a:lnTo>
                      <a:pt x="284" y="86"/>
                    </a:lnTo>
                    <a:lnTo>
                      <a:pt x="290" y="90"/>
                    </a:lnTo>
                    <a:lnTo>
                      <a:pt x="300" y="86"/>
                    </a:lnTo>
                    <a:lnTo>
                      <a:pt x="306" y="84"/>
                    </a:lnTo>
                    <a:lnTo>
                      <a:pt x="306" y="90"/>
                    </a:lnTo>
                    <a:lnTo>
                      <a:pt x="298" y="98"/>
                    </a:lnTo>
                    <a:lnTo>
                      <a:pt x="304" y="98"/>
                    </a:lnTo>
                    <a:lnTo>
                      <a:pt x="320" y="92"/>
                    </a:lnTo>
                    <a:lnTo>
                      <a:pt x="332" y="92"/>
                    </a:lnTo>
                    <a:lnTo>
                      <a:pt x="342" y="96"/>
                    </a:lnTo>
                    <a:lnTo>
                      <a:pt x="342" y="100"/>
                    </a:lnTo>
                    <a:lnTo>
                      <a:pt x="334" y="104"/>
                    </a:lnTo>
                    <a:lnTo>
                      <a:pt x="324" y="108"/>
                    </a:lnTo>
                    <a:lnTo>
                      <a:pt x="332" y="112"/>
                    </a:lnTo>
                    <a:lnTo>
                      <a:pt x="350" y="108"/>
                    </a:lnTo>
                    <a:lnTo>
                      <a:pt x="356" y="110"/>
                    </a:lnTo>
                    <a:lnTo>
                      <a:pt x="360" y="116"/>
                    </a:lnTo>
                    <a:lnTo>
                      <a:pt x="362" y="122"/>
                    </a:lnTo>
                    <a:lnTo>
                      <a:pt x="354" y="122"/>
                    </a:lnTo>
                    <a:lnTo>
                      <a:pt x="348" y="122"/>
                    </a:lnTo>
                    <a:lnTo>
                      <a:pt x="342" y="122"/>
                    </a:lnTo>
                    <a:lnTo>
                      <a:pt x="342" y="128"/>
                    </a:lnTo>
                    <a:lnTo>
                      <a:pt x="352" y="128"/>
                    </a:lnTo>
                    <a:lnTo>
                      <a:pt x="362" y="128"/>
                    </a:lnTo>
                    <a:lnTo>
                      <a:pt x="368" y="134"/>
                    </a:lnTo>
                    <a:lnTo>
                      <a:pt x="370" y="138"/>
                    </a:lnTo>
                    <a:lnTo>
                      <a:pt x="368" y="138"/>
                    </a:lnTo>
                    <a:lnTo>
                      <a:pt x="362" y="138"/>
                    </a:lnTo>
                    <a:lnTo>
                      <a:pt x="346" y="136"/>
                    </a:lnTo>
                    <a:lnTo>
                      <a:pt x="344" y="138"/>
                    </a:lnTo>
                    <a:lnTo>
                      <a:pt x="342" y="140"/>
                    </a:lnTo>
                    <a:lnTo>
                      <a:pt x="342" y="144"/>
                    </a:lnTo>
                    <a:lnTo>
                      <a:pt x="346" y="150"/>
                    </a:lnTo>
                    <a:lnTo>
                      <a:pt x="354" y="156"/>
                    </a:lnTo>
                    <a:lnTo>
                      <a:pt x="362" y="156"/>
                    </a:lnTo>
                    <a:lnTo>
                      <a:pt x="370" y="154"/>
                    </a:lnTo>
                    <a:lnTo>
                      <a:pt x="382" y="160"/>
                    </a:lnTo>
                    <a:lnTo>
                      <a:pt x="382" y="166"/>
                    </a:lnTo>
                    <a:lnTo>
                      <a:pt x="388" y="168"/>
                    </a:lnTo>
                    <a:lnTo>
                      <a:pt x="398" y="170"/>
                    </a:lnTo>
                    <a:lnTo>
                      <a:pt x="404" y="174"/>
                    </a:lnTo>
                    <a:lnTo>
                      <a:pt x="406" y="180"/>
                    </a:lnTo>
                    <a:lnTo>
                      <a:pt x="416" y="180"/>
                    </a:lnTo>
                    <a:lnTo>
                      <a:pt x="424" y="182"/>
                    </a:lnTo>
                    <a:lnTo>
                      <a:pt x="434" y="190"/>
                    </a:lnTo>
                    <a:lnTo>
                      <a:pt x="438" y="194"/>
                    </a:lnTo>
                    <a:lnTo>
                      <a:pt x="450" y="196"/>
                    </a:lnTo>
                    <a:lnTo>
                      <a:pt x="460" y="204"/>
                    </a:lnTo>
                    <a:lnTo>
                      <a:pt x="460" y="208"/>
                    </a:lnTo>
                    <a:lnTo>
                      <a:pt x="460" y="212"/>
                    </a:lnTo>
                    <a:lnTo>
                      <a:pt x="458" y="214"/>
                    </a:lnTo>
                    <a:lnTo>
                      <a:pt x="444" y="216"/>
                    </a:lnTo>
                    <a:lnTo>
                      <a:pt x="434" y="216"/>
                    </a:lnTo>
                    <a:lnTo>
                      <a:pt x="436" y="226"/>
                    </a:lnTo>
                    <a:lnTo>
                      <a:pt x="430" y="232"/>
                    </a:lnTo>
                    <a:lnTo>
                      <a:pt x="420" y="232"/>
                    </a:lnTo>
                    <a:lnTo>
                      <a:pt x="420" y="240"/>
                    </a:lnTo>
                    <a:lnTo>
                      <a:pt x="414" y="248"/>
                    </a:lnTo>
                    <a:lnTo>
                      <a:pt x="398" y="240"/>
                    </a:lnTo>
                    <a:lnTo>
                      <a:pt x="390" y="230"/>
                    </a:lnTo>
                    <a:lnTo>
                      <a:pt x="386" y="222"/>
                    </a:lnTo>
                    <a:lnTo>
                      <a:pt x="364" y="208"/>
                    </a:lnTo>
                    <a:lnTo>
                      <a:pt x="356" y="212"/>
                    </a:lnTo>
                    <a:lnTo>
                      <a:pt x="360" y="222"/>
                    </a:lnTo>
                    <a:lnTo>
                      <a:pt x="358" y="230"/>
                    </a:lnTo>
                    <a:lnTo>
                      <a:pt x="364" y="244"/>
                    </a:lnTo>
                    <a:lnTo>
                      <a:pt x="376" y="256"/>
                    </a:lnTo>
                    <a:lnTo>
                      <a:pt x="394" y="270"/>
                    </a:lnTo>
                    <a:lnTo>
                      <a:pt x="408" y="284"/>
                    </a:lnTo>
                    <a:lnTo>
                      <a:pt x="406" y="290"/>
                    </a:lnTo>
                    <a:lnTo>
                      <a:pt x="400" y="288"/>
                    </a:lnTo>
                    <a:lnTo>
                      <a:pt x="396" y="288"/>
                    </a:lnTo>
                    <a:lnTo>
                      <a:pt x="394" y="290"/>
                    </a:lnTo>
                    <a:lnTo>
                      <a:pt x="400" y="304"/>
                    </a:lnTo>
                    <a:lnTo>
                      <a:pt x="394" y="310"/>
                    </a:lnTo>
                    <a:lnTo>
                      <a:pt x="378" y="302"/>
                    </a:lnTo>
                    <a:lnTo>
                      <a:pt x="356" y="290"/>
                    </a:lnTo>
                    <a:lnTo>
                      <a:pt x="344" y="278"/>
                    </a:lnTo>
                    <a:lnTo>
                      <a:pt x="338" y="282"/>
                    </a:lnTo>
                    <a:lnTo>
                      <a:pt x="348" y="292"/>
                    </a:lnTo>
                    <a:lnTo>
                      <a:pt x="366" y="306"/>
                    </a:lnTo>
                    <a:lnTo>
                      <a:pt x="370" y="312"/>
                    </a:lnTo>
                    <a:lnTo>
                      <a:pt x="374" y="320"/>
                    </a:lnTo>
                    <a:lnTo>
                      <a:pt x="378" y="328"/>
                    </a:lnTo>
                    <a:lnTo>
                      <a:pt x="354" y="322"/>
                    </a:lnTo>
                    <a:lnTo>
                      <a:pt x="334" y="314"/>
                    </a:lnTo>
                    <a:lnTo>
                      <a:pt x="320" y="304"/>
                    </a:lnTo>
                    <a:lnTo>
                      <a:pt x="312" y="304"/>
                    </a:lnTo>
                    <a:lnTo>
                      <a:pt x="310" y="314"/>
                    </a:lnTo>
                    <a:lnTo>
                      <a:pt x="296" y="298"/>
                    </a:lnTo>
                    <a:lnTo>
                      <a:pt x="290" y="290"/>
                    </a:lnTo>
                    <a:lnTo>
                      <a:pt x="294" y="286"/>
                    </a:lnTo>
                    <a:lnTo>
                      <a:pt x="288" y="280"/>
                    </a:lnTo>
                    <a:lnTo>
                      <a:pt x="280" y="282"/>
                    </a:lnTo>
                    <a:lnTo>
                      <a:pt x="272" y="274"/>
                    </a:lnTo>
                    <a:lnTo>
                      <a:pt x="262" y="264"/>
                    </a:lnTo>
                    <a:lnTo>
                      <a:pt x="256" y="258"/>
                    </a:lnTo>
                    <a:lnTo>
                      <a:pt x="244" y="254"/>
                    </a:lnTo>
                    <a:lnTo>
                      <a:pt x="238" y="250"/>
                    </a:lnTo>
                    <a:lnTo>
                      <a:pt x="238" y="258"/>
                    </a:lnTo>
                    <a:lnTo>
                      <a:pt x="238" y="260"/>
                    </a:lnTo>
                    <a:lnTo>
                      <a:pt x="236" y="262"/>
                    </a:lnTo>
                    <a:lnTo>
                      <a:pt x="224" y="262"/>
                    </a:lnTo>
                    <a:lnTo>
                      <a:pt x="218" y="266"/>
                    </a:lnTo>
                    <a:lnTo>
                      <a:pt x="208" y="270"/>
                    </a:lnTo>
                    <a:lnTo>
                      <a:pt x="194" y="268"/>
                    </a:lnTo>
                    <a:lnTo>
                      <a:pt x="186" y="258"/>
                    </a:lnTo>
                    <a:lnTo>
                      <a:pt x="188" y="246"/>
                    </a:lnTo>
                    <a:lnTo>
                      <a:pt x="202" y="236"/>
                    </a:lnTo>
                    <a:lnTo>
                      <a:pt x="214" y="238"/>
                    </a:lnTo>
                    <a:lnTo>
                      <a:pt x="226" y="242"/>
                    </a:lnTo>
                    <a:lnTo>
                      <a:pt x="232" y="246"/>
                    </a:lnTo>
                    <a:lnTo>
                      <a:pt x="238" y="240"/>
                    </a:lnTo>
                    <a:lnTo>
                      <a:pt x="246" y="236"/>
                    </a:lnTo>
                    <a:lnTo>
                      <a:pt x="258" y="232"/>
                    </a:lnTo>
                    <a:lnTo>
                      <a:pt x="254" y="228"/>
                    </a:lnTo>
                    <a:lnTo>
                      <a:pt x="246" y="222"/>
                    </a:lnTo>
                    <a:lnTo>
                      <a:pt x="254" y="210"/>
                    </a:lnTo>
                    <a:lnTo>
                      <a:pt x="268" y="202"/>
                    </a:lnTo>
                    <a:lnTo>
                      <a:pt x="280" y="190"/>
                    </a:lnTo>
                    <a:lnTo>
                      <a:pt x="272" y="172"/>
                    </a:lnTo>
                    <a:lnTo>
                      <a:pt x="264" y="160"/>
                    </a:lnTo>
                    <a:lnTo>
                      <a:pt x="256" y="160"/>
                    </a:lnTo>
                    <a:lnTo>
                      <a:pt x="254" y="152"/>
                    </a:lnTo>
                    <a:lnTo>
                      <a:pt x="246" y="156"/>
                    </a:lnTo>
                    <a:lnTo>
                      <a:pt x="240" y="148"/>
                    </a:lnTo>
                    <a:lnTo>
                      <a:pt x="240" y="142"/>
                    </a:lnTo>
                    <a:lnTo>
                      <a:pt x="228" y="142"/>
                    </a:lnTo>
                    <a:lnTo>
                      <a:pt x="218" y="150"/>
                    </a:lnTo>
                    <a:lnTo>
                      <a:pt x="210" y="142"/>
                    </a:lnTo>
                    <a:lnTo>
                      <a:pt x="222" y="134"/>
                    </a:lnTo>
                    <a:lnTo>
                      <a:pt x="218" y="128"/>
                    </a:lnTo>
                    <a:lnTo>
                      <a:pt x="212" y="124"/>
                    </a:lnTo>
                    <a:lnTo>
                      <a:pt x="202" y="114"/>
                    </a:lnTo>
                    <a:lnTo>
                      <a:pt x="196" y="120"/>
                    </a:lnTo>
                    <a:lnTo>
                      <a:pt x="190" y="112"/>
                    </a:lnTo>
                    <a:lnTo>
                      <a:pt x="186" y="106"/>
                    </a:lnTo>
                    <a:lnTo>
                      <a:pt x="178" y="98"/>
                    </a:lnTo>
                    <a:lnTo>
                      <a:pt x="172" y="100"/>
                    </a:lnTo>
                    <a:lnTo>
                      <a:pt x="176" y="106"/>
                    </a:lnTo>
                    <a:lnTo>
                      <a:pt x="178" y="112"/>
                    </a:lnTo>
                    <a:lnTo>
                      <a:pt x="172" y="116"/>
                    </a:lnTo>
                    <a:lnTo>
                      <a:pt x="158" y="116"/>
                    </a:lnTo>
                    <a:lnTo>
                      <a:pt x="136" y="110"/>
                    </a:lnTo>
                    <a:lnTo>
                      <a:pt x="130" y="116"/>
                    </a:lnTo>
                    <a:lnTo>
                      <a:pt x="118" y="118"/>
                    </a:lnTo>
                    <a:lnTo>
                      <a:pt x="90" y="114"/>
                    </a:lnTo>
                    <a:lnTo>
                      <a:pt x="74" y="110"/>
                    </a:lnTo>
                    <a:lnTo>
                      <a:pt x="56" y="110"/>
                    </a:lnTo>
                    <a:lnTo>
                      <a:pt x="48" y="104"/>
                    </a:lnTo>
                    <a:lnTo>
                      <a:pt x="40" y="100"/>
                    </a:lnTo>
                    <a:lnTo>
                      <a:pt x="32" y="106"/>
                    </a:lnTo>
                    <a:lnTo>
                      <a:pt x="20" y="102"/>
                    </a:lnTo>
                    <a:lnTo>
                      <a:pt x="8" y="94"/>
                    </a:lnTo>
                    <a:lnTo>
                      <a:pt x="8" y="84"/>
                    </a:lnTo>
                    <a:lnTo>
                      <a:pt x="16" y="84"/>
                    </a:lnTo>
                    <a:lnTo>
                      <a:pt x="32" y="86"/>
                    </a:lnTo>
                    <a:lnTo>
                      <a:pt x="38" y="82"/>
                    </a:lnTo>
                    <a:lnTo>
                      <a:pt x="32" y="76"/>
                    </a:lnTo>
                    <a:lnTo>
                      <a:pt x="16" y="78"/>
                    </a:lnTo>
                    <a:lnTo>
                      <a:pt x="0" y="72"/>
                    </a:lnTo>
                    <a:lnTo>
                      <a:pt x="0" y="50"/>
                    </a:lnTo>
                    <a:lnTo>
                      <a:pt x="8" y="30"/>
                    </a:lnTo>
                    <a:lnTo>
                      <a:pt x="20" y="14"/>
                    </a:lnTo>
                    <a:lnTo>
                      <a:pt x="38" y="2"/>
                    </a:lnTo>
                    <a:lnTo>
                      <a:pt x="52" y="0"/>
                    </a:lnTo>
                    <a:lnTo>
                      <a:pt x="82" y="2"/>
                    </a:lnTo>
                    <a:lnTo>
                      <a:pt x="76" y="8"/>
                    </a:lnTo>
                    <a:lnTo>
                      <a:pt x="64" y="12"/>
                    </a:lnTo>
                    <a:lnTo>
                      <a:pt x="54" y="28"/>
                    </a:lnTo>
                    <a:lnTo>
                      <a:pt x="54" y="40"/>
                    </a:lnTo>
                    <a:lnTo>
                      <a:pt x="54" y="50"/>
                    </a:lnTo>
                    <a:lnTo>
                      <a:pt x="68" y="76"/>
                    </a:lnTo>
                    <a:lnTo>
                      <a:pt x="82" y="72"/>
                    </a:lnTo>
                    <a:lnTo>
                      <a:pt x="76" y="64"/>
                    </a:lnTo>
                    <a:lnTo>
                      <a:pt x="66" y="50"/>
                    </a:lnTo>
                    <a:lnTo>
                      <a:pt x="78" y="46"/>
                    </a:lnTo>
                    <a:lnTo>
                      <a:pt x="70" y="38"/>
                    </a:lnTo>
                    <a:lnTo>
                      <a:pt x="72" y="26"/>
                    </a:lnTo>
                    <a:lnTo>
                      <a:pt x="84" y="16"/>
                    </a:lnTo>
                    <a:lnTo>
                      <a:pt x="108" y="4"/>
                    </a:lnTo>
                    <a:lnTo>
                      <a:pt x="122" y="2"/>
                    </a:lnTo>
                    <a:lnTo>
                      <a:pt x="134" y="6"/>
                    </a:lnTo>
                    <a:close/>
                  </a:path>
                </a:pathLst>
              </a:custGeom>
              <a:solidFill>
                <a:srgbClr val="D1918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tIns="72000" bIns="72000" anchor="ctr"/>
              <a:lstStyle/>
              <a:p>
                <a:endParaRPr lang="it-IT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8722" name="Freeform 157"/>
              <p:cNvSpPr>
                <a:spLocks noChangeAspect="1"/>
              </p:cNvSpPr>
              <p:nvPr/>
            </p:nvSpPr>
            <p:spPr bwMode="auto">
              <a:xfrm>
                <a:off x="1364" y="1409"/>
                <a:ext cx="36" cy="22"/>
              </a:xfrm>
              <a:custGeom>
                <a:avLst/>
                <a:gdLst>
                  <a:gd name="T0" fmla="*/ 34 w 36"/>
                  <a:gd name="T1" fmla="*/ 0 h 22"/>
                  <a:gd name="T2" fmla="*/ 22 w 36"/>
                  <a:gd name="T3" fmla="*/ 0 h 22"/>
                  <a:gd name="T4" fmla="*/ 8 w 36"/>
                  <a:gd name="T5" fmla="*/ 6 h 22"/>
                  <a:gd name="T6" fmla="*/ 4 w 36"/>
                  <a:gd name="T7" fmla="*/ 10 h 22"/>
                  <a:gd name="T8" fmla="*/ 2 w 36"/>
                  <a:gd name="T9" fmla="*/ 12 h 22"/>
                  <a:gd name="T10" fmla="*/ 0 w 36"/>
                  <a:gd name="T11" fmla="*/ 14 h 22"/>
                  <a:gd name="T12" fmla="*/ 6 w 36"/>
                  <a:gd name="T13" fmla="*/ 18 h 22"/>
                  <a:gd name="T14" fmla="*/ 10 w 36"/>
                  <a:gd name="T15" fmla="*/ 22 h 22"/>
                  <a:gd name="T16" fmla="*/ 22 w 36"/>
                  <a:gd name="T17" fmla="*/ 18 h 22"/>
                  <a:gd name="T18" fmla="*/ 30 w 36"/>
                  <a:gd name="T19" fmla="*/ 12 h 22"/>
                  <a:gd name="T20" fmla="*/ 36 w 36"/>
                  <a:gd name="T21" fmla="*/ 4 h 22"/>
                  <a:gd name="T22" fmla="*/ 34 w 36"/>
                  <a:gd name="T23" fmla="*/ 0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6"/>
                  <a:gd name="T37" fmla="*/ 0 h 22"/>
                  <a:gd name="T38" fmla="*/ 36 w 36"/>
                  <a:gd name="T39" fmla="*/ 22 h 2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6" h="22">
                    <a:moveTo>
                      <a:pt x="34" y="0"/>
                    </a:moveTo>
                    <a:lnTo>
                      <a:pt x="22" y="0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4"/>
                    </a:lnTo>
                    <a:lnTo>
                      <a:pt x="6" y="18"/>
                    </a:lnTo>
                    <a:lnTo>
                      <a:pt x="10" y="22"/>
                    </a:lnTo>
                    <a:lnTo>
                      <a:pt x="22" y="18"/>
                    </a:lnTo>
                    <a:lnTo>
                      <a:pt x="30" y="12"/>
                    </a:lnTo>
                    <a:lnTo>
                      <a:pt x="36" y="4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D1918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tIns="72000" bIns="72000" anchor="ctr"/>
              <a:lstStyle/>
              <a:p>
                <a:endParaRPr lang="it-IT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8723" name="Freeform 158"/>
              <p:cNvSpPr>
                <a:spLocks noChangeAspect="1"/>
              </p:cNvSpPr>
              <p:nvPr/>
            </p:nvSpPr>
            <p:spPr bwMode="auto">
              <a:xfrm>
                <a:off x="1426" y="1423"/>
                <a:ext cx="18" cy="22"/>
              </a:xfrm>
              <a:custGeom>
                <a:avLst/>
                <a:gdLst>
                  <a:gd name="T0" fmla="*/ 8 w 18"/>
                  <a:gd name="T1" fmla="*/ 0 h 22"/>
                  <a:gd name="T2" fmla="*/ 2 w 18"/>
                  <a:gd name="T3" fmla="*/ 6 h 22"/>
                  <a:gd name="T4" fmla="*/ 0 w 18"/>
                  <a:gd name="T5" fmla="*/ 14 h 22"/>
                  <a:gd name="T6" fmla="*/ 8 w 18"/>
                  <a:gd name="T7" fmla="*/ 22 h 22"/>
                  <a:gd name="T8" fmla="*/ 18 w 18"/>
                  <a:gd name="T9" fmla="*/ 10 h 22"/>
                  <a:gd name="T10" fmla="*/ 16 w 18"/>
                  <a:gd name="T11" fmla="*/ 2 h 22"/>
                  <a:gd name="T12" fmla="*/ 8 w 18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22"/>
                  <a:gd name="T23" fmla="*/ 18 w 18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22">
                    <a:moveTo>
                      <a:pt x="8" y="0"/>
                    </a:moveTo>
                    <a:lnTo>
                      <a:pt x="2" y="6"/>
                    </a:lnTo>
                    <a:lnTo>
                      <a:pt x="0" y="14"/>
                    </a:lnTo>
                    <a:lnTo>
                      <a:pt x="8" y="22"/>
                    </a:lnTo>
                    <a:lnTo>
                      <a:pt x="18" y="10"/>
                    </a:lnTo>
                    <a:lnTo>
                      <a:pt x="16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1918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tIns="72000" bIns="72000" anchor="ctr"/>
              <a:lstStyle/>
              <a:p>
                <a:endParaRPr lang="it-IT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8724" name="Freeform 159"/>
              <p:cNvSpPr>
                <a:spLocks noChangeAspect="1"/>
              </p:cNvSpPr>
              <p:nvPr/>
            </p:nvSpPr>
            <p:spPr bwMode="auto">
              <a:xfrm>
                <a:off x="876" y="971"/>
                <a:ext cx="22" cy="14"/>
              </a:xfrm>
              <a:custGeom>
                <a:avLst/>
                <a:gdLst>
                  <a:gd name="T0" fmla="*/ 8 w 22"/>
                  <a:gd name="T1" fmla="*/ 0 h 14"/>
                  <a:gd name="T2" fmla="*/ 16 w 22"/>
                  <a:gd name="T3" fmla="*/ 2 h 14"/>
                  <a:gd name="T4" fmla="*/ 22 w 22"/>
                  <a:gd name="T5" fmla="*/ 8 h 14"/>
                  <a:gd name="T6" fmla="*/ 20 w 22"/>
                  <a:gd name="T7" fmla="*/ 12 h 14"/>
                  <a:gd name="T8" fmla="*/ 10 w 22"/>
                  <a:gd name="T9" fmla="*/ 14 h 14"/>
                  <a:gd name="T10" fmla="*/ 2 w 22"/>
                  <a:gd name="T11" fmla="*/ 8 h 14"/>
                  <a:gd name="T12" fmla="*/ 0 w 22"/>
                  <a:gd name="T13" fmla="*/ 2 h 14"/>
                  <a:gd name="T14" fmla="*/ 8 w 22"/>
                  <a:gd name="T15" fmla="*/ 0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14"/>
                  <a:gd name="T26" fmla="*/ 22 w 22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14">
                    <a:moveTo>
                      <a:pt x="8" y="0"/>
                    </a:moveTo>
                    <a:lnTo>
                      <a:pt x="16" y="2"/>
                    </a:lnTo>
                    <a:lnTo>
                      <a:pt x="22" y="8"/>
                    </a:lnTo>
                    <a:lnTo>
                      <a:pt x="20" y="12"/>
                    </a:lnTo>
                    <a:lnTo>
                      <a:pt x="10" y="14"/>
                    </a:lnTo>
                    <a:lnTo>
                      <a:pt x="2" y="8"/>
                    </a:lnTo>
                    <a:lnTo>
                      <a:pt x="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1918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tIns="72000" bIns="72000" anchor="ctr"/>
              <a:lstStyle/>
              <a:p>
                <a:endParaRPr lang="it-IT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8725" name="Freeform 160"/>
              <p:cNvSpPr>
                <a:spLocks noChangeAspect="1"/>
              </p:cNvSpPr>
              <p:nvPr/>
            </p:nvSpPr>
            <p:spPr bwMode="auto">
              <a:xfrm>
                <a:off x="1516" y="1271"/>
                <a:ext cx="20" cy="16"/>
              </a:xfrm>
              <a:custGeom>
                <a:avLst/>
                <a:gdLst>
                  <a:gd name="T0" fmla="*/ 8 w 20"/>
                  <a:gd name="T1" fmla="*/ 0 h 16"/>
                  <a:gd name="T2" fmla="*/ 16 w 20"/>
                  <a:gd name="T3" fmla="*/ 6 h 16"/>
                  <a:gd name="T4" fmla="*/ 20 w 20"/>
                  <a:gd name="T5" fmla="*/ 12 h 16"/>
                  <a:gd name="T6" fmla="*/ 16 w 20"/>
                  <a:gd name="T7" fmla="*/ 16 h 16"/>
                  <a:gd name="T8" fmla="*/ 6 w 20"/>
                  <a:gd name="T9" fmla="*/ 14 h 16"/>
                  <a:gd name="T10" fmla="*/ 0 w 20"/>
                  <a:gd name="T11" fmla="*/ 10 h 16"/>
                  <a:gd name="T12" fmla="*/ 0 w 20"/>
                  <a:gd name="T13" fmla="*/ 2 h 16"/>
                  <a:gd name="T14" fmla="*/ 8 w 20"/>
                  <a:gd name="T15" fmla="*/ 0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"/>
                  <a:gd name="T25" fmla="*/ 0 h 16"/>
                  <a:gd name="T26" fmla="*/ 20 w 20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" h="16">
                    <a:moveTo>
                      <a:pt x="8" y="0"/>
                    </a:moveTo>
                    <a:lnTo>
                      <a:pt x="16" y="6"/>
                    </a:lnTo>
                    <a:lnTo>
                      <a:pt x="20" y="12"/>
                    </a:lnTo>
                    <a:lnTo>
                      <a:pt x="16" y="16"/>
                    </a:lnTo>
                    <a:lnTo>
                      <a:pt x="6" y="14"/>
                    </a:lnTo>
                    <a:lnTo>
                      <a:pt x="0" y="10"/>
                    </a:lnTo>
                    <a:lnTo>
                      <a:pt x="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1918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tIns="72000" bIns="72000" anchor="ctr"/>
              <a:lstStyle/>
              <a:p>
                <a:endParaRPr lang="it-IT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</p:grpSp>
        <p:sp>
          <p:nvSpPr>
            <p:cNvPr id="18472" name="Freeform 161"/>
            <p:cNvSpPr>
              <a:spLocks noChangeAspect="1"/>
            </p:cNvSpPr>
            <p:nvPr/>
          </p:nvSpPr>
          <p:spPr bwMode="auto">
            <a:xfrm>
              <a:off x="3279" y="1451"/>
              <a:ext cx="24" cy="12"/>
            </a:xfrm>
            <a:custGeom>
              <a:avLst/>
              <a:gdLst>
                <a:gd name="T0" fmla="*/ 0 w 38"/>
                <a:gd name="T1" fmla="*/ 1 h 18"/>
                <a:gd name="T2" fmla="*/ 1 w 38"/>
                <a:gd name="T3" fmla="*/ 1 h 18"/>
                <a:gd name="T4" fmla="*/ 1 w 38"/>
                <a:gd name="T5" fmla="*/ 1 h 18"/>
                <a:gd name="T6" fmla="*/ 1 w 38"/>
                <a:gd name="T7" fmla="*/ 1 h 18"/>
                <a:gd name="T8" fmla="*/ 1 w 38"/>
                <a:gd name="T9" fmla="*/ 1 h 18"/>
                <a:gd name="T10" fmla="*/ 1 w 38"/>
                <a:gd name="T11" fmla="*/ 1 h 18"/>
                <a:gd name="T12" fmla="*/ 1 w 38"/>
                <a:gd name="T13" fmla="*/ 1 h 18"/>
                <a:gd name="T14" fmla="*/ 1 w 38"/>
                <a:gd name="T15" fmla="*/ 0 h 18"/>
                <a:gd name="T16" fmla="*/ 1 w 38"/>
                <a:gd name="T17" fmla="*/ 0 h 18"/>
                <a:gd name="T18" fmla="*/ 0 w 38"/>
                <a:gd name="T19" fmla="*/ 1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"/>
                <a:gd name="T31" fmla="*/ 0 h 18"/>
                <a:gd name="T32" fmla="*/ 38 w 38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" h="18">
                  <a:moveTo>
                    <a:pt x="0" y="2"/>
                  </a:moveTo>
                  <a:lnTo>
                    <a:pt x="8" y="8"/>
                  </a:lnTo>
                  <a:lnTo>
                    <a:pt x="18" y="14"/>
                  </a:lnTo>
                  <a:lnTo>
                    <a:pt x="34" y="18"/>
                  </a:lnTo>
                  <a:lnTo>
                    <a:pt x="38" y="12"/>
                  </a:lnTo>
                  <a:lnTo>
                    <a:pt x="30" y="6"/>
                  </a:lnTo>
                  <a:lnTo>
                    <a:pt x="22" y="2"/>
                  </a:lnTo>
                  <a:lnTo>
                    <a:pt x="14" y="0"/>
                  </a:lnTo>
                  <a:lnTo>
                    <a:pt x="8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473" name="Freeform 162"/>
            <p:cNvSpPr>
              <a:spLocks noChangeAspect="1"/>
            </p:cNvSpPr>
            <p:nvPr/>
          </p:nvSpPr>
          <p:spPr bwMode="auto">
            <a:xfrm>
              <a:off x="2656" y="1439"/>
              <a:ext cx="44" cy="32"/>
            </a:xfrm>
            <a:custGeom>
              <a:avLst/>
              <a:gdLst>
                <a:gd name="T0" fmla="*/ 0 w 72"/>
                <a:gd name="T1" fmla="*/ 0 h 50"/>
                <a:gd name="T2" fmla="*/ 1 w 72"/>
                <a:gd name="T3" fmla="*/ 1 h 50"/>
                <a:gd name="T4" fmla="*/ 1 w 72"/>
                <a:gd name="T5" fmla="*/ 1 h 50"/>
                <a:gd name="T6" fmla="*/ 1 w 72"/>
                <a:gd name="T7" fmla="*/ 1 h 50"/>
                <a:gd name="T8" fmla="*/ 1 w 72"/>
                <a:gd name="T9" fmla="*/ 1 h 50"/>
                <a:gd name="T10" fmla="*/ 1 w 72"/>
                <a:gd name="T11" fmla="*/ 1 h 50"/>
                <a:gd name="T12" fmla="*/ 1 w 72"/>
                <a:gd name="T13" fmla="*/ 1 h 50"/>
                <a:gd name="T14" fmla="*/ 1 w 72"/>
                <a:gd name="T15" fmla="*/ 1 h 50"/>
                <a:gd name="T16" fmla="*/ 1 w 72"/>
                <a:gd name="T17" fmla="*/ 1 h 50"/>
                <a:gd name="T18" fmla="*/ 1 w 72"/>
                <a:gd name="T19" fmla="*/ 1 h 50"/>
                <a:gd name="T20" fmla="*/ 1 w 72"/>
                <a:gd name="T21" fmla="*/ 1 h 50"/>
                <a:gd name="T22" fmla="*/ 1 w 72"/>
                <a:gd name="T23" fmla="*/ 1 h 50"/>
                <a:gd name="T24" fmla="*/ 1 w 72"/>
                <a:gd name="T25" fmla="*/ 1 h 50"/>
                <a:gd name="T26" fmla="*/ 1 w 72"/>
                <a:gd name="T27" fmla="*/ 1 h 50"/>
                <a:gd name="T28" fmla="*/ 1 w 72"/>
                <a:gd name="T29" fmla="*/ 1 h 50"/>
                <a:gd name="T30" fmla="*/ 1 w 72"/>
                <a:gd name="T31" fmla="*/ 1 h 50"/>
                <a:gd name="T32" fmla="*/ 1 w 72"/>
                <a:gd name="T33" fmla="*/ 1 h 50"/>
                <a:gd name="T34" fmla="*/ 1 w 72"/>
                <a:gd name="T35" fmla="*/ 1 h 50"/>
                <a:gd name="T36" fmla="*/ 1 w 72"/>
                <a:gd name="T37" fmla="*/ 1 h 50"/>
                <a:gd name="T38" fmla="*/ 1 w 72"/>
                <a:gd name="T39" fmla="*/ 1 h 50"/>
                <a:gd name="T40" fmla="*/ 1 w 72"/>
                <a:gd name="T41" fmla="*/ 1 h 50"/>
                <a:gd name="T42" fmla="*/ 0 w 72"/>
                <a:gd name="T43" fmla="*/ 1 h 50"/>
                <a:gd name="T44" fmla="*/ 0 w 72"/>
                <a:gd name="T45" fmla="*/ 0 h 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50"/>
                <a:gd name="T71" fmla="*/ 72 w 72"/>
                <a:gd name="T72" fmla="*/ 50 h 5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50">
                  <a:moveTo>
                    <a:pt x="0" y="0"/>
                  </a:moveTo>
                  <a:lnTo>
                    <a:pt x="12" y="2"/>
                  </a:lnTo>
                  <a:lnTo>
                    <a:pt x="24" y="6"/>
                  </a:lnTo>
                  <a:lnTo>
                    <a:pt x="32" y="10"/>
                  </a:lnTo>
                  <a:lnTo>
                    <a:pt x="42" y="16"/>
                  </a:lnTo>
                  <a:lnTo>
                    <a:pt x="50" y="26"/>
                  </a:lnTo>
                  <a:lnTo>
                    <a:pt x="56" y="30"/>
                  </a:lnTo>
                  <a:lnTo>
                    <a:pt x="66" y="36"/>
                  </a:lnTo>
                  <a:lnTo>
                    <a:pt x="70" y="42"/>
                  </a:lnTo>
                  <a:lnTo>
                    <a:pt x="72" y="46"/>
                  </a:lnTo>
                  <a:lnTo>
                    <a:pt x="66" y="48"/>
                  </a:lnTo>
                  <a:lnTo>
                    <a:pt x="56" y="50"/>
                  </a:lnTo>
                  <a:lnTo>
                    <a:pt x="46" y="46"/>
                  </a:lnTo>
                  <a:lnTo>
                    <a:pt x="46" y="38"/>
                  </a:lnTo>
                  <a:lnTo>
                    <a:pt x="40" y="38"/>
                  </a:lnTo>
                  <a:lnTo>
                    <a:pt x="34" y="32"/>
                  </a:lnTo>
                  <a:lnTo>
                    <a:pt x="28" y="24"/>
                  </a:lnTo>
                  <a:lnTo>
                    <a:pt x="22" y="24"/>
                  </a:lnTo>
                  <a:lnTo>
                    <a:pt x="20" y="18"/>
                  </a:lnTo>
                  <a:lnTo>
                    <a:pt x="14" y="18"/>
                  </a:lnTo>
                  <a:lnTo>
                    <a:pt x="6" y="14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474" name="Freeform 163"/>
            <p:cNvSpPr>
              <a:spLocks noChangeAspect="1"/>
            </p:cNvSpPr>
            <p:nvPr/>
          </p:nvSpPr>
          <p:spPr bwMode="auto">
            <a:xfrm>
              <a:off x="2690" y="1458"/>
              <a:ext cx="561" cy="276"/>
            </a:xfrm>
            <a:custGeom>
              <a:avLst/>
              <a:gdLst>
                <a:gd name="T0" fmla="*/ 1 w 898"/>
                <a:gd name="T1" fmla="*/ 1 h 441"/>
                <a:gd name="T2" fmla="*/ 1 w 898"/>
                <a:gd name="T3" fmla="*/ 1 h 441"/>
                <a:gd name="T4" fmla="*/ 11 w 898"/>
                <a:gd name="T5" fmla="*/ 1 h 441"/>
                <a:gd name="T6" fmla="*/ 12 w 898"/>
                <a:gd name="T7" fmla="*/ 1 h 441"/>
                <a:gd name="T8" fmla="*/ 12 w 898"/>
                <a:gd name="T9" fmla="*/ 1 h 441"/>
                <a:gd name="T10" fmla="*/ 12 w 898"/>
                <a:gd name="T11" fmla="*/ 1 h 441"/>
                <a:gd name="T12" fmla="*/ 14 w 898"/>
                <a:gd name="T13" fmla="*/ 1 h 441"/>
                <a:gd name="T14" fmla="*/ 14 w 898"/>
                <a:gd name="T15" fmla="*/ 2 h 441"/>
                <a:gd name="T16" fmla="*/ 14 w 898"/>
                <a:gd name="T17" fmla="*/ 2 h 441"/>
                <a:gd name="T18" fmla="*/ 13 w 898"/>
                <a:gd name="T19" fmla="*/ 3 h 441"/>
                <a:gd name="T20" fmla="*/ 13 w 898"/>
                <a:gd name="T21" fmla="*/ 4 h 441"/>
                <a:gd name="T22" fmla="*/ 14 w 898"/>
                <a:gd name="T23" fmla="*/ 3 h 441"/>
                <a:gd name="T24" fmla="*/ 14 w 898"/>
                <a:gd name="T25" fmla="*/ 2 h 441"/>
                <a:gd name="T26" fmla="*/ 15 w 898"/>
                <a:gd name="T27" fmla="*/ 3 h 441"/>
                <a:gd name="T28" fmla="*/ 15 w 898"/>
                <a:gd name="T29" fmla="*/ 3 h 441"/>
                <a:gd name="T30" fmla="*/ 15 w 898"/>
                <a:gd name="T31" fmla="*/ 3 h 441"/>
                <a:gd name="T32" fmla="*/ 16 w 898"/>
                <a:gd name="T33" fmla="*/ 4 h 441"/>
                <a:gd name="T34" fmla="*/ 16 w 898"/>
                <a:gd name="T35" fmla="*/ 3 h 441"/>
                <a:gd name="T36" fmla="*/ 17 w 898"/>
                <a:gd name="T37" fmla="*/ 3 h 441"/>
                <a:gd name="T38" fmla="*/ 20 w 898"/>
                <a:gd name="T39" fmla="*/ 2 h 441"/>
                <a:gd name="T40" fmla="*/ 20 w 898"/>
                <a:gd name="T41" fmla="*/ 1 h 441"/>
                <a:gd name="T42" fmla="*/ 21 w 898"/>
                <a:gd name="T43" fmla="*/ 3 h 441"/>
                <a:gd name="T44" fmla="*/ 20 w 898"/>
                <a:gd name="T45" fmla="*/ 3 h 441"/>
                <a:gd name="T46" fmla="*/ 20 w 898"/>
                <a:gd name="T47" fmla="*/ 4 h 441"/>
                <a:gd name="T48" fmla="*/ 18 w 898"/>
                <a:gd name="T49" fmla="*/ 4 h 441"/>
                <a:gd name="T50" fmla="*/ 18 w 898"/>
                <a:gd name="T51" fmla="*/ 5 h 441"/>
                <a:gd name="T52" fmla="*/ 17 w 898"/>
                <a:gd name="T53" fmla="*/ 5 h 441"/>
                <a:gd name="T54" fmla="*/ 17 w 898"/>
                <a:gd name="T55" fmla="*/ 5 h 441"/>
                <a:gd name="T56" fmla="*/ 17 w 898"/>
                <a:gd name="T57" fmla="*/ 6 h 441"/>
                <a:gd name="T58" fmla="*/ 17 w 898"/>
                <a:gd name="T59" fmla="*/ 6 h 441"/>
                <a:gd name="T60" fmla="*/ 16 w 898"/>
                <a:gd name="T61" fmla="*/ 7 h 441"/>
                <a:gd name="T62" fmla="*/ 16 w 898"/>
                <a:gd name="T63" fmla="*/ 8 h 441"/>
                <a:gd name="T64" fmla="*/ 16 w 898"/>
                <a:gd name="T65" fmla="*/ 10 h 441"/>
                <a:gd name="T66" fmla="*/ 16 w 898"/>
                <a:gd name="T67" fmla="*/ 10 h 441"/>
                <a:gd name="T68" fmla="*/ 15 w 898"/>
                <a:gd name="T69" fmla="*/ 9 h 441"/>
                <a:gd name="T70" fmla="*/ 14 w 898"/>
                <a:gd name="T71" fmla="*/ 9 h 441"/>
                <a:gd name="T72" fmla="*/ 13 w 898"/>
                <a:gd name="T73" fmla="*/ 8 h 441"/>
                <a:gd name="T74" fmla="*/ 12 w 898"/>
                <a:gd name="T75" fmla="*/ 9 h 441"/>
                <a:gd name="T76" fmla="*/ 12 w 898"/>
                <a:gd name="T77" fmla="*/ 9 h 441"/>
                <a:gd name="T78" fmla="*/ 11 w 898"/>
                <a:gd name="T79" fmla="*/ 9 h 441"/>
                <a:gd name="T80" fmla="*/ 10 w 898"/>
                <a:gd name="T81" fmla="*/ 9 h 441"/>
                <a:gd name="T82" fmla="*/ 10 w 898"/>
                <a:gd name="T83" fmla="*/ 9 h 441"/>
                <a:gd name="T84" fmla="*/ 9 w 898"/>
                <a:gd name="T85" fmla="*/ 9 h 441"/>
                <a:gd name="T86" fmla="*/ 7 w 898"/>
                <a:gd name="T87" fmla="*/ 9 h 441"/>
                <a:gd name="T88" fmla="*/ 7 w 898"/>
                <a:gd name="T89" fmla="*/ 8 h 441"/>
                <a:gd name="T90" fmla="*/ 4 w 898"/>
                <a:gd name="T91" fmla="*/ 8 h 441"/>
                <a:gd name="T92" fmla="*/ 2 w 898"/>
                <a:gd name="T93" fmla="*/ 7 h 441"/>
                <a:gd name="T94" fmla="*/ 1 w 898"/>
                <a:gd name="T95" fmla="*/ 6 h 441"/>
                <a:gd name="T96" fmla="*/ 1 w 898"/>
                <a:gd name="T97" fmla="*/ 5 h 441"/>
                <a:gd name="T98" fmla="*/ 1 w 898"/>
                <a:gd name="T99" fmla="*/ 4 h 441"/>
                <a:gd name="T100" fmla="*/ 1 w 898"/>
                <a:gd name="T101" fmla="*/ 3 h 441"/>
                <a:gd name="T102" fmla="*/ 1 w 898"/>
                <a:gd name="T103" fmla="*/ 1 h 44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98"/>
                <a:gd name="T157" fmla="*/ 0 h 441"/>
                <a:gd name="T158" fmla="*/ 898 w 898"/>
                <a:gd name="T159" fmla="*/ 441 h 44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98" h="441">
                  <a:moveTo>
                    <a:pt x="4" y="37"/>
                  </a:moveTo>
                  <a:lnTo>
                    <a:pt x="0" y="28"/>
                  </a:lnTo>
                  <a:lnTo>
                    <a:pt x="8" y="24"/>
                  </a:lnTo>
                  <a:lnTo>
                    <a:pt x="18" y="28"/>
                  </a:lnTo>
                  <a:lnTo>
                    <a:pt x="24" y="30"/>
                  </a:lnTo>
                  <a:lnTo>
                    <a:pt x="26" y="37"/>
                  </a:lnTo>
                  <a:lnTo>
                    <a:pt x="28" y="43"/>
                  </a:lnTo>
                  <a:lnTo>
                    <a:pt x="33" y="37"/>
                  </a:lnTo>
                  <a:lnTo>
                    <a:pt x="35" y="28"/>
                  </a:lnTo>
                  <a:lnTo>
                    <a:pt x="30" y="20"/>
                  </a:lnTo>
                  <a:lnTo>
                    <a:pt x="30" y="8"/>
                  </a:lnTo>
                  <a:lnTo>
                    <a:pt x="453" y="8"/>
                  </a:lnTo>
                  <a:lnTo>
                    <a:pt x="455" y="0"/>
                  </a:lnTo>
                  <a:lnTo>
                    <a:pt x="463" y="0"/>
                  </a:lnTo>
                  <a:lnTo>
                    <a:pt x="465" y="8"/>
                  </a:lnTo>
                  <a:lnTo>
                    <a:pt x="469" y="12"/>
                  </a:lnTo>
                  <a:lnTo>
                    <a:pt x="481" y="16"/>
                  </a:lnTo>
                  <a:lnTo>
                    <a:pt x="504" y="20"/>
                  </a:lnTo>
                  <a:lnTo>
                    <a:pt x="518" y="24"/>
                  </a:lnTo>
                  <a:lnTo>
                    <a:pt x="542" y="28"/>
                  </a:lnTo>
                  <a:lnTo>
                    <a:pt x="540" y="32"/>
                  </a:lnTo>
                  <a:lnTo>
                    <a:pt x="528" y="35"/>
                  </a:lnTo>
                  <a:lnTo>
                    <a:pt x="520" y="39"/>
                  </a:lnTo>
                  <a:lnTo>
                    <a:pt x="512" y="47"/>
                  </a:lnTo>
                  <a:lnTo>
                    <a:pt x="508" y="51"/>
                  </a:lnTo>
                  <a:lnTo>
                    <a:pt x="518" y="55"/>
                  </a:lnTo>
                  <a:lnTo>
                    <a:pt x="532" y="55"/>
                  </a:lnTo>
                  <a:lnTo>
                    <a:pt x="544" y="55"/>
                  </a:lnTo>
                  <a:lnTo>
                    <a:pt x="549" y="51"/>
                  </a:lnTo>
                  <a:lnTo>
                    <a:pt x="553" y="47"/>
                  </a:lnTo>
                  <a:lnTo>
                    <a:pt x="561" y="41"/>
                  </a:lnTo>
                  <a:lnTo>
                    <a:pt x="565" y="47"/>
                  </a:lnTo>
                  <a:lnTo>
                    <a:pt x="575" y="53"/>
                  </a:lnTo>
                  <a:lnTo>
                    <a:pt x="585" y="57"/>
                  </a:lnTo>
                  <a:lnTo>
                    <a:pt x="595" y="55"/>
                  </a:lnTo>
                  <a:lnTo>
                    <a:pt x="603" y="55"/>
                  </a:lnTo>
                  <a:lnTo>
                    <a:pt x="612" y="53"/>
                  </a:lnTo>
                  <a:lnTo>
                    <a:pt x="618" y="57"/>
                  </a:lnTo>
                  <a:lnTo>
                    <a:pt x="626" y="63"/>
                  </a:lnTo>
                  <a:lnTo>
                    <a:pt x="626" y="67"/>
                  </a:lnTo>
                  <a:lnTo>
                    <a:pt x="618" y="63"/>
                  </a:lnTo>
                  <a:lnTo>
                    <a:pt x="609" y="63"/>
                  </a:lnTo>
                  <a:lnTo>
                    <a:pt x="601" y="69"/>
                  </a:lnTo>
                  <a:lnTo>
                    <a:pt x="595" y="71"/>
                  </a:lnTo>
                  <a:lnTo>
                    <a:pt x="591" y="67"/>
                  </a:lnTo>
                  <a:lnTo>
                    <a:pt x="587" y="71"/>
                  </a:lnTo>
                  <a:lnTo>
                    <a:pt x="579" y="79"/>
                  </a:lnTo>
                  <a:lnTo>
                    <a:pt x="569" y="87"/>
                  </a:lnTo>
                  <a:lnTo>
                    <a:pt x="571" y="95"/>
                  </a:lnTo>
                  <a:lnTo>
                    <a:pt x="579" y="93"/>
                  </a:lnTo>
                  <a:lnTo>
                    <a:pt x="583" y="85"/>
                  </a:lnTo>
                  <a:lnTo>
                    <a:pt x="575" y="102"/>
                  </a:lnTo>
                  <a:lnTo>
                    <a:pt x="571" y="126"/>
                  </a:lnTo>
                  <a:lnTo>
                    <a:pt x="571" y="138"/>
                  </a:lnTo>
                  <a:lnTo>
                    <a:pt x="575" y="152"/>
                  </a:lnTo>
                  <a:lnTo>
                    <a:pt x="585" y="150"/>
                  </a:lnTo>
                  <a:lnTo>
                    <a:pt x="595" y="142"/>
                  </a:lnTo>
                  <a:lnTo>
                    <a:pt x="599" y="132"/>
                  </a:lnTo>
                  <a:lnTo>
                    <a:pt x="599" y="120"/>
                  </a:lnTo>
                  <a:lnTo>
                    <a:pt x="599" y="110"/>
                  </a:lnTo>
                  <a:lnTo>
                    <a:pt x="599" y="98"/>
                  </a:lnTo>
                  <a:lnTo>
                    <a:pt x="599" y="91"/>
                  </a:lnTo>
                  <a:lnTo>
                    <a:pt x="601" y="87"/>
                  </a:lnTo>
                  <a:lnTo>
                    <a:pt x="607" y="87"/>
                  </a:lnTo>
                  <a:lnTo>
                    <a:pt x="610" y="83"/>
                  </a:lnTo>
                  <a:lnTo>
                    <a:pt x="614" y="77"/>
                  </a:lnTo>
                  <a:lnTo>
                    <a:pt x="622" y="75"/>
                  </a:lnTo>
                  <a:lnTo>
                    <a:pt x="630" y="79"/>
                  </a:lnTo>
                  <a:lnTo>
                    <a:pt x="640" y="81"/>
                  </a:lnTo>
                  <a:lnTo>
                    <a:pt x="644" y="89"/>
                  </a:lnTo>
                  <a:lnTo>
                    <a:pt x="642" y="98"/>
                  </a:lnTo>
                  <a:lnTo>
                    <a:pt x="638" y="106"/>
                  </a:lnTo>
                  <a:lnTo>
                    <a:pt x="634" y="110"/>
                  </a:lnTo>
                  <a:lnTo>
                    <a:pt x="636" y="114"/>
                  </a:lnTo>
                  <a:lnTo>
                    <a:pt x="642" y="110"/>
                  </a:lnTo>
                  <a:lnTo>
                    <a:pt x="648" y="106"/>
                  </a:lnTo>
                  <a:lnTo>
                    <a:pt x="654" y="108"/>
                  </a:lnTo>
                  <a:lnTo>
                    <a:pt x="654" y="118"/>
                  </a:lnTo>
                  <a:lnTo>
                    <a:pt x="652" y="124"/>
                  </a:lnTo>
                  <a:lnTo>
                    <a:pt x="652" y="132"/>
                  </a:lnTo>
                  <a:lnTo>
                    <a:pt x="646" y="138"/>
                  </a:lnTo>
                  <a:lnTo>
                    <a:pt x="642" y="146"/>
                  </a:lnTo>
                  <a:lnTo>
                    <a:pt x="650" y="152"/>
                  </a:lnTo>
                  <a:lnTo>
                    <a:pt x="668" y="152"/>
                  </a:lnTo>
                  <a:lnTo>
                    <a:pt x="679" y="146"/>
                  </a:lnTo>
                  <a:lnTo>
                    <a:pt x="691" y="142"/>
                  </a:lnTo>
                  <a:lnTo>
                    <a:pt x="703" y="136"/>
                  </a:lnTo>
                  <a:lnTo>
                    <a:pt x="709" y="134"/>
                  </a:lnTo>
                  <a:lnTo>
                    <a:pt x="711" y="128"/>
                  </a:lnTo>
                  <a:lnTo>
                    <a:pt x="709" y="122"/>
                  </a:lnTo>
                  <a:lnTo>
                    <a:pt x="711" y="118"/>
                  </a:lnTo>
                  <a:lnTo>
                    <a:pt x="733" y="120"/>
                  </a:lnTo>
                  <a:lnTo>
                    <a:pt x="744" y="118"/>
                  </a:lnTo>
                  <a:lnTo>
                    <a:pt x="754" y="110"/>
                  </a:lnTo>
                  <a:lnTo>
                    <a:pt x="754" y="98"/>
                  </a:lnTo>
                  <a:lnTo>
                    <a:pt x="762" y="93"/>
                  </a:lnTo>
                  <a:lnTo>
                    <a:pt x="770" y="87"/>
                  </a:lnTo>
                  <a:lnTo>
                    <a:pt x="827" y="87"/>
                  </a:lnTo>
                  <a:lnTo>
                    <a:pt x="839" y="81"/>
                  </a:lnTo>
                  <a:lnTo>
                    <a:pt x="845" y="73"/>
                  </a:lnTo>
                  <a:lnTo>
                    <a:pt x="849" y="57"/>
                  </a:lnTo>
                  <a:lnTo>
                    <a:pt x="857" y="43"/>
                  </a:lnTo>
                  <a:lnTo>
                    <a:pt x="865" y="35"/>
                  </a:lnTo>
                  <a:lnTo>
                    <a:pt x="872" y="39"/>
                  </a:lnTo>
                  <a:lnTo>
                    <a:pt x="886" y="43"/>
                  </a:lnTo>
                  <a:lnTo>
                    <a:pt x="888" y="51"/>
                  </a:lnTo>
                  <a:lnTo>
                    <a:pt x="886" y="67"/>
                  </a:lnTo>
                  <a:lnTo>
                    <a:pt x="888" y="75"/>
                  </a:lnTo>
                  <a:lnTo>
                    <a:pt x="894" y="81"/>
                  </a:lnTo>
                  <a:lnTo>
                    <a:pt x="898" y="89"/>
                  </a:lnTo>
                  <a:lnTo>
                    <a:pt x="894" y="95"/>
                  </a:lnTo>
                  <a:lnTo>
                    <a:pt x="882" y="95"/>
                  </a:lnTo>
                  <a:lnTo>
                    <a:pt x="870" y="96"/>
                  </a:lnTo>
                  <a:lnTo>
                    <a:pt x="861" y="102"/>
                  </a:lnTo>
                  <a:lnTo>
                    <a:pt x="851" y="108"/>
                  </a:lnTo>
                  <a:lnTo>
                    <a:pt x="845" y="122"/>
                  </a:lnTo>
                  <a:lnTo>
                    <a:pt x="837" y="132"/>
                  </a:lnTo>
                  <a:lnTo>
                    <a:pt x="837" y="140"/>
                  </a:lnTo>
                  <a:lnTo>
                    <a:pt x="841" y="144"/>
                  </a:lnTo>
                  <a:lnTo>
                    <a:pt x="849" y="146"/>
                  </a:lnTo>
                  <a:lnTo>
                    <a:pt x="841" y="152"/>
                  </a:lnTo>
                  <a:lnTo>
                    <a:pt x="835" y="152"/>
                  </a:lnTo>
                  <a:lnTo>
                    <a:pt x="825" y="156"/>
                  </a:lnTo>
                  <a:lnTo>
                    <a:pt x="809" y="159"/>
                  </a:lnTo>
                  <a:lnTo>
                    <a:pt x="792" y="163"/>
                  </a:lnTo>
                  <a:lnTo>
                    <a:pt x="788" y="167"/>
                  </a:lnTo>
                  <a:lnTo>
                    <a:pt x="790" y="179"/>
                  </a:lnTo>
                  <a:lnTo>
                    <a:pt x="784" y="187"/>
                  </a:lnTo>
                  <a:lnTo>
                    <a:pt x="778" y="197"/>
                  </a:lnTo>
                  <a:lnTo>
                    <a:pt x="770" y="195"/>
                  </a:lnTo>
                  <a:lnTo>
                    <a:pt x="774" y="207"/>
                  </a:lnTo>
                  <a:lnTo>
                    <a:pt x="770" y="215"/>
                  </a:lnTo>
                  <a:lnTo>
                    <a:pt x="762" y="224"/>
                  </a:lnTo>
                  <a:lnTo>
                    <a:pt x="758" y="230"/>
                  </a:lnTo>
                  <a:lnTo>
                    <a:pt x="758" y="217"/>
                  </a:lnTo>
                  <a:lnTo>
                    <a:pt x="754" y="205"/>
                  </a:lnTo>
                  <a:lnTo>
                    <a:pt x="756" y="195"/>
                  </a:lnTo>
                  <a:lnTo>
                    <a:pt x="752" y="191"/>
                  </a:lnTo>
                  <a:lnTo>
                    <a:pt x="750" y="199"/>
                  </a:lnTo>
                  <a:lnTo>
                    <a:pt x="748" y="211"/>
                  </a:lnTo>
                  <a:lnTo>
                    <a:pt x="742" y="209"/>
                  </a:lnTo>
                  <a:lnTo>
                    <a:pt x="738" y="211"/>
                  </a:lnTo>
                  <a:lnTo>
                    <a:pt x="746" y="219"/>
                  </a:lnTo>
                  <a:lnTo>
                    <a:pt x="752" y="224"/>
                  </a:lnTo>
                  <a:lnTo>
                    <a:pt x="750" y="230"/>
                  </a:lnTo>
                  <a:lnTo>
                    <a:pt x="752" y="240"/>
                  </a:lnTo>
                  <a:lnTo>
                    <a:pt x="758" y="242"/>
                  </a:lnTo>
                  <a:lnTo>
                    <a:pt x="762" y="252"/>
                  </a:lnTo>
                  <a:lnTo>
                    <a:pt x="758" y="260"/>
                  </a:lnTo>
                  <a:lnTo>
                    <a:pt x="750" y="266"/>
                  </a:lnTo>
                  <a:lnTo>
                    <a:pt x="750" y="274"/>
                  </a:lnTo>
                  <a:lnTo>
                    <a:pt x="740" y="276"/>
                  </a:lnTo>
                  <a:lnTo>
                    <a:pt x="727" y="287"/>
                  </a:lnTo>
                  <a:lnTo>
                    <a:pt x="723" y="291"/>
                  </a:lnTo>
                  <a:lnTo>
                    <a:pt x="713" y="293"/>
                  </a:lnTo>
                  <a:lnTo>
                    <a:pt x="703" y="309"/>
                  </a:lnTo>
                  <a:lnTo>
                    <a:pt x="691" y="313"/>
                  </a:lnTo>
                  <a:lnTo>
                    <a:pt x="685" y="321"/>
                  </a:lnTo>
                  <a:lnTo>
                    <a:pt x="675" y="333"/>
                  </a:lnTo>
                  <a:lnTo>
                    <a:pt x="672" y="345"/>
                  </a:lnTo>
                  <a:lnTo>
                    <a:pt x="675" y="358"/>
                  </a:lnTo>
                  <a:lnTo>
                    <a:pt x="681" y="372"/>
                  </a:lnTo>
                  <a:lnTo>
                    <a:pt x="685" y="386"/>
                  </a:lnTo>
                  <a:lnTo>
                    <a:pt x="691" y="400"/>
                  </a:lnTo>
                  <a:lnTo>
                    <a:pt x="693" y="417"/>
                  </a:lnTo>
                  <a:lnTo>
                    <a:pt x="693" y="433"/>
                  </a:lnTo>
                  <a:lnTo>
                    <a:pt x="691" y="441"/>
                  </a:lnTo>
                  <a:lnTo>
                    <a:pt x="683" y="441"/>
                  </a:lnTo>
                  <a:lnTo>
                    <a:pt x="675" y="433"/>
                  </a:lnTo>
                  <a:lnTo>
                    <a:pt x="670" y="421"/>
                  </a:lnTo>
                  <a:lnTo>
                    <a:pt x="662" y="415"/>
                  </a:lnTo>
                  <a:lnTo>
                    <a:pt x="654" y="410"/>
                  </a:lnTo>
                  <a:lnTo>
                    <a:pt x="652" y="398"/>
                  </a:lnTo>
                  <a:lnTo>
                    <a:pt x="652" y="386"/>
                  </a:lnTo>
                  <a:lnTo>
                    <a:pt x="654" y="376"/>
                  </a:lnTo>
                  <a:lnTo>
                    <a:pt x="646" y="368"/>
                  </a:lnTo>
                  <a:lnTo>
                    <a:pt x="640" y="360"/>
                  </a:lnTo>
                  <a:lnTo>
                    <a:pt x="630" y="356"/>
                  </a:lnTo>
                  <a:lnTo>
                    <a:pt x="624" y="358"/>
                  </a:lnTo>
                  <a:lnTo>
                    <a:pt x="616" y="366"/>
                  </a:lnTo>
                  <a:lnTo>
                    <a:pt x="609" y="356"/>
                  </a:lnTo>
                  <a:lnTo>
                    <a:pt x="597" y="354"/>
                  </a:lnTo>
                  <a:lnTo>
                    <a:pt x="583" y="352"/>
                  </a:lnTo>
                  <a:lnTo>
                    <a:pt x="573" y="348"/>
                  </a:lnTo>
                  <a:lnTo>
                    <a:pt x="557" y="348"/>
                  </a:lnTo>
                  <a:lnTo>
                    <a:pt x="544" y="350"/>
                  </a:lnTo>
                  <a:lnTo>
                    <a:pt x="534" y="352"/>
                  </a:lnTo>
                  <a:lnTo>
                    <a:pt x="540" y="358"/>
                  </a:lnTo>
                  <a:lnTo>
                    <a:pt x="545" y="362"/>
                  </a:lnTo>
                  <a:lnTo>
                    <a:pt x="551" y="368"/>
                  </a:lnTo>
                  <a:lnTo>
                    <a:pt x="544" y="370"/>
                  </a:lnTo>
                  <a:lnTo>
                    <a:pt x="536" y="370"/>
                  </a:lnTo>
                  <a:lnTo>
                    <a:pt x="526" y="372"/>
                  </a:lnTo>
                  <a:lnTo>
                    <a:pt x="518" y="366"/>
                  </a:lnTo>
                  <a:lnTo>
                    <a:pt x="508" y="362"/>
                  </a:lnTo>
                  <a:lnTo>
                    <a:pt x="504" y="364"/>
                  </a:lnTo>
                  <a:lnTo>
                    <a:pt x="500" y="366"/>
                  </a:lnTo>
                  <a:lnTo>
                    <a:pt x="490" y="360"/>
                  </a:lnTo>
                  <a:lnTo>
                    <a:pt x="481" y="360"/>
                  </a:lnTo>
                  <a:lnTo>
                    <a:pt x="477" y="366"/>
                  </a:lnTo>
                  <a:lnTo>
                    <a:pt x="469" y="368"/>
                  </a:lnTo>
                  <a:lnTo>
                    <a:pt x="463" y="364"/>
                  </a:lnTo>
                  <a:lnTo>
                    <a:pt x="459" y="372"/>
                  </a:lnTo>
                  <a:lnTo>
                    <a:pt x="453" y="378"/>
                  </a:lnTo>
                  <a:lnTo>
                    <a:pt x="447" y="382"/>
                  </a:lnTo>
                  <a:lnTo>
                    <a:pt x="435" y="382"/>
                  </a:lnTo>
                  <a:lnTo>
                    <a:pt x="431" y="388"/>
                  </a:lnTo>
                  <a:lnTo>
                    <a:pt x="425" y="394"/>
                  </a:lnTo>
                  <a:lnTo>
                    <a:pt x="421" y="402"/>
                  </a:lnTo>
                  <a:lnTo>
                    <a:pt x="423" y="413"/>
                  </a:lnTo>
                  <a:lnTo>
                    <a:pt x="427" y="425"/>
                  </a:lnTo>
                  <a:lnTo>
                    <a:pt x="416" y="423"/>
                  </a:lnTo>
                  <a:lnTo>
                    <a:pt x="400" y="417"/>
                  </a:lnTo>
                  <a:lnTo>
                    <a:pt x="392" y="406"/>
                  </a:lnTo>
                  <a:lnTo>
                    <a:pt x="384" y="394"/>
                  </a:lnTo>
                  <a:lnTo>
                    <a:pt x="374" y="382"/>
                  </a:lnTo>
                  <a:lnTo>
                    <a:pt x="368" y="368"/>
                  </a:lnTo>
                  <a:lnTo>
                    <a:pt x="354" y="362"/>
                  </a:lnTo>
                  <a:lnTo>
                    <a:pt x="347" y="358"/>
                  </a:lnTo>
                  <a:lnTo>
                    <a:pt x="339" y="362"/>
                  </a:lnTo>
                  <a:lnTo>
                    <a:pt x="337" y="372"/>
                  </a:lnTo>
                  <a:lnTo>
                    <a:pt x="325" y="374"/>
                  </a:lnTo>
                  <a:lnTo>
                    <a:pt x="309" y="364"/>
                  </a:lnTo>
                  <a:lnTo>
                    <a:pt x="307" y="348"/>
                  </a:lnTo>
                  <a:lnTo>
                    <a:pt x="297" y="341"/>
                  </a:lnTo>
                  <a:lnTo>
                    <a:pt x="278" y="325"/>
                  </a:lnTo>
                  <a:lnTo>
                    <a:pt x="258" y="329"/>
                  </a:lnTo>
                  <a:lnTo>
                    <a:pt x="250" y="335"/>
                  </a:lnTo>
                  <a:lnTo>
                    <a:pt x="205" y="335"/>
                  </a:lnTo>
                  <a:lnTo>
                    <a:pt x="189" y="329"/>
                  </a:lnTo>
                  <a:lnTo>
                    <a:pt x="163" y="317"/>
                  </a:lnTo>
                  <a:lnTo>
                    <a:pt x="146" y="311"/>
                  </a:lnTo>
                  <a:lnTo>
                    <a:pt x="114" y="313"/>
                  </a:lnTo>
                  <a:lnTo>
                    <a:pt x="110" y="301"/>
                  </a:lnTo>
                  <a:lnTo>
                    <a:pt x="102" y="293"/>
                  </a:lnTo>
                  <a:lnTo>
                    <a:pt x="96" y="289"/>
                  </a:lnTo>
                  <a:lnTo>
                    <a:pt x="83" y="285"/>
                  </a:lnTo>
                  <a:lnTo>
                    <a:pt x="73" y="278"/>
                  </a:lnTo>
                  <a:lnTo>
                    <a:pt x="59" y="282"/>
                  </a:lnTo>
                  <a:lnTo>
                    <a:pt x="57" y="268"/>
                  </a:lnTo>
                  <a:lnTo>
                    <a:pt x="47" y="254"/>
                  </a:lnTo>
                  <a:lnTo>
                    <a:pt x="37" y="244"/>
                  </a:lnTo>
                  <a:lnTo>
                    <a:pt x="41" y="238"/>
                  </a:lnTo>
                  <a:lnTo>
                    <a:pt x="35" y="234"/>
                  </a:lnTo>
                  <a:lnTo>
                    <a:pt x="32" y="224"/>
                  </a:lnTo>
                  <a:lnTo>
                    <a:pt x="37" y="215"/>
                  </a:lnTo>
                  <a:lnTo>
                    <a:pt x="26" y="215"/>
                  </a:lnTo>
                  <a:lnTo>
                    <a:pt x="18" y="207"/>
                  </a:lnTo>
                  <a:lnTo>
                    <a:pt x="10" y="195"/>
                  </a:lnTo>
                  <a:lnTo>
                    <a:pt x="10" y="183"/>
                  </a:lnTo>
                  <a:lnTo>
                    <a:pt x="2" y="175"/>
                  </a:lnTo>
                  <a:lnTo>
                    <a:pt x="2" y="167"/>
                  </a:lnTo>
                  <a:lnTo>
                    <a:pt x="6" y="146"/>
                  </a:lnTo>
                  <a:lnTo>
                    <a:pt x="2" y="120"/>
                  </a:lnTo>
                  <a:lnTo>
                    <a:pt x="6" y="110"/>
                  </a:lnTo>
                  <a:lnTo>
                    <a:pt x="10" y="63"/>
                  </a:lnTo>
                  <a:lnTo>
                    <a:pt x="16" y="63"/>
                  </a:lnTo>
                  <a:lnTo>
                    <a:pt x="10" y="53"/>
                  </a:lnTo>
                  <a:lnTo>
                    <a:pt x="6" y="47"/>
                  </a:lnTo>
                  <a:lnTo>
                    <a:pt x="8" y="41"/>
                  </a:lnTo>
                  <a:lnTo>
                    <a:pt x="61" y="94"/>
                  </a:lnTo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475" name="Freeform 164"/>
            <p:cNvSpPr>
              <a:spLocks noChangeAspect="1"/>
            </p:cNvSpPr>
            <p:nvPr/>
          </p:nvSpPr>
          <p:spPr bwMode="auto">
            <a:xfrm>
              <a:off x="3006" y="1807"/>
              <a:ext cx="36" cy="39"/>
            </a:xfrm>
            <a:custGeom>
              <a:avLst/>
              <a:gdLst>
                <a:gd name="T0" fmla="*/ 1 w 58"/>
                <a:gd name="T1" fmla="*/ 1 h 64"/>
                <a:gd name="T2" fmla="*/ 1 w 58"/>
                <a:gd name="T3" fmla="*/ 1 h 64"/>
                <a:gd name="T4" fmla="*/ 1 w 58"/>
                <a:gd name="T5" fmla="*/ 1 h 64"/>
                <a:gd name="T6" fmla="*/ 1 w 58"/>
                <a:gd name="T7" fmla="*/ 1 h 64"/>
                <a:gd name="T8" fmla="*/ 1 w 58"/>
                <a:gd name="T9" fmla="*/ 1 h 64"/>
                <a:gd name="T10" fmla="*/ 1 w 58"/>
                <a:gd name="T11" fmla="*/ 1 h 64"/>
                <a:gd name="T12" fmla="*/ 1 w 58"/>
                <a:gd name="T13" fmla="*/ 1 h 64"/>
                <a:gd name="T14" fmla="*/ 1 w 58"/>
                <a:gd name="T15" fmla="*/ 0 h 64"/>
                <a:gd name="T16" fmla="*/ 1 w 58"/>
                <a:gd name="T17" fmla="*/ 1 h 64"/>
                <a:gd name="T18" fmla="*/ 1 w 58"/>
                <a:gd name="T19" fmla="*/ 1 h 64"/>
                <a:gd name="T20" fmla="*/ 1 w 58"/>
                <a:gd name="T21" fmla="*/ 1 h 64"/>
                <a:gd name="T22" fmla="*/ 1 w 58"/>
                <a:gd name="T23" fmla="*/ 1 h 64"/>
                <a:gd name="T24" fmla="*/ 1 w 58"/>
                <a:gd name="T25" fmla="*/ 1 h 64"/>
                <a:gd name="T26" fmla="*/ 1 w 58"/>
                <a:gd name="T27" fmla="*/ 1 h 64"/>
                <a:gd name="T28" fmla="*/ 1 w 58"/>
                <a:gd name="T29" fmla="*/ 1 h 64"/>
                <a:gd name="T30" fmla="*/ 1 w 58"/>
                <a:gd name="T31" fmla="*/ 1 h 64"/>
                <a:gd name="T32" fmla="*/ 1 w 58"/>
                <a:gd name="T33" fmla="*/ 1 h 64"/>
                <a:gd name="T34" fmla="*/ 1 w 58"/>
                <a:gd name="T35" fmla="*/ 1 h 64"/>
                <a:gd name="T36" fmla="*/ 0 w 58"/>
                <a:gd name="T37" fmla="*/ 1 h 64"/>
                <a:gd name="T38" fmla="*/ 1 w 58"/>
                <a:gd name="T39" fmla="*/ 1 h 64"/>
                <a:gd name="T40" fmla="*/ 1 w 58"/>
                <a:gd name="T41" fmla="*/ 1 h 64"/>
                <a:gd name="T42" fmla="*/ 1 w 58"/>
                <a:gd name="T43" fmla="*/ 1 h 64"/>
                <a:gd name="T44" fmla="*/ 1 w 58"/>
                <a:gd name="T45" fmla="*/ 1 h 6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8"/>
                <a:gd name="T70" fmla="*/ 0 h 64"/>
                <a:gd name="T71" fmla="*/ 58 w 58"/>
                <a:gd name="T72" fmla="*/ 64 h 6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8" h="64">
                  <a:moveTo>
                    <a:pt x="34" y="64"/>
                  </a:moveTo>
                  <a:lnTo>
                    <a:pt x="42" y="56"/>
                  </a:lnTo>
                  <a:lnTo>
                    <a:pt x="48" y="50"/>
                  </a:lnTo>
                  <a:lnTo>
                    <a:pt x="52" y="46"/>
                  </a:lnTo>
                  <a:lnTo>
                    <a:pt x="58" y="38"/>
                  </a:lnTo>
                  <a:lnTo>
                    <a:pt x="54" y="34"/>
                  </a:lnTo>
                  <a:lnTo>
                    <a:pt x="48" y="34"/>
                  </a:lnTo>
                  <a:lnTo>
                    <a:pt x="48" y="0"/>
                  </a:lnTo>
                  <a:lnTo>
                    <a:pt x="18" y="2"/>
                  </a:lnTo>
                  <a:lnTo>
                    <a:pt x="16" y="6"/>
                  </a:lnTo>
                  <a:lnTo>
                    <a:pt x="18" y="14"/>
                  </a:lnTo>
                  <a:lnTo>
                    <a:pt x="26" y="20"/>
                  </a:lnTo>
                  <a:lnTo>
                    <a:pt x="30" y="26"/>
                  </a:lnTo>
                  <a:lnTo>
                    <a:pt x="26" y="28"/>
                  </a:lnTo>
                  <a:lnTo>
                    <a:pt x="14" y="30"/>
                  </a:lnTo>
                  <a:lnTo>
                    <a:pt x="10" y="28"/>
                  </a:lnTo>
                  <a:lnTo>
                    <a:pt x="4" y="36"/>
                  </a:lnTo>
                  <a:lnTo>
                    <a:pt x="2" y="42"/>
                  </a:lnTo>
                  <a:lnTo>
                    <a:pt x="0" y="54"/>
                  </a:lnTo>
                  <a:lnTo>
                    <a:pt x="6" y="58"/>
                  </a:lnTo>
                  <a:lnTo>
                    <a:pt x="12" y="62"/>
                  </a:lnTo>
                  <a:lnTo>
                    <a:pt x="22" y="64"/>
                  </a:lnTo>
                  <a:lnTo>
                    <a:pt x="34" y="64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476" name="Freeform 165"/>
            <p:cNvSpPr>
              <a:spLocks noChangeAspect="1"/>
            </p:cNvSpPr>
            <p:nvPr/>
          </p:nvSpPr>
          <p:spPr bwMode="auto">
            <a:xfrm>
              <a:off x="3036" y="1801"/>
              <a:ext cx="7" cy="27"/>
            </a:xfrm>
            <a:custGeom>
              <a:avLst/>
              <a:gdLst>
                <a:gd name="T0" fmla="*/ 1 w 12"/>
                <a:gd name="T1" fmla="*/ 0 h 44"/>
                <a:gd name="T2" fmla="*/ 1 w 12"/>
                <a:gd name="T3" fmla="*/ 1 h 44"/>
                <a:gd name="T4" fmla="*/ 1 w 12"/>
                <a:gd name="T5" fmla="*/ 1 h 44"/>
                <a:gd name="T6" fmla="*/ 1 w 12"/>
                <a:gd name="T7" fmla="*/ 1 h 44"/>
                <a:gd name="T8" fmla="*/ 1 w 12"/>
                <a:gd name="T9" fmla="*/ 1 h 44"/>
                <a:gd name="T10" fmla="*/ 1 w 12"/>
                <a:gd name="T11" fmla="*/ 1 h 44"/>
                <a:gd name="T12" fmla="*/ 0 w 12"/>
                <a:gd name="T13" fmla="*/ 1 h 44"/>
                <a:gd name="T14" fmla="*/ 0 w 12"/>
                <a:gd name="T15" fmla="*/ 1 h 44"/>
                <a:gd name="T16" fmla="*/ 1 w 12"/>
                <a:gd name="T17" fmla="*/ 1 h 44"/>
                <a:gd name="T18" fmla="*/ 1 w 12"/>
                <a:gd name="T19" fmla="*/ 0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44"/>
                <a:gd name="T32" fmla="*/ 12 w 12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44">
                  <a:moveTo>
                    <a:pt x="10" y="0"/>
                  </a:moveTo>
                  <a:lnTo>
                    <a:pt x="12" y="6"/>
                  </a:lnTo>
                  <a:lnTo>
                    <a:pt x="10" y="12"/>
                  </a:lnTo>
                  <a:lnTo>
                    <a:pt x="10" y="26"/>
                  </a:lnTo>
                  <a:lnTo>
                    <a:pt x="10" y="34"/>
                  </a:lnTo>
                  <a:lnTo>
                    <a:pt x="6" y="38"/>
                  </a:lnTo>
                  <a:lnTo>
                    <a:pt x="0" y="44"/>
                  </a:lnTo>
                  <a:lnTo>
                    <a:pt x="0" y="10"/>
                  </a:lnTo>
                  <a:lnTo>
                    <a:pt x="6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477" name="Freeform 166"/>
            <p:cNvSpPr>
              <a:spLocks noChangeAspect="1"/>
            </p:cNvSpPr>
            <p:nvPr/>
          </p:nvSpPr>
          <p:spPr bwMode="auto">
            <a:xfrm>
              <a:off x="3027" y="1840"/>
              <a:ext cx="21" cy="14"/>
            </a:xfrm>
            <a:custGeom>
              <a:avLst/>
              <a:gdLst>
                <a:gd name="T0" fmla="*/ 0 w 34"/>
                <a:gd name="T1" fmla="*/ 1 h 22"/>
                <a:gd name="T2" fmla="*/ 1 w 34"/>
                <a:gd name="T3" fmla="*/ 0 h 22"/>
                <a:gd name="T4" fmla="*/ 1 w 34"/>
                <a:gd name="T5" fmla="*/ 1 h 22"/>
                <a:gd name="T6" fmla="*/ 1 w 34"/>
                <a:gd name="T7" fmla="*/ 1 h 22"/>
                <a:gd name="T8" fmla="*/ 1 w 34"/>
                <a:gd name="T9" fmla="*/ 1 h 22"/>
                <a:gd name="T10" fmla="*/ 1 w 34"/>
                <a:gd name="T11" fmla="*/ 1 h 22"/>
                <a:gd name="T12" fmla="*/ 1 w 34"/>
                <a:gd name="T13" fmla="*/ 1 h 22"/>
                <a:gd name="T14" fmla="*/ 1 w 34"/>
                <a:gd name="T15" fmla="*/ 1 h 22"/>
                <a:gd name="T16" fmla="*/ 1 w 34"/>
                <a:gd name="T17" fmla="*/ 1 h 22"/>
                <a:gd name="T18" fmla="*/ 1 w 34"/>
                <a:gd name="T19" fmla="*/ 1 h 22"/>
                <a:gd name="T20" fmla="*/ 0 w 34"/>
                <a:gd name="T21" fmla="*/ 1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"/>
                <a:gd name="T34" fmla="*/ 0 h 22"/>
                <a:gd name="T35" fmla="*/ 34 w 34"/>
                <a:gd name="T36" fmla="*/ 22 h 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" h="22">
                  <a:moveTo>
                    <a:pt x="0" y="10"/>
                  </a:moveTo>
                  <a:lnTo>
                    <a:pt x="12" y="0"/>
                  </a:lnTo>
                  <a:lnTo>
                    <a:pt x="18" y="4"/>
                  </a:lnTo>
                  <a:lnTo>
                    <a:pt x="24" y="8"/>
                  </a:lnTo>
                  <a:lnTo>
                    <a:pt x="32" y="10"/>
                  </a:lnTo>
                  <a:lnTo>
                    <a:pt x="34" y="14"/>
                  </a:lnTo>
                  <a:lnTo>
                    <a:pt x="30" y="20"/>
                  </a:lnTo>
                  <a:lnTo>
                    <a:pt x="26" y="22"/>
                  </a:lnTo>
                  <a:lnTo>
                    <a:pt x="16" y="18"/>
                  </a:lnTo>
                  <a:lnTo>
                    <a:pt x="8" y="1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478" name="Freeform 167"/>
            <p:cNvSpPr>
              <a:spLocks noChangeAspect="1"/>
            </p:cNvSpPr>
            <p:nvPr/>
          </p:nvSpPr>
          <p:spPr bwMode="auto">
            <a:xfrm>
              <a:off x="3035" y="1827"/>
              <a:ext cx="58" cy="29"/>
            </a:xfrm>
            <a:custGeom>
              <a:avLst/>
              <a:gdLst>
                <a:gd name="T0" fmla="*/ 1 w 96"/>
                <a:gd name="T1" fmla="*/ 1 h 48"/>
                <a:gd name="T2" fmla="*/ 1 w 96"/>
                <a:gd name="T3" fmla="*/ 1 h 48"/>
                <a:gd name="T4" fmla="*/ 1 w 96"/>
                <a:gd name="T5" fmla="*/ 1 h 48"/>
                <a:gd name="T6" fmla="*/ 1 w 96"/>
                <a:gd name="T7" fmla="*/ 1 h 48"/>
                <a:gd name="T8" fmla="*/ 1 w 96"/>
                <a:gd name="T9" fmla="*/ 1 h 48"/>
                <a:gd name="T10" fmla="*/ 1 w 96"/>
                <a:gd name="T11" fmla="*/ 0 h 48"/>
                <a:gd name="T12" fmla="*/ 1 w 96"/>
                <a:gd name="T13" fmla="*/ 0 h 48"/>
                <a:gd name="T14" fmla="*/ 1 w 96"/>
                <a:gd name="T15" fmla="*/ 0 h 48"/>
                <a:gd name="T16" fmla="*/ 1 w 96"/>
                <a:gd name="T17" fmla="*/ 1 h 48"/>
                <a:gd name="T18" fmla="*/ 2 w 96"/>
                <a:gd name="T19" fmla="*/ 1 h 48"/>
                <a:gd name="T20" fmla="*/ 2 w 96"/>
                <a:gd name="T21" fmla="*/ 1 h 48"/>
                <a:gd name="T22" fmla="*/ 1 w 96"/>
                <a:gd name="T23" fmla="*/ 1 h 48"/>
                <a:gd name="T24" fmla="*/ 1 w 96"/>
                <a:gd name="T25" fmla="*/ 1 h 48"/>
                <a:gd name="T26" fmla="*/ 1 w 96"/>
                <a:gd name="T27" fmla="*/ 1 h 48"/>
                <a:gd name="T28" fmla="*/ 1 w 96"/>
                <a:gd name="T29" fmla="*/ 1 h 48"/>
                <a:gd name="T30" fmla="*/ 1 w 96"/>
                <a:gd name="T31" fmla="*/ 1 h 48"/>
                <a:gd name="T32" fmla="*/ 1 w 96"/>
                <a:gd name="T33" fmla="*/ 1 h 48"/>
                <a:gd name="T34" fmla="*/ 1 w 96"/>
                <a:gd name="T35" fmla="*/ 1 h 48"/>
                <a:gd name="T36" fmla="*/ 1 w 96"/>
                <a:gd name="T37" fmla="*/ 1 h 48"/>
                <a:gd name="T38" fmla="*/ 1 w 96"/>
                <a:gd name="T39" fmla="*/ 1 h 48"/>
                <a:gd name="T40" fmla="*/ 1 w 96"/>
                <a:gd name="T41" fmla="*/ 1 h 48"/>
                <a:gd name="T42" fmla="*/ 1 w 96"/>
                <a:gd name="T43" fmla="*/ 1 h 48"/>
                <a:gd name="T44" fmla="*/ 1 w 96"/>
                <a:gd name="T45" fmla="*/ 1 h 48"/>
                <a:gd name="T46" fmla="*/ 1 w 96"/>
                <a:gd name="T47" fmla="*/ 1 h 48"/>
                <a:gd name="T48" fmla="*/ 1 w 96"/>
                <a:gd name="T49" fmla="*/ 1 h 48"/>
                <a:gd name="T50" fmla="*/ 1 w 96"/>
                <a:gd name="T51" fmla="*/ 1 h 48"/>
                <a:gd name="T52" fmla="*/ 0 w 96"/>
                <a:gd name="T53" fmla="*/ 1 h 48"/>
                <a:gd name="T54" fmla="*/ 1 w 96"/>
                <a:gd name="T55" fmla="*/ 1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6"/>
                <a:gd name="T85" fmla="*/ 0 h 48"/>
                <a:gd name="T86" fmla="*/ 96 w 96"/>
                <a:gd name="T87" fmla="*/ 48 h 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6" h="48">
                  <a:moveTo>
                    <a:pt x="12" y="6"/>
                  </a:moveTo>
                  <a:lnTo>
                    <a:pt x="26" y="2"/>
                  </a:lnTo>
                  <a:lnTo>
                    <a:pt x="34" y="2"/>
                  </a:lnTo>
                  <a:lnTo>
                    <a:pt x="42" y="4"/>
                  </a:lnTo>
                  <a:lnTo>
                    <a:pt x="52" y="2"/>
                  </a:lnTo>
                  <a:lnTo>
                    <a:pt x="64" y="0"/>
                  </a:lnTo>
                  <a:lnTo>
                    <a:pt x="74" y="0"/>
                  </a:lnTo>
                  <a:lnTo>
                    <a:pt x="80" y="0"/>
                  </a:lnTo>
                  <a:lnTo>
                    <a:pt x="84" y="4"/>
                  </a:lnTo>
                  <a:lnTo>
                    <a:pt x="96" y="12"/>
                  </a:lnTo>
                  <a:lnTo>
                    <a:pt x="94" y="16"/>
                  </a:lnTo>
                  <a:lnTo>
                    <a:pt x="88" y="18"/>
                  </a:lnTo>
                  <a:lnTo>
                    <a:pt x="80" y="18"/>
                  </a:lnTo>
                  <a:lnTo>
                    <a:pt x="70" y="18"/>
                  </a:lnTo>
                  <a:lnTo>
                    <a:pt x="64" y="22"/>
                  </a:lnTo>
                  <a:lnTo>
                    <a:pt x="56" y="30"/>
                  </a:lnTo>
                  <a:lnTo>
                    <a:pt x="48" y="32"/>
                  </a:lnTo>
                  <a:lnTo>
                    <a:pt x="42" y="34"/>
                  </a:lnTo>
                  <a:lnTo>
                    <a:pt x="40" y="42"/>
                  </a:lnTo>
                  <a:lnTo>
                    <a:pt x="36" y="46"/>
                  </a:lnTo>
                  <a:lnTo>
                    <a:pt x="30" y="48"/>
                  </a:lnTo>
                  <a:lnTo>
                    <a:pt x="30" y="42"/>
                  </a:lnTo>
                  <a:lnTo>
                    <a:pt x="28" y="36"/>
                  </a:lnTo>
                  <a:lnTo>
                    <a:pt x="22" y="36"/>
                  </a:lnTo>
                  <a:lnTo>
                    <a:pt x="20" y="32"/>
                  </a:lnTo>
                  <a:lnTo>
                    <a:pt x="6" y="26"/>
                  </a:lnTo>
                  <a:lnTo>
                    <a:pt x="0" y="22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479" name="Freeform 168"/>
            <p:cNvSpPr>
              <a:spLocks noChangeAspect="1"/>
            </p:cNvSpPr>
            <p:nvPr/>
          </p:nvSpPr>
          <p:spPr bwMode="auto">
            <a:xfrm>
              <a:off x="3053" y="1837"/>
              <a:ext cx="39" cy="40"/>
            </a:xfrm>
            <a:custGeom>
              <a:avLst/>
              <a:gdLst>
                <a:gd name="T0" fmla="*/ 1 w 64"/>
                <a:gd name="T1" fmla="*/ 1 h 66"/>
                <a:gd name="T2" fmla="*/ 1 w 64"/>
                <a:gd name="T3" fmla="*/ 1 h 66"/>
                <a:gd name="T4" fmla="*/ 1 w 64"/>
                <a:gd name="T5" fmla="*/ 1 h 66"/>
                <a:gd name="T6" fmla="*/ 1 w 64"/>
                <a:gd name="T7" fmla="*/ 1 h 66"/>
                <a:gd name="T8" fmla="*/ 1 w 64"/>
                <a:gd name="T9" fmla="*/ 1 h 66"/>
                <a:gd name="T10" fmla="*/ 0 w 64"/>
                <a:gd name="T11" fmla="*/ 1 h 66"/>
                <a:gd name="T12" fmla="*/ 1 w 64"/>
                <a:gd name="T13" fmla="*/ 1 h 66"/>
                <a:gd name="T14" fmla="*/ 1 w 64"/>
                <a:gd name="T15" fmla="*/ 1 h 66"/>
                <a:gd name="T16" fmla="*/ 1 w 64"/>
                <a:gd name="T17" fmla="*/ 1 h 66"/>
                <a:gd name="T18" fmla="*/ 1 w 64"/>
                <a:gd name="T19" fmla="*/ 1 h 66"/>
                <a:gd name="T20" fmla="*/ 1 w 64"/>
                <a:gd name="T21" fmla="*/ 1 h 66"/>
                <a:gd name="T22" fmla="*/ 1 w 64"/>
                <a:gd name="T23" fmla="*/ 1 h 66"/>
                <a:gd name="T24" fmla="*/ 1 w 64"/>
                <a:gd name="T25" fmla="*/ 1 h 66"/>
                <a:gd name="T26" fmla="*/ 1 w 64"/>
                <a:gd name="T27" fmla="*/ 0 h 66"/>
                <a:gd name="T28" fmla="*/ 1 w 64"/>
                <a:gd name="T29" fmla="*/ 1 h 66"/>
                <a:gd name="T30" fmla="*/ 1 w 64"/>
                <a:gd name="T31" fmla="*/ 1 h 66"/>
                <a:gd name="T32" fmla="*/ 1 w 64"/>
                <a:gd name="T33" fmla="*/ 1 h 66"/>
                <a:gd name="T34" fmla="*/ 1 w 64"/>
                <a:gd name="T35" fmla="*/ 1 h 66"/>
                <a:gd name="T36" fmla="*/ 1 w 64"/>
                <a:gd name="T37" fmla="*/ 1 h 66"/>
                <a:gd name="T38" fmla="*/ 1 w 64"/>
                <a:gd name="T39" fmla="*/ 1 h 6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4"/>
                <a:gd name="T61" fmla="*/ 0 h 66"/>
                <a:gd name="T62" fmla="*/ 64 w 64"/>
                <a:gd name="T63" fmla="*/ 66 h 6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4" h="66">
                  <a:moveTo>
                    <a:pt x="54" y="66"/>
                  </a:moveTo>
                  <a:lnTo>
                    <a:pt x="44" y="62"/>
                  </a:lnTo>
                  <a:lnTo>
                    <a:pt x="26" y="60"/>
                  </a:lnTo>
                  <a:lnTo>
                    <a:pt x="14" y="50"/>
                  </a:lnTo>
                  <a:lnTo>
                    <a:pt x="6" y="42"/>
                  </a:lnTo>
                  <a:lnTo>
                    <a:pt x="0" y="32"/>
                  </a:lnTo>
                  <a:lnTo>
                    <a:pt x="10" y="26"/>
                  </a:lnTo>
                  <a:lnTo>
                    <a:pt x="12" y="18"/>
                  </a:lnTo>
                  <a:lnTo>
                    <a:pt x="26" y="14"/>
                  </a:lnTo>
                  <a:lnTo>
                    <a:pt x="34" y="6"/>
                  </a:lnTo>
                  <a:lnTo>
                    <a:pt x="40" y="2"/>
                  </a:lnTo>
                  <a:lnTo>
                    <a:pt x="50" y="2"/>
                  </a:lnTo>
                  <a:lnTo>
                    <a:pt x="58" y="2"/>
                  </a:lnTo>
                  <a:lnTo>
                    <a:pt x="64" y="0"/>
                  </a:lnTo>
                  <a:lnTo>
                    <a:pt x="64" y="6"/>
                  </a:lnTo>
                  <a:lnTo>
                    <a:pt x="62" y="18"/>
                  </a:lnTo>
                  <a:lnTo>
                    <a:pt x="58" y="30"/>
                  </a:lnTo>
                  <a:lnTo>
                    <a:pt x="56" y="42"/>
                  </a:lnTo>
                  <a:lnTo>
                    <a:pt x="56" y="52"/>
                  </a:lnTo>
                  <a:lnTo>
                    <a:pt x="54" y="66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480" name="Freeform 169"/>
            <p:cNvSpPr>
              <a:spLocks noChangeAspect="1"/>
            </p:cNvSpPr>
            <p:nvPr/>
          </p:nvSpPr>
          <p:spPr bwMode="auto">
            <a:xfrm>
              <a:off x="3068" y="1873"/>
              <a:ext cx="31" cy="28"/>
            </a:xfrm>
            <a:custGeom>
              <a:avLst/>
              <a:gdLst>
                <a:gd name="T0" fmla="*/ 1 w 50"/>
                <a:gd name="T1" fmla="*/ 1 h 44"/>
                <a:gd name="T2" fmla="*/ 1 w 50"/>
                <a:gd name="T3" fmla="*/ 1 h 44"/>
                <a:gd name="T4" fmla="*/ 1 w 50"/>
                <a:gd name="T5" fmla="*/ 1 h 44"/>
                <a:gd name="T6" fmla="*/ 1 w 50"/>
                <a:gd name="T7" fmla="*/ 1 h 44"/>
                <a:gd name="T8" fmla="*/ 1 w 50"/>
                <a:gd name="T9" fmla="*/ 1 h 44"/>
                <a:gd name="T10" fmla="*/ 0 w 50"/>
                <a:gd name="T11" fmla="*/ 1 h 44"/>
                <a:gd name="T12" fmla="*/ 0 w 50"/>
                <a:gd name="T13" fmla="*/ 1 h 44"/>
                <a:gd name="T14" fmla="*/ 1 w 50"/>
                <a:gd name="T15" fmla="*/ 1 h 44"/>
                <a:gd name="T16" fmla="*/ 1 w 50"/>
                <a:gd name="T17" fmla="*/ 0 h 44"/>
                <a:gd name="T18" fmla="*/ 1 w 50"/>
                <a:gd name="T19" fmla="*/ 1 h 44"/>
                <a:gd name="T20" fmla="*/ 1 w 50"/>
                <a:gd name="T21" fmla="*/ 1 h 44"/>
                <a:gd name="T22" fmla="*/ 1 w 50"/>
                <a:gd name="T23" fmla="*/ 1 h 44"/>
                <a:gd name="T24" fmla="*/ 1 w 50"/>
                <a:gd name="T25" fmla="*/ 1 h 44"/>
                <a:gd name="T26" fmla="*/ 1 w 50"/>
                <a:gd name="T27" fmla="*/ 1 h 44"/>
                <a:gd name="T28" fmla="*/ 1 w 50"/>
                <a:gd name="T29" fmla="*/ 1 h 44"/>
                <a:gd name="T30" fmla="*/ 1 w 50"/>
                <a:gd name="T31" fmla="*/ 1 h 44"/>
                <a:gd name="T32" fmla="*/ 1 w 50"/>
                <a:gd name="T33" fmla="*/ 1 h 44"/>
                <a:gd name="T34" fmla="*/ 1 w 50"/>
                <a:gd name="T35" fmla="*/ 1 h 44"/>
                <a:gd name="T36" fmla="*/ 1 w 50"/>
                <a:gd name="T37" fmla="*/ 1 h 44"/>
                <a:gd name="T38" fmla="*/ 1 w 50"/>
                <a:gd name="T39" fmla="*/ 1 h 44"/>
                <a:gd name="T40" fmla="*/ 1 w 50"/>
                <a:gd name="T41" fmla="*/ 1 h 44"/>
                <a:gd name="T42" fmla="*/ 1 w 50"/>
                <a:gd name="T43" fmla="*/ 1 h 44"/>
                <a:gd name="T44" fmla="*/ 1 w 50"/>
                <a:gd name="T45" fmla="*/ 1 h 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0"/>
                <a:gd name="T70" fmla="*/ 0 h 44"/>
                <a:gd name="T71" fmla="*/ 50 w 50"/>
                <a:gd name="T72" fmla="*/ 44 h 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0" h="44">
                  <a:moveTo>
                    <a:pt x="18" y="20"/>
                  </a:moveTo>
                  <a:lnTo>
                    <a:pt x="12" y="16"/>
                  </a:lnTo>
                  <a:lnTo>
                    <a:pt x="10" y="22"/>
                  </a:lnTo>
                  <a:lnTo>
                    <a:pt x="8" y="24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0"/>
                  </a:lnTo>
                  <a:lnTo>
                    <a:pt x="18" y="2"/>
                  </a:lnTo>
                  <a:lnTo>
                    <a:pt x="30" y="6"/>
                  </a:lnTo>
                  <a:lnTo>
                    <a:pt x="34" y="10"/>
                  </a:lnTo>
                  <a:lnTo>
                    <a:pt x="42" y="18"/>
                  </a:lnTo>
                  <a:lnTo>
                    <a:pt x="48" y="24"/>
                  </a:lnTo>
                  <a:lnTo>
                    <a:pt x="50" y="28"/>
                  </a:lnTo>
                  <a:lnTo>
                    <a:pt x="46" y="30"/>
                  </a:lnTo>
                  <a:lnTo>
                    <a:pt x="44" y="36"/>
                  </a:lnTo>
                  <a:lnTo>
                    <a:pt x="42" y="42"/>
                  </a:lnTo>
                  <a:lnTo>
                    <a:pt x="38" y="44"/>
                  </a:lnTo>
                  <a:lnTo>
                    <a:pt x="34" y="32"/>
                  </a:lnTo>
                  <a:lnTo>
                    <a:pt x="28" y="26"/>
                  </a:lnTo>
                  <a:lnTo>
                    <a:pt x="24" y="24"/>
                  </a:lnTo>
                  <a:lnTo>
                    <a:pt x="18" y="2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481" name="Freeform 170"/>
            <p:cNvSpPr>
              <a:spLocks noChangeAspect="1"/>
            </p:cNvSpPr>
            <p:nvPr/>
          </p:nvSpPr>
          <p:spPr bwMode="auto">
            <a:xfrm>
              <a:off x="3091" y="1889"/>
              <a:ext cx="63" cy="24"/>
            </a:xfrm>
            <a:custGeom>
              <a:avLst/>
              <a:gdLst>
                <a:gd name="T0" fmla="*/ 1 w 102"/>
                <a:gd name="T1" fmla="*/ 1 h 38"/>
                <a:gd name="T2" fmla="*/ 1 w 102"/>
                <a:gd name="T3" fmla="*/ 1 h 38"/>
                <a:gd name="T4" fmla="*/ 1 w 102"/>
                <a:gd name="T5" fmla="*/ 1 h 38"/>
                <a:gd name="T6" fmla="*/ 1 w 102"/>
                <a:gd name="T7" fmla="*/ 1 h 38"/>
                <a:gd name="T8" fmla="*/ 1 w 102"/>
                <a:gd name="T9" fmla="*/ 1 h 38"/>
                <a:gd name="T10" fmla="*/ 1 w 102"/>
                <a:gd name="T11" fmla="*/ 1 h 38"/>
                <a:gd name="T12" fmla="*/ 1 w 102"/>
                <a:gd name="T13" fmla="*/ 1 h 38"/>
                <a:gd name="T14" fmla="*/ 1 w 102"/>
                <a:gd name="T15" fmla="*/ 1 h 38"/>
                <a:gd name="T16" fmla="*/ 1 w 102"/>
                <a:gd name="T17" fmla="*/ 1 h 38"/>
                <a:gd name="T18" fmla="*/ 1 w 102"/>
                <a:gd name="T19" fmla="*/ 1 h 38"/>
                <a:gd name="T20" fmla="*/ 1 w 102"/>
                <a:gd name="T21" fmla="*/ 1 h 38"/>
                <a:gd name="T22" fmla="*/ 1 w 102"/>
                <a:gd name="T23" fmla="*/ 1 h 38"/>
                <a:gd name="T24" fmla="*/ 1 w 102"/>
                <a:gd name="T25" fmla="*/ 1 h 38"/>
                <a:gd name="T26" fmla="*/ 1 w 102"/>
                <a:gd name="T27" fmla="*/ 1 h 38"/>
                <a:gd name="T28" fmla="*/ 1 w 102"/>
                <a:gd name="T29" fmla="*/ 1 h 38"/>
                <a:gd name="T30" fmla="*/ 1 w 102"/>
                <a:gd name="T31" fmla="*/ 1 h 38"/>
                <a:gd name="T32" fmla="*/ 1 w 102"/>
                <a:gd name="T33" fmla="*/ 1 h 38"/>
                <a:gd name="T34" fmla="*/ 1 w 102"/>
                <a:gd name="T35" fmla="*/ 1 h 38"/>
                <a:gd name="T36" fmla="*/ 1 w 102"/>
                <a:gd name="T37" fmla="*/ 1 h 38"/>
                <a:gd name="T38" fmla="*/ 1 w 102"/>
                <a:gd name="T39" fmla="*/ 1 h 38"/>
                <a:gd name="T40" fmla="*/ 1 w 102"/>
                <a:gd name="T41" fmla="*/ 1 h 38"/>
                <a:gd name="T42" fmla="*/ 1 w 102"/>
                <a:gd name="T43" fmla="*/ 1 h 38"/>
                <a:gd name="T44" fmla="*/ 0 w 102"/>
                <a:gd name="T45" fmla="*/ 1 h 38"/>
                <a:gd name="T46" fmla="*/ 1 w 102"/>
                <a:gd name="T47" fmla="*/ 1 h 38"/>
                <a:gd name="T48" fmla="*/ 1 w 102"/>
                <a:gd name="T49" fmla="*/ 1 h 38"/>
                <a:gd name="T50" fmla="*/ 1 w 102"/>
                <a:gd name="T51" fmla="*/ 1 h 38"/>
                <a:gd name="T52" fmla="*/ 1 w 102"/>
                <a:gd name="T53" fmla="*/ 1 h 38"/>
                <a:gd name="T54" fmla="*/ 1 w 102"/>
                <a:gd name="T55" fmla="*/ 1 h 38"/>
                <a:gd name="T56" fmla="*/ 1 w 102"/>
                <a:gd name="T57" fmla="*/ 1 h 38"/>
                <a:gd name="T58" fmla="*/ 1 w 102"/>
                <a:gd name="T59" fmla="*/ 1 h 38"/>
                <a:gd name="T60" fmla="*/ 1 w 102"/>
                <a:gd name="T61" fmla="*/ 1 h 38"/>
                <a:gd name="T62" fmla="*/ 1 w 102"/>
                <a:gd name="T63" fmla="*/ 1 h 38"/>
                <a:gd name="T64" fmla="*/ 1 w 102"/>
                <a:gd name="T65" fmla="*/ 1 h 38"/>
                <a:gd name="T66" fmla="*/ 1 w 102"/>
                <a:gd name="T67" fmla="*/ 0 h 38"/>
                <a:gd name="T68" fmla="*/ 1 w 102"/>
                <a:gd name="T69" fmla="*/ 1 h 38"/>
                <a:gd name="T70" fmla="*/ 1 w 102"/>
                <a:gd name="T71" fmla="*/ 1 h 38"/>
                <a:gd name="T72" fmla="*/ 2 w 102"/>
                <a:gd name="T73" fmla="*/ 1 h 38"/>
                <a:gd name="T74" fmla="*/ 2 w 102"/>
                <a:gd name="T75" fmla="*/ 1 h 38"/>
                <a:gd name="T76" fmla="*/ 2 w 102"/>
                <a:gd name="T77" fmla="*/ 1 h 38"/>
                <a:gd name="T78" fmla="*/ 2 w 102"/>
                <a:gd name="T79" fmla="*/ 1 h 38"/>
                <a:gd name="T80" fmla="*/ 2 w 102"/>
                <a:gd name="T81" fmla="*/ 1 h 38"/>
                <a:gd name="T82" fmla="*/ 1 w 102"/>
                <a:gd name="T83" fmla="*/ 1 h 3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2"/>
                <a:gd name="T127" fmla="*/ 0 h 38"/>
                <a:gd name="T128" fmla="*/ 102 w 102"/>
                <a:gd name="T129" fmla="*/ 38 h 3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2" h="38">
                  <a:moveTo>
                    <a:pt x="88" y="34"/>
                  </a:moveTo>
                  <a:lnTo>
                    <a:pt x="82" y="32"/>
                  </a:lnTo>
                  <a:lnTo>
                    <a:pt x="80" y="28"/>
                  </a:lnTo>
                  <a:lnTo>
                    <a:pt x="80" y="22"/>
                  </a:lnTo>
                  <a:lnTo>
                    <a:pt x="80" y="16"/>
                  </a:lnTo>
                  <a:lnTo>
                    <a:pt x="78" y="12"/>
                  </a:lnTo>
                  <a:lnTo>
                    <a:pt x="72" y="10"/>
                  </a:lnTo>
                  <a:lnTo>
                    <a:pt x="66" y="10"/>
                  </a:lnTo>
                  <a:lnTo>
                    <a:pt x="62" y="12"/>
                  </a:lnTo>
                  <a:lnTo>
                    <a:pt x="60" y="16"/>
                  </a:lnTo>
                  <a:lnTo>
                    <a:pt x="52" y="18"/>
                  </a:lnTo>
                  <a:lnTo>
                    <a:pt x="48" y="22"/>
                  </a:lnTo>
                  <a:lnTo>
                    <a:pt x="50" y="26"/>
                  </a:lnTo>
                  <a:lnTo>
                    <a:pt x="52" y="30"/>
                  </a:lnTo>
                  <a:lnTo>
                    <a:pt x="52" y="36"/>
                  </a:lnTo>
                  <a:lnTo>
                    <a:pt x="44" y="38"/>
                  </a:lnTo>
                  <a:lnTo>
                    <a:pt x="38" y="32"/>
                  </a:lnTo>
                  <a:lnTo>
                    <a:pt x="32" y="26"/>
                  </a:lnTo>
                  <a:lnTo>
                    <a:pt x="26" y="22"/>
                  </a:lnTo>
                  <a:lnTo>
                    <a:pt x="18" y="20"/>
                  </a:lnTo>
                  <a:lnTo>
                    <a:pt x="14" y="18"/>
                  </a:lnTo>
                  <a:lnTo>
                    <a:pt x="8" y="20"/>
                  </a:lnTo>
                  <a:lnTo>
                    <a:pt x="0" y="18"/>
                  </a:lnTo>
                  <a:lnTo>
                    <a:pt x="4" y="14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8" y="4"/>
                  </a:lnTo>
                  <a:lnTo>
                    <a:pt x="22" y="8"/>
                  </a:lnTo>
                  <a:lnTo>
                    <a:pt x="30" y="12"/>
                  </a:lnTo>
                  <a:lnTo>
                    <a:pt x="38" y="12"/>
                  </a:lnTo>
                  <a:lnTo>
                    <a:pt x="44" y="10"/>
                  </a:lnTo>
                  <a:lnTo>
                    <a:pt x="52" y="6"/>
                  </a:lnTo>
                  <a:lnTo>
                    <a:pt x="62" y="2"/>
                  </a:lnTo>
                  <a:lnTo>
                    <a:pt x="72" y="0"/>
                  </a:lnTo>
                  <a:lnTo>
                    <a:pt x="82" y="2"/>
                  </a:lnTo>
                  <a:lnTo>
                    <a:pt x="88" y="6"/>
                  </a:lnTo>
                  <a:lnTo>
                    <a:pt x="94" y="10"/>
                  </a:lnTo>
                  <a:lnTo>
                    <a:pt x="98" y="16"/>
                  </a:lnTo>
                  <a:lnTo>
                    <a:pt x="102" y="20"/>
                  </a:lnTo>
                  <a:lnTo>
                    <a:pt x="100" y="26"/>
                  </a:lnTo>
                  <a:lnTo>
                    <a:pt x="94" y="30"/>
                  </a:lnTo>
                  <a:lnTo>
                    <a:pt x="88" y="34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482" name="Freeform 171"/>
            <p:cNvSpPr>
              <a:spLocks noChangeAspect="1"/>
            </p:cNvSpPr>
            <p:nvPr/>
          </p:nvSpPr>
          <p:spPr bwMode="auto">
            <a:xfrm>
              <a:off x="3077" y="1753"/>
              <a:ext cx="103" cy="35"/>
            </a:xfrm>
            <a:custGeom>
              <a:avLst/>
              <a:gdLst>
                <a:gd name="T0" fmla="*/ 4 w 166"/>
                <a:gd name="T1" fmla="*/ 2 h 56"/>
                <a:gd name="T2" fmla="*/ 3 w 166"/>
                <a:gd name="T3" fmla="*/ 1 h 56"/>
                <a:gd name="T4" fmla="*/ 2 w 166"/>
                <a:gd name="T5" fmla="*/ 1 h 56"/>
                <a:gd name="T6" fmla="*/ 2 w 166"/>
                <a:gd name="T7" fmla="*/ 2 h 56"/>
                <a:gd name="T8" fmla="*/ 2 w 166"/>
                <a:gd name="T9" fmla="*/ 1 h 56"/>
                <a:gd name="T10" fmla="*/ 2 w 166"/>
                <a:gd name="T11" fmla="*/ 1 h 56"/>
                <a:gd name="T12" fmla="*/ 2 w 166"/>
                <a:gd name="T13" fmla="*/ 1 h 56"/>
                <a:gd name="T14" fmla="*/ 2 w 166"/>
                <a:gd name="T15" fmla="*/ 1 h 56"/>
                <a:gd name="T16" fmla="*/ 2 w 166"/>
                <a:gd name="T17" fmla="*/ 1 h 56"/>
                <a:gd name="T18" fmla="*/ 2 w 166"/>
                <a:gd name="T19" fmla="*/ 1 h 56"/>
                <a:gd name="T20" fmla="*/ 1 w 166"/>
                <a:gd name="T21" fmla="*/ 1 h 56"/>
                <a:gd name="T22" fmla="*/ 1 w 166"/>
                <a:gd name="T23" fmla="*/ 1 h 56"/>
                <a:gd name="T24" fmla="*/ 1 w 166"/>
                <a:gd name="T25" fmla="*/ 1 h 56"/>
                <a:gd name="T26" fmla="*/ 1 w 166"/>
                <a:gd name="T27" fmla="*/ 1 h 56"/>
                <a:gd name="T28" fmla="*/ 1 w 166"/>
                <a:gd name="T29" fmla="*/ 1 h 56"/>
                <a:gd name="T30" fmla="*/ 1 w 166"/>
                <a:gd name="T31" fmla="*/ 1 h 56"/>
                <a:gd name="T32" fmla="*/ 1 w 166"/>
                <a:gd name="T33" fmla="*/ 1 h 56"/>
                <a:gd name="T34" fmla="*/ 1 w 166"/>
                <a:gd name="T35" fmla="*/ 1 h 56"/>
                <a:gd name="T36" fmla="*/ 1 w 166"/>
                <a:gd name="T37" fmla="*/ 1 h 56"/>
                <a:gd name="T38" fmla="*/ 0 w 166"/>
                <a:gd name="T39" fmla="*/ 1 h 56"/>
                <a:gd name="T40" fmla="*/ 1 w 166"/>
                <a:gd name="T41" fmla="*/ 1 h 56"/>
                <a:gd name="T42" fmla="*/ 1 w 166"/>
                <a:gd name="T43" fmla="*/ 1 h 56"/>
                <a:gd name="T44" fmla="*/ 1 w 166"/>
                <a:gd name="T45" fmla="*/ 1 h 56"/>
                <a:gd name="T46" fmla="*/ 1 w 166"/>
                <a:gd name="T47" fmla="*/ 0 h 56"/>
                <a:gd name="T48" fmla="*/ 1 w 166"/>
                <a:gd name="T49" fmla="*/ 0 h 56"/>
                <a:gd name="T50" fmla="*/ 1 w 166"/>
                <a:gd name="T51" fmla="*/ 1 h 56"/>
                <a:gd name="T52" fmla="*/ 2 w 166"/>
                <a:gd name="T53" fmla="*/ 1 h 56"/>
                <a:gd name="T54" fmla="*/ 2 w 166"/>
                <a:gd name="T55" fmla="*/ 1 h 56"/>
                <a:gd name="T56" fmla="*/ 2 w 166"/>
                <a:gd name="T57" fmla="*/ 1 h 56"/>
                <a:gd name="T58" fmla="*/ 2 w 166"/>
                <a:gd name="T59" fmla="*/ 1 h 56"/>
                <a:gd name="T60" fmla="*/ 2 w 166"/>
                <a:gd name="T61" fmla="*/ 1 h 56"/>
                <a:gd name="T62" fmla="*/ 3 w 166"/>
                <a:gd name="T63" fmla="*/ 1 h 56"/>
                <a:gd name="T64" fmla="*/ 4 w 166"/>
                <a:gd name="T65" fmla="*/ 1 h 56"/>
                <a:gd name="T66" fmla="*/ 4 w 166"/>
                <a:gd name="T67" fmla="*/ 1 h 56"/>
                <a:gd name="T68" fmla="*/ 4 w 166"/>
                <a:gd name="T69" fmla="*/ 1 h 56"/>
                <a:gd name="T70" fmla="*/ 4 w 166"/>
                <a:gd name="T71" fmla="*/ 1 h 56"/>
                <a:gd name="T72" fmla="*/ 4 w 166"/>
                <a:gd name="T73" fmla="*/ 2 h 56"/>
                <a:gd name="T74" fmla="*/ 4 w 166"/>
                <a:gd name="T75" fmla="*/ 2 h 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66"/>
                <a:gd name="T115" fmla="*/ 0 h 56"/>
                <a:gd name="T116" fmla="*/ 166 w 166"/>
                <a:gd name="T117" fmla="*/ 56 h 5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66" h="56">
                  <a:moveTo>
                    <a:pt x="148" y="56"/>
                  </a:moveTo>
                  <a:lnTo>
                    <a:pt x="140" y="52"/>
                  </a:lnTo>
                  <a:lnTo>
                    <a:pt x="130" y="52"/>
                  </a:lnTo>
                  <a:lnTo>
                    <a:pt x="124" y="56"/>
                  </a:lnTo>
                  <a:lnTo>
                    <a:pt x="116" y="54"/>
                  </a:lnTo>
                  <a:lnTo>
                    <a:pt x="118" y="46"/>
                  </a:lnTo>
                  <a:lnTo>
                    <a:pt x="116" y="40"/>
                  </a:lnTo>
                  <a:lnTo>
                    <a:pt x="104" y="40"/>
                  </a:lnTo>
                  <a:lnTo>
                    <a:pt x="100" y="32"/>
                  </a:lnTo>
                  <a:lnTo>
                    <a:pt x="94" y="30"/>
                  </a:lnTo>
                  <a:lnTo>
                    <a:pt x="80" y="26"/>
                  </a:lnTo>
                  <a:lnTo>
                    <a:pt x="76" y="22"/>
                  </a:lnTo>
                  <a:lnTo>
                    <a:pt x="62" y="18"/>
                  </a:lnTo>
                  <a:lnTo>
                    <a:pt x="48" y="16"/>
                  </a:lnTo>
                  <a:lnTo>
                    <a:pt x="44" y="12"/>
                  </a:lnTo>
                  <a:lnTo>
                    <a:pt x="34" y="10"/>
                  </a:lnTo>
                  <a:lnTo>
                    <a:pt x="28" y="14"/>
                  </a:lnTo>
                  <a:lnTo>
                    <a:pt x="20" y="18"/>
                  </a:lnTo>
                  <a:lnTo>
                    <a:pt x="12" y="22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10" y="6"/>
                  </a:lnTo>
                  <a:lnTo>
                    <a:pt x="26" y="2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74" y="4"/>
                  </a:lnTo>
                  <a:lnTo>
                    <a:pt x="88" y="10"/>
                  </a:lnTo>
                  <a:lnTo>
                    <a:pt x="104" y="14"/>
                  </a:lnTo>
                  <a:lnTo>
                    <a:pt x="110" y="20"/>
                  </a:lnTo>
                  <a:lnTo>
                    <a:pt x="116" y="24"/>
                  </a:lnTo>
                  <a:lnTo>
                    <a:pt x="130" y="30"/>
                  </a:lnTo>
                  <a:lnTo>
                    <a:pt x="142" y="34"/>
                  </a:lnTo>
                  <a:lnTo>
                    <a:pt x="154" y="40"/>
                  </a:lnTo>
                  <a:lnTo>
                    <a:pt x="166" y="46"/>
                  </a:lnTo>
                  <a:lnTo>
                    <a:pt x="160" y="50"/>
                  </a:lnTo>
                  <a:lnTo>
                    <a:pt x="152" y="52"/>
                  </a:lnTo>
                  <a:lnTo>
                    <a:pt x="150" y="56"/>
                  </a:lnTo>
                  <a:lnTo>
                    <a:pt x="148" y="56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483" name="Freeform 172"/>
            <p:cNvSpPr>
              <a:spLocks noChangeAspect="1"/>
            </p:cNvSpPr>
            <p:nvPr/>
          </p:nvSpPr>
          <p:spPr bwMode="auto">
            <a:xfrm>
              <a:off x="3180" y="1785"/>
              <a:ext cx="26" cy="19"/>
            </a:xfrm>
            <a:custGeom>
              <a:avLst/>
              <a:gdLst>
                <a:gd name="T0" fmla="*/ 0 w 44"/>
                <a:gd name="T1" fmla="*/ 1 h 30"/>
                <a:gd name="T2" fmla="*/ 1 w 44"/>
                <a:gd name="T3" fmla="*/ 1 h 30"/>
                <a:gd name="T4" fmla="*/ 1 w 44"/>
                <a:gd name="T5" fmla="*/ 1 h 30"/>
                <a:gd name="T6" fmla="*/ 1 w 44"/>
                <a:gd name="T7" fmla="*/ 1 h 30"/>
                <a:gd name="T8" fmla="*/ 1 w 44"/>
                <a:gd name="T9" fmla="*/ 1 h 30"/>
                <a:gd name="T10" fmla="*/ 1 w 44"/>
                <a:gd name="T11" fmla="*/ 1 h 30"/>
                <a:gd name="T12" fmla="*/ 1 w 44"/>
                <a:gd name="T13" fmla="*/ 1 h 30"/>
                <a:gd name="T14" fmla="*/ 1 w 44"/>
                <a:gd name="T15" fmla="*/ 1 h 30"/>
                <a:gd name="T16" fmla="*/ 1 w 44"/>
                <a:gd name="T17" fmla="*/ 1 h 30"/>
                <a:gd name="T18" fmla="*/ 1 w 44"/>
                <a:gd name="T19" fmla="*/ 1 h 30"/>
                <a:gd name="T20" fmla="*/ 1 w 44"/>
                <a:gd name="T21" fmla="*/ 0 h 30"/>
                <a:gd name="T22" fmla="*/ 1 w 44"/>
                <a:gd name="T23" fmla="*/ 1 h 30"/>
                <a:gd name="T24" fmla="*/ 1 w 44"/>
                <a:gd name="T25" fmla="*/ 1 h 30"/>
                <a:gd name="T26" fmla="*/ 1 w 44"/>
                <a:gd name="T27" fmla="*/ 1 h 30"/>
                <a:gd name="T28" fmla="*/ 1 w 44"/>
                <a:gd name="T29" fmla="*/ 1 h 30"/>
                <a:gd name="T30" fmla="*/ 1 w 44"/>
                <a:gd name="T31" fmla="*/ 1 h 30"/>
                <a:gd name="T32" fmla="*/ 1 w 44"/>
                <a:gd name="T33" fmla="*/ 1 h 30"/>
                <a:gd name="T34" fmla="*/ 1 w 44"/>
                <a:gd name="T35" fmla="*/ 1 h 30"/>
                <a:gd name="T36" fmla="*/ 0 w 44"/>
                <a:gd name="T37" fmla="*/ 1 h 30"/>
                <a:gd name="T38" fmla="*/ 0 w 44"/>
                <a:gd name="T39" fmla="*/ 1 h 3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4"/>
                <a:gd name="T61" fmla="*/ 0 h 30"/>
                <a:gd name="T62" fmla="*/ 44 w 44"/>
                <a:gd name="T63" fmla="*/ 30 h 3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4" h="30">
                  <a:moveTo>
                    <a:pt x="0" y="28"/>
                  </a:moveTo>
                  <a:lnTo>
                    <a:pt x="16" y="30"/>
                  </a:lnTo>
                  <a:lnTo>
                    <a:pt x="32" y="30"/>
                  </a:lnTo>
                  <a:lnTo>
                    <a:pt x="40" y="30"/>
                  </a:lnTo>
                  <a:lnTo>
                    <a:pt x="40" y="24"/>
                  </a:lnTo>
                  <a:lnTo>
                    <a:pt x="36" y="20"/>
                  </a:lnTo>
                  <a:lnTo>
                    <a:pt x="42" y="18"/>
                  </a:lnTo>
                  <a:lnTo>
                    <a:pt x="44" y="14"/>
                  </a:lnTo>
                  <a:lnTo>
                    <a:pt x="42" y="4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16" y="2"/>
                  </a:lnTo>
                  <a:lnTo>
                    <a:pt x="22" y="6"/>
                  </a:lnTo>
                  <a:lnTo>
                    <a:pt x="28" y="14"/>
                  </a:lnTo>
                  <a:lnTo>
                    <a:pt x="28" y="20"/>
                  </a:lnTo>
                  <a:lnTo>
                    <a:pt x="20" y="20"/>
                  </a:lnTo>
                  <a:lnTo>
                    <a:pt x="14" y="18"/>
                  </a:lnTo>
                  <a:lnTo>
                    <a:pt x="6" y="20"/>
                  </a:lnTo>
                  <a:lnTo>
                    <a:pt x="0" y="2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484" name="Freeform 173"/>
            <p:cNvSpPr>
              <a:spLocks noChangeAspect="1"/>
            </p:cNvSpPr>
            <p:nvPr/>
          </p:nvSpPr>
          <p:spPr bwMode="auto">
            <a:xfrm>
              <a:off x="3141" y="1798"/>
              <a:ext cx="20" cy="12"/>
            </a:xfrm>
            <a:custGeom>
              <a:avLst/>
              <a:gdLst>
                <a:gd name="T0" fmla="*/ 0 w 32"/>
                <a:gd name="T1" fmla="*/ 1 h 18"/>
                <a:gd name="T2" fmla="*/ 1 w 32"/>
                <a:gd name="T3" fmla="*/ 0 h 18"/>
                <a:gd name="T4" fmla="*/ 1 w 32"/>
                <a:gd name="T5" fmla="*/ 0 h 18"/>
                <a:gd name="T6" fmla="*/ 1 w 32"/>
                <a:gd name="T7" fmla="*/ 1 h 18"/>
                <a:gd name="T8" fmla="*/ 1 w 32"/>
                <a:gd name="T9" fmla="*/ 1 h 18"/>
                <a:gd name="T10" fmla="*/ 1 w 32"/>
                <a:gd name="T11" fmla="*/ 1 h 18"/>
                <a:gd name="T12" fmla="*/ 1 w 32"/>
                <a:gd name="T13" fmla="*/ 1 h 18"/>
                <a:gd name="T14" fmla="*/ 1 w 32"/>
                <a:gd name="T15" fmla="*/ 1 h 18"/>
                <a:gd name="T16" fmla="*/ 1 w 32"/>
                <a:gd name="T17" fmla="*/ 1 h 18"/>
                <a:gd name="T18" fmla="*/ 1 w 32"/>
                <a:gd name="T19" fmla="*/ 1 h 18"/>
                <a:gd name="T20" fmla="*/ 1 w 32"/>
                <a:gd name="T21" fmla="*/ 1 h 18"/>
                <a:gd name="T22" fmla="*/ 0 w 32"/>
                <a:gd name="T23" fmla="*/ 1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18"/>
                <a:gd name="T38" fmla="*/ 32 w 32"/>
                <a:gd name="T39" fmla="*/ 18 h 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18">
                  <a:moveTo>
                    <a:pt x="0" y="6"/>
                  </a:moveTo>
                  <a:lnTo>
                    <a:pt x="6" y="0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8" y="6"/>
                  </a:lnTo>
                  <a:lnTo>
                    <a:pt x="32" y="10"/>
                  </a:lnTo>
                  <a:lnTo>
                    <a:pt x="24" y="14"/>
                  </a:lnTo>
                  <a:lnTo>
                    <a:pt x="18" y="14"/>
                  </a:lnTo>
                  <a:lnTo>
                    <a:pt x="14" y="18"/>
                  </a:lnTo>
                  <a:lnTo>
                    <a:pt x="10" y="12"/>
                  </a:lnTo>
                  <a:lnTo>
                    <a:pt x="6" y="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485" name="Freeform 174"/>
            <p:cNvSpPr>
              <a:spLocks noChangeAspect="1"/>
            </p:cNvSpPr>
            <p:nvPr/>
          </p:nvSpPr>
          <p:spPr bwMode="auto">
            <a:xfrm>
              <a:off x="3202" y="1788"/>
              <a:ext cx="35" cy="22"/>
            </a:xfrm>
            <a:custGeom>
              <a:avLst/>
              <a:gdLst>
                <a:gd name="T0" fmla="*/ 1 w 58"/>
                <a:gd name="T1" fmla="*/ 0 h 36"/>
                <a:gd name="T2" fmla="*/ 1 w 58"/>
                <a:gd name="T3" fmla="*/ 1 h 36"/>
                <a:gd name="T4" fmla="*/ 1 w 58"/>
                <a:gd name="T5" fmla="*/ 1 h 36"/>
                <a:gd name="T6" fmla="*/ 1 w 58"/>
                <a:gd name="T7" fmla="*/ 1 h 36"/>
                <a:gd name="T8" fmla="*/ 1 w 58"/>
                <a:gd name="T9" fmla="*/ 1 h 36"/>
                <a:gd name="T10" fmla="*/ 1 w 58"/>
                <a:gd name="T11" fmla="*/ 1 h 36"/>
                <a:gd name="T12" fmla="*/ 1 w 58"/>
                <a:gd name="T13" fmla="*/ 1 h 36"/>
                <a:gd name="T14" fmla="*/ 1 w 58"/>
                <a:gd name="T15" fmla="*/ 1 h 36"/>
                <a:gd name="T16" fmla="*/ 1 w 58"/>
                <a:gd name="T17" fmla="*/ 1 h 36"/>
                <a:gd name="T18" fmla="*/ 1 w 58"/>
                <a:gd name="T19" fmla="*/ 1 h 36"/>
                <a:gd name="T20" fmla="*/ 1 w 58"/>
                <a:gd name="T21" fmla="*/ 1 h 36"/>
                <a:gd name="T22" fmla="*/ 1 w 58"/>
                <a:gd name="T23" fmla="*/ 1 h 36"/>
                <a:gd name="T24" fmla="*/ 1 w 58"/>
                <a:gd name="T25" fmla="*/ 1 h 36"/>
                <a:gd name="T26" fmla="*/ 1 w 58"/>
                <a:gd name="T27" fmla="*/ 1 h 36"/>
                <a:gd name="T28" fmla="*/ 1 w 58"/>
                <a:gd name="T29" fmla="*/ 1 h 36"/>
                <a:gd name="T30" fmla="*/ 1 w 58"/>
                <a:gd name="T31" fmla="*/ 1 h 36"/>
                <a:gd name="T32" fmla="*/ 1 w 58"/>
                <a:gd name="T33" fmla="*/ 1 h 36"/>
                <a:gd name="T34" fmla="*/ 1 w 58"/>
                <a:gd name="T35" fmla="*/ 1 h 36"/>
                <a:gd name="T36" fmla="*/ 1 w 58"/>
                <a:gd name="T37" fmla="*/ 1 h 36"/>
                <a:gd name="T38" fmla="*/ 1 w 58"/>
                <a:gd name="T39" fmla="*/ 1 h 36"/>
                <a:gd name="T40" fmla="*/ 1 w 58"/>
                <a:gd name="T41" fmla="*/ 1 h 36"/>
                <a:gd name="T42" fmla="*/ 0 w 58"/>
                <a:gd name="T43" fmla="*/ 1 h 36"/>
                <a:gd name="T44" fmla="*/ 1 w 58"/>
                <a:gd name="T45" fmla="*/ 1 h 36"/>
                <a:gd name="T46" fmla="*/ 1 w 58"/>
                <a:gd name="T47" fmla="*/ 1 h 36"/>
                <a:gd name="T48" fmla="*/ 1 w 58"/>
                <a:gd name="T49" fmla="*/ 0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"/>
                <a:gd name="T76" fmla="*/ 0 h 36"/>
                <a:gd name="T77" fmla="*/ 58 w 58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" h="36">
                  <a:moveTo>
                    <a:pt x="6" y="0"/>
                  </a:moveTo>
                  <a:lnTo>
                    <a:pt x="16" y="2"/>
                  </a:lnTo>
                  <a:lnTo>
                    <a:pt x="24" y="2"/>
                  </a:lnTo>
                  <a:lnTo>
                    <a:pt x="34" y="4"/>
                  </a:lnTo>
                  <a:lnTo>
                    <a:pt x="40" y="6"/>
                  </a:lnTo>
                  <a:lnTo>
                    <a:pt x="46" y="10"/>
                  </a:lnTo>
                  <a:lnTo>
                    <a:pt x="56" y="16"/>
                  </a:lnTo>
                  <a:lnTo>
                    <a:pt x="58" y="20"/>
                  </a:lnTo>
                  <a:lnTo>
                    <a:pt x="54" y="24"/>
                  </a:lnTo>
                  <a:lnTo>
                    <a:pt x="44" y="22"/>
                  </a:lnTo>
                  <a:lnTo>
                    <a:pt x="38" y="22"/>
                  </a:lnTo>
                  <a:lnTo>
                    <a:pt x="30" y="24"/>
                  </a:lnTo>
                  <a:lnTo>
                    <a:pt x="24" y="24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12" y="28"/>
                  </a:lnTo>
                  <a:lnTo>
                    <a:pt x="12" y="34"/>
                  </a:lnTo>
                  <a:lnTo>
                    <a:pt x="8" y="36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6" y="14"/>
                  </a:lnTo>
                  <a:lnTo>
                    <a:pt x="8" y="1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486" name="Freeform 175"/>
            <p:cNvSpPr>
              <a:spLocks noChangeAspect="1"/>
            </p:cNvSpPr>
            <p:nvPr/>
          </p:nvSpPr>
          <p:spPr bwMode="auto">
            <a:xfrm>
              <a:off x="3248" y="1799"/>
              <a:ext cx="17" cy="7"/>
            </a:xfrm>
            <a:custGeom>
              <a:avLst/>
              <a:gdLst>
                <a:gd name="T0" fmla="*/ 1 w 26"/>
                <a:gd name="T1" fmla="*/ 0 h 10"/>
                <a:gd name="T2" fmla="*/ 1 w 26"/>
                <a:gd name="T3" fmla="*/ 0 h 10"/>
                <a:gd name="T4" fmla="*/ 0 w 26"/>
                <a:gd name="T5" fmla="*/ 1 h 10"/>
                <a:gd name="T6" fmla="*/ 1 w 26"/>
                <a:gd name="T7" fmla="*/ 1 h 10"/>
                <a:gd name="T8" fmla="*/ 1 w 26"/>
                <a:gd name="T9" fmla="*/ 1 h 10"/>
                <a:gd name="T10" fmla="*/ 1 w 26"/>
                <a:gd name="T11" fmla="*/ 1 h 10"/>
                <a:gd name="T12" fmla="*/ 1 w 26"/>
                <a:gd name="T13" fmla="*/ 1 h 10"/>
                <a:gd name="T14" fmla="*/ 1 w 26"/>
                <a:gd name="T15" fmla="*/ 1 h 10"/>
                <a:gd name="T16" fmla="*/ 1 w 26"/>
                <a:gd name="T17" fmla="*/ 0 h 10"/>
                <a:gd name="T18" fmla="*/ 1 w 26"/>
                <a:gd name="T19" fmla="*/ 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10"/>
                <a:gd name="T32" fmla="*/ 26 w 2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10">
                  <a:moveTo>
                    <a:pt x="18" y="0"/>
                  </a:moveTo>
                  <a:lnTo>
                    <a:pt x="8" y="0"/>
                  </a:lnTo>
                  <a:lnTo>
                    <a:pt x="0" y="4"/>
                  </a:lnTo>
                  <a:lnTo>
                    <a:pt x="4" y="10"/>
                  </a:lnTo>
                  <a:lnTo>
                    <a:pt x="12" y="10"/>
                  </a:lnTo>
                  <a:lnTo>
                    <a:pt x="22" y="10"/>
                  </a:lnTo>
                  <a:lnTo>
                    <a:pt x="26" y="8"/>
                  </a:lnTo>
                  <a:lnTo>
                    <a:pt x="26" y="4"/>
                  </a:lnTo>
                  <a:lnTo>
                    <a:pt x="22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487" name="Freeform 176"/>
            <p:cNvSpPr>
              <a:spLocks noChangeAspect="1"/>
            </p:cNvSpPr>
            <p:nvPr/>
          </p:nvSpPr>
          <p:spPr bwMode="auto">
            <a:xfrm>
              <a:off x="3141" y="1732"/>
              <a:ext cx="6" cy="10"/>
            </a:xfrm>
            <a:custGeom>
              <a:avLst/>
              <a:gdLst>
                <a:gd name="T0" fmla="*/ 1 w 12"/>
                <a:gd name="T1" fmla="*/ 1 h 16"/>
                <a:gd name="T2" fmla="*/ 1 w 12"/>
                <a:gd name="T3" fmla="*/ 0 h 16"/>
                <a:gd name="T4" fmla="*/ 0 w 12"/>
                <a:gd name="T5" fmla="*/ 1 h 16"/>
                <a:gd name="T6" fmla="*/ 1 w 12"/>
                <a:gd name="T7" fmla="*/ 1 h 16"/>
                <a:gd name="T8" fmla="*/ 1 w 12"/>
                <a:gd name="T9" fmla="*/ 1 h 16"/>
                <a:gd name="T10" fmla="*/ 1 w 12"/>
                <a:gd name="T11" fmla="*/ 1 h 16"/>
                <a:gd name="T12" fmla="*/ 1 w 12"/>
                <a:gd name="T13" fmla="*/ 1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16"/>
                <a:gd name="T23" fmla="*/ 12 w 12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16">
                  <a:moveTo>
                    <a:pt x="8" y="4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6" y="12"/>
                  </a:lnTo>
                  <a:lnTo>
                    <a:pt x="10" y="16"/>
                  </a:lnTo>
                  <a:lnTo>
                    <a:pt x="12" y="1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488" name="Freeform 177"/>
            <p:cNvSpPr>
              <a:spLocks noChangeAspect="1"/>
            </p:cNvSpPr>
            <p:nvPr/>
          </p:nvSpPr>
          <p:spPr bwMode="auto">
            <a:xfrm>
              <a:off x="3271" y="1653"/>
              <a:ext cx="7" cy="6"/>
            </a:xfrm>
            <a:custGeom>
              <a:avLst/>
              <a:gdLst>
                <a:gd name="T0" fmla="*/ 1 w 12"/>
                <a:gd name="T1" fmla="*/ 0 h 8"/>
                <a:gd name="T2" fmla="*/ 1 w 12"/>
                <a:gd name="T3" fmla="*/ 2 h 8"/>
                <a:gd name="T4" fmla="*/ 0 w 12"/>
                <a:gd name="T5" fmla="*/ 2 h 8"/>
                <a:gd name="T6" fmla="*/ 1 w 12"/>
                <a:gd name="T7" fmla="*/ 2 h 8"/>
                <a:gd name="T8" fmla="*/ 1 w 12"/>
                <a:gd name="T9" fmla="*/ 2 h 8"/>
                <a:gd name="T10" fmla="*/ 1 w 12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8"/>
                <a:gd name="T20" fmla="*/ 12 w 12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8">
                  <a:moveTo>
                    <a:pt x="6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8" y="8"/>
                  </a:lnTo>
                  <a:lnTo>
                    <a:pt x="12" y="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489" name="Freeform 178"/>
            <p:cNvSpPr>
              <a:spLocks noChangeAspect="1"/>
            </p:cNvSpPr>
            <p:nvPr/>
          </p:nvSpPr>
          <p:spPr bwMode="auto">
            <a:xfrm>
              <a:off x="3136" y="1861"/>
              <a:ext cx="115" cy="164"/>
            </a:xfrm>
            <a:custGeom>
              <a:avLst/>
              <a:gdLst>
                <a:gd name="T0" fmla="*/ 1 w 186"/>
                <a:gd name="T1" fmla="*/ 1 h 266"/>
                <a:gd name="T2" fmla="*/ 1 w 186"/>
                <a:gd name="T3" fmla="*/ 1 h 266"/>
                <a:gd name="T4" fmla="*/ 1 w 186"/>
                <a:gd name="T5" fmla="*/ 1 h 266"/>
                <a:gd name="T6" fmla="*/ 1 w 186"/>
                <a:gd name="T7" fmla="*/ 1 h 266"/>
                <a:gd name="T8" fmla="*/ 1 w 186"/>
                <a:gd name="T9" fmla="*/ 1 h 266"/>
                <a:gd name="T10" fmla="*/ 1 w 186"/>
                <a:gd name="T11" fmla="*/ 1 h 266"/>
                <a:gd name="T12" fmla="*/ 2 w 186"/>
                <a:gd name="T13" fmla="*/ 1 h 266"/>
                <a:gd name="T14" fmla="*/ 2 w 186"/>
                <a:gd name="T15" fmla="*/ 0 h 266"/>
                <a:gd name="T16" fmla="*/ 2 w 186"/>
                <a:gd name="T17" fmla="*/ 1 h 266"/>
                <a:gd name="T18" fmla="*/ 2 w 186"/>
                <a:gd name="T19" fmla="*/ 1 h 266"/>
                <a:gd name="T20" fmla="*/ 2 w 186"/>
                <a:gd name="T21" fmla="*/ 1 h 266"/>
                <a:gd name="T22" fmla="*/ 2 w 186"/>
                <a:gd name="T23" fmla="*/ 1 h 266"/>
                <a:gd name="T24" fmla="*/ 2 w 186"/>
                <a:gd name="T25" fmla="*/ 1 h 266"/>
                <a:gd name="T26" fmla="*/ 2 w 186"/>
                <a:gd name="T27" fmla="*/ 1 h 266"/>
                <a:gd name="T28" fmla="*/ 2 w 186"/>
                <a:gd name="T29" fmla="*/ 1 h 266"/>
                <a:gd name="T30" fmla="*/ 4 w 186"/>
                <a:gd name="T31" fmla="*/ 2 h 266"/>
                <a:gd name="T32" fmla="*/ 4 w 186"/>
                <a:gd name="T33" fmla="*/ 2 h 266"/>
                <a:gd name="T34" fmla="*/ 4 w 186"/>
                <a:gd name="T35" fmla="*/ 2 h 266"/>
                <a:gd name="T36" fmla="*/ 4 w 186"/>
                <a:gd name="T37" fmla="*/ 2 h 266"/>
                <a:gd name="T38" fmla="*/ 4 w 186"/>
                <a:gd name="T39" fmla="*/ 4 h 266"/>
                <a:gd name="T40" fmla="*/ 4 w 186"/>
                <a:gd name="T41" fmla="*/ 4 h 266"/>
                <a:gd name="T42" fmla="*/ 4 w 186"/>
                <a:gd name="T43" fmla="*/ 4 h 266"/>
                <a:gd name="T44" fmla="*/ 4 w 186"/>
                <a:gd name="T45" fmla="*/ 4 h 266"/>
                <a:gd name="T46" fmla="*/ 2 w 186"/>
                <a:gd name="T47" fmla="*/ 4 h 266"/>
                <a:gd name="T48" fmla="*/ 2 w 186"/>
                <a:gd name="T49" fmla="*/ 4 h 266"/>
                <a:gd name="T50" fmla="*/ 4 w 186"/>
                <a:gd name="T51" fmla="*/ 4 h 266"/>
                <a:gd name="T52" fmla="*/ 4 w 186"/>
                <a:gd name="T53" fmla="*/ 4 h 266"/>
                <a:gd name="T54" fmla="*/ 2 w 186"/>
                <a:gd name="T55" fmla="*/ 4 h 266"/>
                <a:gd name="T56" fmla="*/ 2 w 186"/>
                <a:gd name="T57" fmla="*/ 4 h 266"/>
                <a:gd name="T58" fmla="*/ 4 w 186"/>
                <a:gd name="T59" fmla="*/ 4 h 266"/>
                <a:gd name="T60" fmla="*/ 3 w 186"/>
                <a:gd name="T61" fmla="*/ 6 h 266"/>
                <a:gd name="T62" fmla="*/ 2 w 186"/>
                <a:gd name="T63" fmla="*/ 6 h 266"/>
                <a:gd name="T64" fmla="*/ 2 w 186"/>
                <a:gd name="T65" fmla="*/ 6 h 266"/>
                <a:gd name="T66" fmla="*/ 2 w 186"/>
                <a:gd name="T67" fmla="*/ 5 h 266"/>
                <a:gd name="T68" fmla="*/ 1 w 186"/>
                <a:gd name="T69" fmla="*/ 4 h 266"/>
                <a:gd name="T70" fmla="*/ 1 w 186"/>
                <a:gd name="T71" fmla="*/ 4 h 266"/>
                <a:gd name="T72" fmla="*/ 1 w 186"/>
                <a:gd name="T73" fmla="*/ 4 h 266"/>
                <a:gd name="T74" fmla="*/ 1 w 186"/>
                <a:gd name="T75" fmla="*/ 4 h 266"/>
                <a:gd name="T76" fmla="*/ 1 w 186"/>
                <a:gd name="T77" fmla="*/ 4 h 266"/>
                <a:gd name="T78" fmla="*/ 1 w 186"/>
                <a:gd name="T79" fmla="*/ 4 h 266"/>
                <a:gd name="T80" fmla="*/ 1 w 186"/>
                <a:gd name="T81" fmla="*/ 2 h 266"/>
                <a:gd name="T82" fmla="*/ 1 w 186"/>
                <a:gd name="T83" fmla="*/ 2 h 266"/>
                <a:gd name="T84" fmla="*/ 1 w 186"/>
                <a:gd name="T85" fmla="*/ 2 h 266"/>
                <a:gd name="T86" fmla="*/ 1 w 186"/>
                <a:gd name="T87" fmla="*/ 1 h 26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86"/>
                <a:gd name="T133" fmla="*/ 0 h 266"/>
                <a:gd name="T134" fmla="*/ 186 w 186"/>
                <a:gd name="T135" fmla="*/ 266 h 26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86" h="266">
                  <a:moveTo>
                    <a:pt x="28" y="66"/>
                  </a:moveTo>
                  <a:lnTo>
                    <a:pt x="30" y="72"/>
                  </a:lnTo>
                  <a:lnTo>
                    <a:pt x="34" y="68"/>
                  </a:lnTo>
                  <a:lnTo>
                    <a:pt x="34" y="58"/>
                  </a:lnTo>
                  <a:lnTo>
                    <a:pt x="44" y="50"/>
                  </a:lnTo>
                  <a:lnTo>
                    <a:pt x="50" y="42"/>
                  </a:lnTo>
                  <a:lnTo>
                    <a:pt x="52" y="36"/>
                  </a:lnTo>
                  <a:lnTo>
                    <a:pt x="54" y="28"/>
                  </a:lnTo>
                  <a:lnTo>
                    <a:pt x="68" y="20"/>
                  </a:lnTo>
                  <a:lnTo>
                    <a:pt x="74" y="20"/>
                  </a:lnTo>
                  <a:lnTo>
                    <a:pt x="78" y="16"/>
                  </a:lnTo>
                  <a:lnTo>
                    <a:pt x="88" y="16"/>
                  </a:lnTo>
                  <a:lnTo>
                    <a:pt x="96" y="12"/>
                  </a:lnTo>
                  <a:lnTo>
                    <a:pt x="104" y="6"/>
                  </a:lnTo>
                  <a:lnTo>
                    <a:pt x="110" y="0"/>
                  </a:lnTo>
                  <a:lnTo>
                    <a:pt x="116" y="0"/>
                  </a:lnTo>
                  <a:lnTo>
                    <a:pt x="120" y="2"/>
                  </a:lnTo>
                  <a:lnTo>
                    <a:pt x="118" y="10"/>
                  </a:lnTo>
                  <a:lnTo>
                    <a:pt x="112" y="14"/>
                  </a:lnTo>
                  <a:lnTo>
                    <a:pt x="106" y="18"/>
                  </a:lnTo>
                  <a:lnTo>
                    <a:pt x="96" y="26"/>
                  </a:lnTo>
                  <a:lnTo>
                    <a:pt x="92" y="34"/>
                  </a:lnTo>
                  <a:lnTo>
                    <a:pt x="90" y="48"/>
                  </a:lnTo>
                  <a:lnTo>
                    <a:pt x="92" y="54"/>
                  </a:lnTo>
                  <a:lnTo>
                    <a:pt x="96" y="60"/>
                  </a:lnTo>
                  <a:lnTo>
                    <a:pt x="100" y="64"/>
                  </a:lnTo>
                  <a:lnTo>
                    <a:pt x="102" y="68"/>
                  </a:lnTo>
                  <a:lnTo>
                    <a:pt x="102" y="82"/>
                  </a:lnTo>
                  <a:lnTo>
                    <a:pt x="108" y="86"/>
                  </a:lnTo>
                  <a:lnTo>
                    <a:pt x="136" y="84"/>
                  </a:lnTo>
                  <a:lnTo>
                    <a:pt x="148" y="98"/>
                  </a:lnTo>
                  <a:lnTo>
                    <a:pt x="176" y="96"/>
                  </a:lnTo>
                  <a:lnTo>
                    <a:pt x="182" y="102"/>
                  </a:lnTo>
                  <a:lnTo>
                    <a:pt x="176" y="110"/>
                  </a:lnTo>
                  <a:lnTo>
                    <a:pt x="176" y="120"/>
                  </a:lnTo>
                  <a:lnTo>
                    <a:pt x="176" y="128"/>
                  </a:lnTo>
                  <a:lnTo>
                    <a:pt x="176" y="136"/>
                  </a:lnTo>
                  <a:lnTo>
                    <a:pt x="178" y="136"/>
                  </a:lnTo>
                  <a:lnTo>
                    <a:pt x="180" y="138"/>
                  </a:lnTo>
                  <a:lnTo>
                    <a:pt x="180" y="150"/>
                  </a:lnTo>
                  <a:lnTo>
                    <a:pt x="180" y="160"/>
                  </a:lnTo>
                  <a:lnTo>
                    <a:pt x="184" y="162"/>
                  </a:lnTo>
                  <a:lnTo>
                    <a:pt x="186" y="172"/>
                  </a:lnTo>
                  <a:lnTo>
                    <a:pt x="178" y="168"/>
                  </a:lnTo>
                  <a:lnTo>
                    <a:pt x="174" y="168"/>
                  </a:lnTo>
                  <a:lnTo>
                    <a:pt x="168" y="170"/>
                  </a:lnTo>
                  <a:lnTo>
                    <a:pt x="150" y="170"/>
                  </a:lnTo>
                  <a:lnTo>
                    <a:pt x="140" y="172"/>
                  </a:lnTo>
                  <a:lnTo>
                    <a:pt x="140" y="174"/>
                  </a:lnTo>
                  <a:lnTo>
                    <a:pt x="138" y="176"/>
                  </a:lnTo>
                  <a:lnTo>
                    <a:pt x="140" y="178"/>
                  </a:lnTo>
                  <a:lnTo>
                    <a:pt x="146" y="180"/>
                  </a:lnTo>
                  <a:lnTo>
                    <a:pt x="152" y="182"/>
                  </a:lnTo>
                  <a:lnTo>
                    <a:pt x="152" y="188"/>
                  </a:lnTo>
                  <a:lnTo>
                    <a:pt x="146" y="186"/>
                  </a:lnTo>
                  <a:lnTo>
                    <a:pt x="142" y="186"/>
                  </a:lnTo>
                  <a:lnTo>
                    <a:pt x="140" y="188"/>
                  </a:lnTo>
                  <a:lnTo>
                    <a:pt x="140" y="200"/>
                  </a:lnTo>
                  <a:lnTo>
                    <a:pt x="146" y="208"/>
                  </a:lnTo>
                  <a:lnTo>
                    <a:pt x="148" y="220"/>
                  </a:lnTo>
                  <a:lnTo>
                    <a:pt x="146" y="234"/>
                  </a:lnTo>
                  <a:lnTo>
                    <a:pt x="144" y="252"/>
                  </a:lnTo>
                  <a:lnTo>
                    <a:pt x="138" y="266"/>
                  </a:lnTo>
                  <a:lnTo>
                    <a:pt x="132" y="262"/>
                  </a:lnTo>
                  <a:lnTo>
                    <a:pt x="132" y="252"/>
                  </a:lnTo>
                  <a:lnTo>
                    <a:pt x="136" y="246"/>
                  </a:lnTo>
                  <a:lnTo>
                    <a:pt x="134" y="240"/>
                  </a:lnTo>
                  <a:lnTo>
                    <a:pt x="132" y="234"/>
                  </a:lnTo>
                  <a:lnTo>
                    <a:pt x="90" y="232"/>
                  </a:lnTo>
                  <a:lnTo>
                    <a:pt x="86" y="224"/>
                  </a:lnTo>
                  <a:lnTo>
                    <a:pt x="74" y="212"/>
                  </a:lnTo>
                  <a:lnTo>
                    <a:pt x="64" y="200"/>
                  </a:lnTo>
                  <a:lnTo>
                    <a:pt x="50" y="196"/>
                  </a:lnTo>
                  <a:lnTo>
                    <a:pt x="38" y="192"/>
                  </a:lnTo>
                  <a:lnTo>
                    <a:pt x="26" y="192"/>
                  </a:lnTo>
                  <a:lnTo>
                    <a:pt x="16" y="186"/>
                  </a:lnTo>
                  <a:lnTo>
                    <a:pt x="0" y="176"/>
                  </a:lnTo>
                  <a:lnTo>
                    <a:pt x="4" y="168"/>
                  </a:lnTo>
                  <a:lnTo>
                    <a:pt x="4" y="158"/>
                  </a:lnTo>
                  <a:lnTo>
                    <a:pt x="12" y="158"/>
                  </a:lnTo>
                  <a:lnTo>
                    <a:pt x="20" y="152"/>
                  </a:lnTo>
                  <a:lnTo>
                    <a:pt x="24" y="138"/>
                  </a:lnTo>
                  <a:lnTo>
                    <a:pt x="24" y="124"/>
                  </a:lnTo>
                  <a:lnTo>
                    <a:pt x="24" y="110"/>
                  </a:lnTo>
                  <a:lnTo>
                    <a:pt x="22" y="96"/>
                  </a:lnTo>
                  <a:lnTo>
                    <a:pt x="20" y="90"/>
                  </a:lnTo>
                  <a:lnTo>
                    <a:pt x="14" y="80"/>
                  </a:lnTo>
                  <a:lnTo>
                    <a:pt x="26" y="72"/>
                  </a:lnTo>
                  <a:lnTo>
                    <a:pt x="28" y="66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490" name="Freeform 179"/>
            <p:cNvSpPr>
              <a:spLocks noChangeAspect="1"/>
            </p:cNvSpPr>
            <p:nvPr/>
          </p:nvSpPr>
          <p:spPr bwMode="auto">
            <a:xfrm>
              <a:off x="3117" y="1970"/>
              <a:ext cx="54" cy="61"/>
            </a:xfrm>
            <a:custGeom>
              <a:avLst/>
              <a:gdLst>
                <a:gd name="T0" fmla="*/ 1 w 88"/>
                <a:gd name="T1" fmla="*/ 2 h 100"/>
                <a:gd name="T2" fmla="*/ 1 w 88"/>
                <a:gd name="T3" fmla="*/ 2 h 100"/>
                <a:gd name="T4" fmla="*/ 1 w 88"/>
                <a:gd name="T5" fmla="*/ 1 h 100"/>
                <a:gd name="T6" fmla="*/ 1 w 88"/>
                <a:gd name="T7" fmla="*/ 1 h 100"/>
                <a:gd name="T8" fmla="*/ 1 w 88"/>
                <a:gd name="T9" fmla="*/ 1 h 100"/>
                <a:gd name="T10" fmla="*/ 1 w 88"/>
                <a:gd name="T11" fmla="*/ 1 h 100"/>
                <a:gd name="T12" fmla="*/ 1 w 88"/>
                <a:gd name="T13" fmla="*/ 1 h 100"/>
                <a:gd name="T14" fmla="*/ 1 w 88"/>
                <a:gd name="T15" fmla="*/ 1 h 100"/>
                <a:gd name="T16" fmla="*/ 1 w 88"/>
                <a:gd name="T17" fmla="*/ 1 h 100"/>
                <a:gd name="T18" fmla="*/ 1 w 88"/>
                <a:gd name="T19" fmla="*/ 1 h 100"/>
                <a:gd name="T20" fmla="*/ 0 w 88"/>
                <a:gd name="T21" fmla="*/ 1 h 100"/>
                <a:gd name="T22" fmla="*/ 0 w 88"/>
                <a:gd name="T23" fmla="*/ 1 h 100"/>
                <a:gd name="T24" fmla="*/ 1 w 88"/>
                <a:gd name="T25" fmla="*/ 1 h 100"/>
                <a:gd name="T26" fmla="*/ 1 w 88"/>
                <a:gd name="T27" fmla="*/ 1 h 100"/>
                <a:gd name="T28" fmla="*/ 1 w 88"/>
                <a:gd name="T29" fmla="*/ 1 h 100"/>
                <a:gd name="T30" fmla="*/ 1 w 88"/>
                <a:gd name="T31" fmla="*/ 1 h 100"/>
                <a:gd name="T32" fmla="*/ 1 w 88"/>
                <a:gd name="T33" fmla="*/ 1 h 100"/>
                <a:gd name="T34" fmla="*/ 1 w 88"/>
                <a:gd name="T35" fmla="*/ 0 h 100"/>
                <a:gd name="T36" fmla="*/ 1 w 88"/>
                <a:gd name="T37" fmla="*/ 1 h 100"/>
                <a:gd name="T38" fmla="*/ 1 w 88"/>
                <a:gd name="T39" fmla="*/ 1 h 100"/>
                <a:gd name="T40" fmla="*/ 1 w 88"/>
                <a:gd name="T41" fmla="*/ 1 h 100"/>
                <a:gd name="T42" fmla="*/ 1 w 88"/>
                <a:gd name="T43" fmla="*/ 1 h 100"/>
                <a:gd name="T44" fmla="*/ 1 w 88"/>
                <a:gd name="T45" fmla="*/ 1 h 100"/>
                <a:gd name="T46" fmla="*/ 1 w 88"/>
                <a:gd name="T47" fmla="*/ 1 h 100"/>
                <a:gd name="T48" fmla="*/ 1 w 88"/>
                <a:gd name="T49" fmla="*/ 1 h 100"/>
                <a:gd name="T50" fmla="*/ 1 w 88"/>
                <a:gd name="T51" fmla="*/ 1 h 100"/>
                <a:gd name="T52" fmla="*/ 1 w 88"/>
                <a:gd name="T53" fmla="*/ 1 h 100"/>
                <a:gd name="T54" fmla="*/ 1 w 88"/>
                <a:gd name="T55" fmla="*/ 1 h 100"/>
                <a:gd name="T56" fmla="*/ 1 w 88"/>
                <a:gd name="T57" fmla="*/ 1 h 100"/>
                <a:gd name="T58" fmla="*/ 1 w 88"/>
                <a:gd name="T59" fmla="*/ 2 h 100"/>
                <a:gd name="T60" fmla="*/ 1 w 88"/>
                <a:gd name="T61" fmla="*/ 2 h 10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8"/>
                <a:gd name="T94" fmla="*/ 0 h 100"/>
                <a:gd name="T95" fmla="*/ 88 w 88"/>
                <a:gd name="T96" fmla="*/ 100 h 10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8" h="100">
                  <a:moveTo>
                    <a:pt x="26" y="100"/>
                  </a:moveTo>
                  <a:lnTo>
                    <a:pt x="20" y="94"/>
                  </a:lnTo>
                  <a:lnTo>
                    <a:pt x="8" y="88"/>
                  </a:lnTo>
                  <a:lnTo>
                    <a:pt x="8" y="76"/>
                  </a:lnTo>
                  <a:lnTo>
                    <a:pt x="14" y="72"/>
                  </a:lnTo>
                  <a:lnTo>
                    <a:pt x="18" y="64"/>
                  </a:lnTo>
                  <a:lnTo>
                    <a:pt x="18" y="58"/>
                  </a:lnTo>
                  <a:lnTo>
                    <a:pt x="14" y="58"/>
                  </a:lnTo>
                  <a:lnTo>
                    <a:pt x="10" y="62"/>
                  </a:lnTo>
                  <a:lnTo>
                    <a:pt x="6" y="62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2" y="38"/>
                  </a:lnTo>
                  <a:lnTo>
                    <a:pt x="6" y="26"/>
                  </a:lnTo>
                  <a:lnTo>
                    <a:pt x="10" y="18"/>
                  </a:lnTo>
                  <a:lnTo>
                    <a:pt x="14" y="12"/>
                  </a:lnTo>
                  <a:lnTo>
                    <a:pt x="22" y="6"/>
                  </a:lnTo>
                  <a:lnTo>
                    <a:pt x="32" y="0"/>
                  </a:lnTo>
                  <a:lnTo>
                    <a:pt x="58" y="16"/>
                  </a:lnTo>
                  <a:lnTo>
                    <a:pt x="70" y="16"/>
                  </a:lnTo>
                  <a:lnTo>
                    <a:pt x="88" y="22"/>
                  </a:lnTo>
                  <a:lnTo>
                    <a:pt x="86" y="30"/>
                  </a:lnTo>
                  <a:lnTo>
                    <a:pt x="86" y="40"/>
                  </a:lnTo>
                  <a:lnTo>
                    <a:pt x="82" y="48"/>
                  </a:lnTo>
                  <a:lnTo>
                    <a:pt x="76" y="56"/>
                  </a:lnTo>
                  <a:lnTo>
                    <a:pt x="68" y="62"/>
                  </a:lnTo>
                  <a:lnTo>
                    <a:pt x="52" y="68"/>
                  </a:lnTo>
                  <a:lnTo>
                    <a:pt x="46" y="74"/>
                  </a:lnTo>
                  <a:lnTo>
                    <a:pt x="40" y="82"/>
                  </a:lnTo>
                  <a:lnTo>
                    <a:pt x="36" y="92"/>
                  </a:lnTo>
                  <a:lnTo>
                    <a:pt x="26" y="10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491" name="Freeform 180"/>
            <p:cNvSpPr>
              <a:spLocks noChangeAspect="1"/>
            </p:cNvSpPr>
            <p:nvPr/>
          </p:nvSpPr>
          <p:spPr bwMode="auto">
            <a:xfrm>
              <a:off x="3300" y="1876"/>
              <a:ext cx="12" cy="10"/>
            </a:xfrm>
            <a:custGeom>
              <a:avLst/>
              <a:gdLst>
                <a:gd name="T0" fmla="*/ 1 w 20"/>
                <a:gd name="T1" fmla="*/ 0 h 16"/>
                <a:gd name="T2" fmla="*/ 1 w 20"/>
                <a:gd name="T3" fmla="*/ 0 h 16"/>
                <a:gd name="T4" fmla="*/ 1 w 20"/>
                <a:gd name="T5" fmla="*/ 1 h 16"/>
                <a:gd name="T6" fmla="*/ 1 w 20"/>
                <a:gd name="T7" fmla="*/ 1 h 16"/>
                <a:gd name="T8" fmla="*/ 0 w 20"/>
                <a:gd name="T9" fmla="*/ 1 h 16"/>
                <a:gd name="T10" fmla="*/ 1 w 20"/>
                <a:gd name="T11" fmla="*/ 1 h 16"/>
                <a:gd name="T12" fmla="*/ 1 w 20"/>
                <a:gd name="T13" fmla="*/ 1 h 16"/>
                <a:gd name="T14" fmla="*/ 1 w 20"/>
                <a:gd name="T15" fmla="*/ 0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16"/>
                <a:gd name="T26" fmla="*/ 20 w 20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16">
                  <a:moveTo>
                    <a:pt x="12" y="0"/>
                  </a:moveTo>
                  <a:lnTo>
                    <a:pt x="20" y="0"/>
                  </a:lnTo>
                  <a:lnTo>
                    <a:pt x="18" y="10"/>
                  </a:lnTo>
                  <a:lnTo>
                    <a:pt x="14" y="16"/>
                  </a:lnTo>
                  <a:lnTo>
                    <a:pt x="0" y="14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492" name="Freeform 181"/>
            <p:cNvSpPr>
              <a:spLocks noChangeAspect="1"/>
            </p:cNvSpPr>
            <p:nvPr/>
          </p:nvSpPr>
          <p:spPr bwMode="auto">
            <a:xfrm>
              <a:off x="3192" y="1863"/>
              <a:ext cx="128" cy="113"/>
            </a:xfrm>
            <a:custGeom>
              <a:avLst/>
              <a:gdLst>
                <a:gd name="T0" fmla="*/ 1 w 210"/>
                <a:gd name="T1" fmla="*/ 1 h 184"/>
                <a:gd name="T2" fmla="*/ 1 w 210"/>
                <a:gd name="T3" fmla="*/ 0 h 184"/>
                <a:gd name="T4" fmla="*/ 1 w 210"/>
                <a:gd name="T5" fmla="*/ 1 h 184"/>
                <a:gd name="T6" fmla="*/ 1 w 210"/>
                <a:gd name="T7" fmla="*/ 1 h 184"/>
                <a:gd name="T8" fmla="*/ 1 w 210"/>
                <a:gd name="T9" fmla="*/ 1 h 184"/>
                <a:gd name="T10" fmla="*/ 2 w 210"/>
                <a:gd name="T11" fmla="*/ 1 h 184"/>
                <a:gd name="T12" fmla="*/ 2 w 210"/>
                <a:gd name="T13" fmla="*/ 1 h 184"/>
                <a:gd name="T14" fmla="*/ 3 w 210"/>
                <a:gd name="T15" fmla="*/ 1 h 184"/>
                <a:gd name="T16" fmla="*/ 3 w 210"/>
                <a:gd name="T17" fmla="*/ 1 h 184"/>
                <a:gd name="T18" fmla="*/ 3 w 210"/>
                <a:gd name="T19" fmla="*/ 1 h 184"/>
                <a:gd name="T20" fmla="*/ 3 w 210"/>
                <a:gd name="T21" fmla="*/ 1 h 184"/>
                <a:gd name="T22" fmla="*/ 4 w 210"/>
                <a:gd name="T23" fmla="*/ 1 h 184"/>
                <a:gd name="T24" fmla="*/ 4 w 210"/>
                <a:gd name="T25" fmla="*/ 1 h 184"/>
                <a:gd name="T26" fmla="*/ 4 w 210"/>
                <a:gd name="T27" fmla="*/ 1 h 184"/>
                <a:gd name="T28" fmla="*/ 4 w 210"/>
                <a:gd name="T29" fmla="*/ 1 h 184"/>
                <a:gd name="T30" fmla="*/ 4 w 210"/>
                <a:gd name="T31" fmla="*/ 1 h 184"/>
                <a:gd name="T32" fmla="*/ 4 w 210"/>
                <a:gd name="T33" fmla="*/ 2 h 184"/>
                <a:gd name="T34" fmla="*/ 4 w 210"/>
                <a:gd name="T35" fmla="*/ 2 h 184"/>
                <a:gd name="T36" fmla="*/ 4 w 210"/>
                <a:gd name="T37" fmla="*/ 2 h 184"/>
                <a:gd name="T38" fmla="*/ 3 w 210"/>
                <a:gd name="T39" fmla="*/ 2 h 184"/>
                <a:gd name="T40" fmla="*/ 3 w 210"/>
                <a:gd name="T41" fmla="*/ 2 h 184"/>
                <a:gd name="T42" fmla="*/ 3 w 210"/>
                <a:gd name="T43" fmla="*/ 2 h 184"/>
                <a:gd name="T44" fmla="*/ 2 w 210"/>
                <a:gd name="T45" fmla="*/ 2 h 184"/>
                <a:gd name="T46" fmla="*/ 2 w 210"/>
                <a:gd name="T47" fmla="*/ 3 h 184"/>
                <a:gd name="T48" fmla="*/ 3 w 210"/>
                <a:gd name="T49" fmla="*/ 4 h 184"/>
                <a:gd name="T50" fmla="*/ 3 w 210"/>
                <a:gd name="T51" fmla="*/ 4 h 184"/>
                <a:gd name="T52" fmla="*/ 2 w 210"/>
                <a:gd name="T53" fmla="*/ 4 h 184"/>
                <a:gd name="T54" fmla="*/ 2 w 210"/>
                <a:gd name="T55" fmla="*/ 4 h 184"/>
                <a:gd name="T56" fmla="*/ 2 w 210"/>
                <a:gd name="T57" fmla="*/ 4 h 184"/>
                <a:gd name="T58" fmla="*/ 2 w 210"/>
                <a:gd name="T59" fmla="*/ 4 h 184"/>
                <a:gd name="T60" fmla="*/ 2 w 210"/>
                <a:gd name="T61" fmla="*/ 2 h 184"/>
                <a:gd name="T62" fmla="*/ 1 w 210"/>
                <a:gd name="T63" fmla="*/ 2 h 184"/>
                <a:gd name="T64" fmla="*/ 1 w 210"/>
                <a:gd name="T65" fmla="*/ 2 h 184"/>
                <a:gd name="T66" fmla="*/ 1 w 210"/>
                <a:gd name="T67" fmla="*/ 1 h 184"/>
                <a:gd name="T68" fmla="*/ 1 w 210"/>
                <a:gd name="T69" fmla="*/ 1 h 184"/>
                <a:gd name="T70" fmla="*/ 0 w 210"/>
                <a:gd name="T71" fmla="*/ 1 h 184"/>
                <a:gd name="T72" fmla="*/ 1 w 210"/>
                <a:gd name="T73" fmla="*/ 1 h 184"/>
                <a:gd name="T74" fmla="*/ 1 w 210"/>
                <a:gd name="T75" fmla="*/ 1 h 184"/>
                <a:gd name="T76" fmla="*/ 1 w 210"/>
                <a:gd name="T77" fmla="*/ 1 h 184"/>
                <a:gd name="T78" fmla="*/ 1 w 210"/>
                <a:gd name="T79" fmla="*/ 1 h 184"/>
                <a:gd name="T80" fmla="*/ 1 w 210"/>
                <a:gd name="T81" fmla="*/ 1 h 184"/>
                <a:gd name="T82" fmla="*/ 1 w 210"/>
                <a:gd name="T83" fmla="*/ 1 h 184"/>
                <a:gd name="T84" fmla="*/ 1 w 210"/>
                <a:gd name="T85" fmla="*/ 1 h 184"/>
                <a:gd name="T86" fmla="*/ 1 w 210"/>
                <a:gd name="T87" fmla="*/ 1 h 18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0"/>
                <a:gd name="T133" fmla="*/ 0 h 184"/>
                <a:gd name="T134" fmla="*/ 210 w 210"/>
                <a:gd name="T135" fmla="*/ 184 h 18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0" h="184">
                  <a:moveTo>
                    <a:pt x="44" y="14"/>
                  </a:moveTo>
                  <a:lnTo>
                    <a:pt x="46" y="8"/>
                  </a:lnTo>
                  <a:lnTo>
                    <a:pt x="46" y="2"/>
                  </a:lnTo>
                  <a:lnTo>
                    <a:pt x="50" y="0"/>
                  </a:lnTo>
                  <a:lnTo>
                    <a:pt x="52" y="4"/>
                  </a:lnTo>
                  <a:lnTo>
                    <a:pt x="52" y="12"/>
                  </a:lnTo>
                  <a:lnTo>
                    <a:pt x="60" y="14"/>
                  </a:lnTo>
                  <a:lnTo>
                    <a:pt x="70" y="16"/>
                  </a:lnTo>
                  <a:lnTo>
                    <a:pt x="76" y="22"/>
                  </a:lnTo>
                  <a:lnTo>
                    <a:pt x="80" y="24"/>
                  </a:lnTo>
                  <a:lnTo>
                    <a:pt x="98" y="28"/>
                  </a:lnTo>
                  <a:lnTo>
                    <a:pt x="108" y="28"/>
                  </a:lnTo>
                  <a:lnTo>
                    <a:pt x="126" y="36"/>
                  </a:lnTo>
                  <a:lnTo>
                    <a:pt x="138" y="32"/>
                  </a:lnTo>
                  <a:lnTo>
                    <a:pt x="146" y="28"/>
                  </a:lnTo>
                  <a:lnTo>
                    <a:pt x="156" y="26"/>
                  </a:lnTo>
                  <a:lnTo>
                    <a:pt x="164" y="28"/>
                  </a:lnTo>
                  <a:lnTo>
                    <a:pt x="174" y="28"/>
                  </a:lnTo>
                  <a:lnTo>
                    <a:pt x="170" y="30"/>
                  </a:lnTo>
                  <a:lnTo>
                    <a:pt x="162" y="32"/>
                  </a:lnTo>
                  <a:lnTo>
                    <a:pt x="164" y="40"/>
                  </a:lnTo>
                  <a:lnTo>
                    <a:pt x="176" y="40"/>
                  </a:lnTo>
                  <a:lnTo>
                    <a:pt x="188" y="42"/>
                  </a:lnTo>
                  <a:lnTo>
                    <a:pt x="192" y="46"/>
                  </a:lnTo>
                  <a:lnTo>
                    <a:pt x="192" y="52"/>
                  </a:lnTo>
                  <a:lnTo>
                    <a:pt x="188" y="56"/>
                  </a:lnTo>
                  <a:lnTo>
                    <a:pt x="188" y="62"/>
                  </a:lnTo>
                  <a:lnTo>
                    <a:pt x="196" y="60"/>
                  </a:lnTo>
                  <a:lnTo>
                    <a:pt x="202" y="58"/>
                  </a:lnTo>
                  <a:lnTo>
                    <a:pt x="210" y="62"/>
                  </a:lnTo>
                  <a:lnTo>
                    <a:pt x="204" y="70"/>
                  </a:lnTo>
                  <a:lnTo>
                    <a:pt x="200" y="76"/>
                  </a:lnTo>
                  <a:lnTo>
                    <a:pt x="202" y="84"/>
                  </a:lnTo>
                  <a:lnTo>
                    <a:pt x="192" y="90"/>
                  </a:lnTo>
                  <a:lnTo>
                    <a:pt x="188" y="96"/>
                  </a:lnTo>
                  <a:lnTo>
                    <a:pt x="190" y="104"/>
                  </a:lnTo>
                  <a:lnTo>
                    <a:pt x="194" y="110"/>
                  </a:lnTo>
                  <a:lnTo>
                    <a:pt x="196" y="116"/>
                  </a:lnTo>
                  <a:lnTo>
                    <a:pt x="192" y="126"/>
                  </a:lnTo>
                  <a:lnTo>
                    <a:pt x="180" y="130"/>
                  </a:lnTo>
                  <a:lnTo>
                    <a:pt x="170" y="132"/>
                  </a:lnTo>
                  <a:lnTo>
                    <a:pt x="164" y="136"/>
                  </a:lnTo>
                  <a:lnTo>
                    <a:pt x="158" y="136"/>
                  </a:lnTo>
                  <a:lnTo>
                    <a:pt x="148" y="134"/>
                  </a:lnTo>
                  <a:lnTo>
                    <a:pt x="140" y="130"/>
                  </a:lnTo>
                  <a:lnTo>
                    <a:pt x="134" y="132"/>
                  </a:lnTo>
                  <a:lnTo>
                    <a:pt x="140" y="138"/>
                  </a:lnTo>
                  <a:lnTo>
                    <a:pt x="142" y="148"/>
                  </a:lnTo>
                  <a:lnTo>
                    <a:pt x="148" y="156"/>
                  </a:lnTo>
                  <a:lnTo>
                    <a:pt x="154" y="156"/>
                  </a:lnTo>
                  <a:lnTo>
                    <a:pt x="154" y="160"/>
                  </a:lnTo>
                  <a:lnTo>
                    <a:pt x="152" y="166"/>
                  </a:lnTo>
                  <a:lnTo>
                    <a:pt x="146" y="166"/>
                  </a:lnTo>
                  <a:lnTo>
                    <a:pt x="140" y="168"/>
                  </a:lnTo>
                  <a:lnTo>
                    <a:pt x="130" y="180"/>
                  </a:lnTo>
                  <a:lnTo>
                    <a:pt x="116" y="184"/>
                  </a:lnTo>
                  <a:lnTo>
                    <a:pt x="106" y="182"/>
                  </a:lnTo>
                  <a:lnTo>
                    <a:pt x="98" y="174"/>
                  </a:lnTo>
                  <a:lnTo>
                    <a:pt x="96" y="170"/>
                  </a:lnTo>
                  <a:lnTo>
                    <a:pt x="94" y="160"/>
                  </a:lnTo>
                  <a:lnTo>
                    <a:pt x="90" y="158"/>
                  </a:lnTo>
                  <a:lnTo>
                    <a:pt x="90" y="136"/>
                  </a:lnTo>
                  <a:lnTo>
                    <a:pt x="86" y="134"/>
                  </a:lnTo>
                  <a:lnTo>
                    <a:pt x="86" y="108"/>
                  </a:lnTo>
                  <a:lnTo>
                    <a:pt x="92" y="100"/>
                  </a:lnTo>
                  <a:lnTo>
                    <a:pt x="86" y="94"/>
                  </a:lnTo>
                  <a:lnTo>
                    <a:pt x="58" y="96"/>
                  </a:lnTo>
                  <a:lnTo>
                    <a:pt x="46" y="82"/>
                  </a:lnTo>
                  <a:lnTo>
                    <a:pt x="18" y="84"/>
                  </a:lnTo>
                  <a:lnTo>
                    <a:pt x="12" y="80"/>
                  </a:lnTo>
                  <a:lnTo>
                    <a:pt x="12" y="66"/>
                  </a:lnTo>
                  <a:lnTo>
                    <a:pt x="0" y="46"/>
                  </a:lnTo>
                  <a:lnTo>
                    <a:pt x="2" y="32"/>
                  </a:lnTo>
                  <a:lnTo>
                    <a:pt x="8" y="22"/>
                  </a:lnTo>
                  <a:lnTo>
                    <a:pt x="18" y="14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22" y="30"/>
                  </a:lnTo>
                  <a:lnTo>
                    <a:pt x="16" y="34"/>
                  </a:lnTo>
                  <a:lnTo>
                    <a:pt x="18" y="46"/>
                  </a:lnTo>
                  <a:lnTo>
                    <a:pt x="22" y="52"/>
                  </a:lnTo>
                  <a:lnTo>
                    <a:pt x="30" y="48"/>
                  </a:lnTo>
                  <a:lnTo>
                    <a:pt x="34" y="40"/>
                  </a:lnTo>
                  <a:lnTo>
                    <a:pt x="30" y="32"/>
                  </a:lnTo>
                  <a:lnTo>
                    <a:pt x="28" y="26"/>
                  </a:lnTo>
                  <a:lnTo>
                    <a:pt x="32" y="20"/>
                  </a:lnTo>
                  <a:lnTo>
                    <a:pt x="38" y="18"/>
                  </a:lnTo>
                  <a:lnTo>
                    <a:pt x="44" y="14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493" name="Freeform 182"/>
            <p:cNvSpPr>
              <a:spLocks noChangeAspect="1"/>
            </p:cNvSpPr>
            <p:nvPr/>
          </p:nvSpPr>
          <p:spPr bwMode="auto">
            <a:xfrm>
              <a:off x="3307" y="1901"/>
              <a:ext cx="43" cy="69"/>
            </a:xfrm>
            <a:custGeom>
              <a:avLst/>
              <a:gdLst>
                <a:gd name="T0" fmla="*/ 1 w 70"/>
                <a:gd name="T1" fmla="*/ 1 h 114"/>
                <a:gd name="T2" fmla="*/ 1 w 70"/>
                <a:gd name="T3" fmla="*/ 1 h 114"/>
                <a:gd name="T4" fmla="*/ 1 w 70"/>
                <a:gd name="T5" fmla="*/ 1 h 114"/>
                <a:gd name="T6" fmla="*/ 1 w 70"/>
                <a:gd name="T7" fmla="*/ 1 h 114"/>
                <a:gd name="T8" fmla="*/ 1 w 70"/>
                <a:gd name="T9" fmla="*/ 1 h 114"/>
                <a:gd name="T10" fmla="*/ 1 w 70"/>
                <a:gd name="T11" fmla="*/ 1 h 114"/>
                <a:gd name="T12" fmla="*/ 1 w 70"/>
                <a:gd name="T13" fmla="*/ 1 h 114"/>
                <a:gd name="T14" fmla="*/ 1 w 70"/>
                <a:gd name="T15" fmla="*/ 1 h 114"/>
                <a:gd name="T16" fmla="*/ 1 w 70"/>
                <a:gd name="T17" fmla="*/ 1 h 114"/>
                <a:gd name="T18" fmla="*/ 1 w 70"/>
                <a:gd name="T19" fmla="*/ 1 h 114"/>
                <a:gd name="T20" fmla="*/ 1 w 70"/>
                <a:gd name="T21" fmla="*/ 1 h 114"/>
                <a:gd name="T22" fmla="*/ 1 w 70"/>
                <a:gd name="T23" fmla="*/ 1 h 114"/>
                <a:gd name="T24" fmla="*/ 1 w 70"/>
                <a:gd name="T25" fmla="*/ 2 h 114"/>
                <a:gd name="T26" fmla="*/ 1 w 70"/>
                <a:gd name="T27" fmla="*/ 2 h 114"/>
                <a:gd name="T28" fmla="*/ 1 w 70"/>
                <a:gd name="T29" fmla="*/ 2 h 114"/>
                <a:gd name="T30" fmla="*/ 1 w 70"/>
                <a:gd name="T31" fmla="*/ 2 h 114"/>
                <a:gd name="T32" fmla="*/ 1 w 70"/>
                <a:gd name="T33" fmla="*/ 2 h 114"/>
                <a:gd name="T34" fmla="*/ 1 w 70"/>
                <a:gd name="T35" fmla="*/ 2 h 114"/>
                <a:gd name="T36" fmla="*/ 1 w 70"/>
                <a:gd name="T37" fmla="*/ 2 h 114"/>
                <a:gd name="T38" fmla="*/ 1 w 70"/>
                <a:gd name="T39" fmla="*/ 2 h 114"/>
                <a:gd name="T40" fmla="*/ 1 w 70"/>
                <a:gd name="T41" fmla="*/ 1 h 114"/>
                <a:gd name="T42" fmla="*/ 1 w 70"/>
                <a:gd name="T43" fmla="*/ 1 h 114"/>
                <a:gd name="T44" fmla="*/ 1 w 70"/>
                <a:gd name="T45" fmla="*/ 1 h 114"/>
                <a:gd name="T46" fmla="*/ 1 w 70"/>
                <a:gd name="T47" fmla="*/ 1 h 114"/>
                <a:gd name="T48" fmla="*/ 1 w 70"/>
                <a:gd name="T49" fmla="*/ 1 h 114"/>
                <a:gd name="T50" fmla="*/ 1 w 70"/>
                <a:gd name="T51" fmla="*/ 1 h 114"/>
                <a:gd name="T52" fmla="*/ 1 w 70"/>
                <a:gd name="T53" fmla="*/ 1 h 114"/>
                <a:gd name="T54" fmla="*/ 0 w 70"/>
                <a:gd name="T55" fmla="*/ 1 h 114"/>
                <a:gd name="T56" fmla="*/ 1 w 70"/>
                <a:gd name="T57" fmla="*/ 1 h 114"/>
                <a:gd name="T58" fmla="*/ 1 w 70"/>
                <a:gd name="T59" fmla="*/ 1 h 114"/>
                <a:gd name="T60" fmla="*/ 1 w 70"/>
                <a:gd name="T61" fmla="*/ 1 h 114"/>
                <a:gd name="T62" fmla="*/ 1 w 70"/>
                <a:gd name="T63" fmla="*/ 1 h 114"/>
                <a:gd name="T64" fmla="*/ 1 w 70"/>
                <a:gd name="T65" fmla="*/ 0 h 114"/>
                <a:gd name="T66" fmla="*/ 1 w 70"/>
                <a:gd name="T67" fmla="*/ 1 h 114"/>
                <a:gd name="T68" fmla="*/ 1 w 70"/>
                <a:gd name="T69" fmla="*/ 1 h 114"/>
                <a:gd name="T70" fmla="*/ 1 w 70"/>
                <a:gd name="T71" fmla="*/ 1 h 114"/>
                <a:gd name="T72" fmla="*/ 1 w 70"/>
                <a:gd name="T73" fmla="*/ 1 h 114"/>
                <a:gd name="T74" fmla="*/ 1 w 70"/>
                <a:gd name="T75" fmla="*/ 1 h 114"/>
                <a:gd name="T76" fmla="*/ 1 w 70"/>
                <a:gd name="T77" fmla="*/ 1 h 11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0"/>
                <a:gd name="T118" fmla="*/ 0 h 114"/>
                <a:gd name="T119" fmla="*/ 70 w 70"/>
                <a:gd name="T120" fmla="*/ 114 h 11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0" h="114">
                  <a:moveTo>
                    <a:pt x="42" y="30"/>
                  </a:moveTo>
                  <a:lnTo>
                    <a:pt x="50" y="24"/>
                  </a:lnTo>
                  <a:lnTo>
                    <a:pt x="58" y="30"/>
                  </a:lnTo>
                  <a:lnTo>
                    <a:pt x="66" y="40"/>
                  </a:lnTo>
                  <a:lnTo>
                    <a:pt x="64" y="48"/>
                  </a:lnTo>
                  <a:lnTo>
                    <a:pt x="60" y="54"/>
                  </a:lnTo>
                  <a:lnTo>
                    <a:pt x="54" y="62"/>
                  </a:lnTo>
                  <a:lnTo>
                    <a:pt x="52" y="72"/>
                  </a:lnTo>
                  <a:lnTo>
                    <a:pt x="56" y="76"/>
                  </a:lnTo>
                  <a:lnTo>
                    <a:pt x="60" y="82"/>
                  </a:lnTo>
                  <a:lnTo>
                    <a:pt x="64" y="86"/>
                  </a:lnTo>
                  <a:lnTo>
                    <a:pt x="66" y="90"/>
                  </a:lnTo>
                  <a:lnTo>
                    <a:pt x="70" y="100"/>
                  </a:lnTo>
                  <a:lnTo>
                    <a:pt x="66" y="104"/>
                  </a:lnTo>
                  <a:lnTo>
                    <a:pt x="58" y="108"/>
                  </a:lnTo>
                  <a:lnTo>
                    <a:pt x="52" y="112"/>
                  </a:lnTo>
                  <a:lnTo>
                    <a:pt x="42" y="114"/>
                  </a:lnTo>
                  <a:lnTo>
                    <a:pt x="34" y="114"/>
                  </a:lnTo>
                  <a:lnTo>
                    <a:pt x="26" y="106"/>
                  </a:lnTo>
                  <a:lnTo>
                    <a:pt x="20" y="98"/>
                  </a:lnTo>
                  <a:lnTo>
                    <a:pt x="20" y="90"/>
                  </a:lnTo>
                  <a:lnTo>
                    <a:pt x="20" y="78"/>
                  </a:lnTo>
                  <a:lnTo>
                    <a:pt x="26" y="72"/>
                  </a:lnTo>
                  <a:lnTo>
                    <a:pt x="22" y="62"/>
                  </a:lnTo>
                  <a:lnTo>
                    <a:pt x="18" y="50"/>
                  </a:lnTo>
                  <a:lnTo>
                    <a:pt x="6" y="50"/>
                  </a:lnTo>
                  <a:lnTo>
                    <a:pt x="2" y="42"/>
                  </a:lnTo>
                  <a:lnTo>
                    <a:pt x="0" y="34"/>
                  </a:lnTo>
                  <a:lnTo>
                    <a:pt x="4" y="28"/>
                  </a:lnTo>
                  <a:lnTo>
                    <a:pt x="14" y="22"/>
                  </a:lnTo>
                  <a:lnTo>
                    <a:pt x="12" y="14"/>
                  </a:lnTo>
                  <a:lnTo>
                    <a:pt x="16" y="8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4" y="6"/>
                  </a:lnTo>
                  <a:lnTo>
                    <a:pt x="42" y="12"/>
                  </a:lnTo>
                  <a:lnTo>
                    <a:pt x="44" y="16"/>
                  </a:lnTo>
                  <a:lnTo>
                    <a:pt x="44" y="22"/>
                  </a:lnTo>
                  <a:lnTo>
                    <a:pt x="42" y="3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494" name="Freeform 183"/>
            <p:cNvSpPr>
              <a:spLocks noChangeAspect="1"/>
            </p:cNvSpPr>
            <p:nvPr/>
          </p:nvSpPr>
          <p:spPr bwMode="auto">
            <a:xfrm>
              <a:off x="3373" y="1926"/>
              <a:ext cx="29" cy="37"/>
            </a:xfrm>
            <a:custGeom>
              <a:avLst/>
              <a:gdLst>
                <a:gd name="T0" fmla="*/ 1 w 48"/>
                <a:gd name="T1" fmla="*/ 0 h 60"/>
                <a:gd name="T2" fmla="*/ 1 w 48"/>
                <a:gd name="T3" fmla="*/ 1 h 60"/>
                <a:gd name="T4" fmla="*/ 1 w 48"/>
                <a:gd name="T5" fmla="*/ 1 h 60"/>
                <a:gd name="T6" fmla="*/ 1 w 48"/>
                <a:gd name="T7" fmla="*/ 1 h 60"/>
                <a:gd name="T8" fmla="*/ 1 w 48"/>
                <a:gd name="T9" fmla="*/ 1 h 60"/>
                <a:gd name="T10" fmla="*/ 1 w 48"/>
                <a:gd name="T11" fmla="*/ 1 h 60"/>
                <a:gd name="T12" fmla="*/ 1 w 48"/>
                <a:gd name="T13" fmla="*/ 1 h 60"/>
                <a:gd name="T14" fmla="*/ 1 w 48"/>
                <a:gd name="T15" fmla="*/ 1 h 60"/>
                <a:gd name="T16" fmla="*/ 1 w 48"/>
                <a:gd name="T17" fmla="*/ 1 h 60"/>
                <a:gd name="T18" fmla="*/ 1 w 48"/>
                <a:gd name="T19" fmla="*/ 1 h 60"/>
                <a:gd name="T20" fmla="*/ 1 w 48"/>
                <a:gd name="T21" fmla="*/ 1 h 60"/>
                <a:gd name="T22" fmla="*/ 1 w 48"/>
                <a:gd name="T23" fmla="*/ 1 h 60"/>
                <a:gd name="T24" fmla="*/ 1 w 48"/>
                <a:gd name="T25" fmla="*/ 1 h 60"/>
                <a:gd name="T26" fmla="*/ 1 w 48"/>
                <a:gd name="T27" fmla="*/ 1 h 60"/>
                <a:gd name="T28" fmla="*/ 1 w 48"/>
                <a:gd name="T29" fmla="*/ 1 h 60"/>
                <a:gd name="T30" fmla="*/ 1 w 48"/>
                <a:gd name="T31" fmla="*/ 1 h 60"/>
                <a:gd name="T32" fmla="*/ 1 w 48"/>
                <a:gd name="T33" fmla="*/ 1 h 60"/>
                <a:gd name="T34" fmla="*/ 0 w 48"/>
                <a:gd name="T35" fmla="*/ 1 h 60"/>
                <a:gd name="T36" fmla="*/ 0 w 48"/>
                <a:gd name="T37" fmla="*/ 1 h 60"/>
                <a:gd name="T38" fmla="*/ 1 w 48"/>
                <a:gd name="T39" fmla="*/ 1 h 60"/>
                <a:gd name="T40" fmla="*/ 1 w 48"/>
                <a:gd name="T41" fmla="*/ 0 h 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60"/>
                <a:gd name="T65" fmla="*/ 48 w 48"/>
                <a:gd name="T66" fmla="*/ 60 h 6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60">
                  <a:moveTo>
                    <a:pt x="6" y="0"/>
                  </a:moveTo>
                  <a:lnTo>
                    <a:pt x="16" y="2"/>
                  </a:lnTo>
                  <a:lnTo>
                    <a:pt x="28" y="6"/>
                  </a:lnTo>
                  <a:lnTo>
                    <a:pt x="38" y="12"/>
                  </a:lnTo>
                  <a:lnTo>
                    <a:pt x="44" y="20"/>
                  </a:lnTo>
                  <a:lnTo>
                    <a:pt x="48" y="26"/>
                  </a:lnTo>
                  <a:lnTo>
                    <a:pt x="42" y="34"/>
                  </a:lnTo>
                  <a:lnTo>
                    <a:pt x="36" y="46"/>
                  </a:lnTo>
                  <a:lnTo>
                    <a:pt x="30" y="60"/>
                  </a:lnTo>
                  <a:lnTo>
                    <a:pt x="24" y="56"/>
                  </a:lnTo>
                  <a:lnTo>
                    <a:pt x="14" y="54"/>
                  </a:lnTo>
                  <a:lnTo>
                    <a:pt x="8" y="58"/>
                  </a:lnTo>
                  <a:lnTo>
                    <a:pt x="2" y="58"/>
                  </a:lnTo>
                  <a:lnTo>
                    <a:pt x="2" y="50"/>
                  </a:lnTo>
                  <a:lnTo>
                    <a:pt x="6" y="36"/>
                  </a:lnTo>
                  <a:lnTo>
                    <a:pt x="10" y="28"/>
                  </a:lnTo>
                  <a:lnTo>
                    <a:pt x="4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495" name="Freeform 184"/>
            <p:cNvSpPr>
              <a:spLocks noChangeAspect="1"/>
            </p:cNvSpPr>
            <p:nvPr/>
          </p:nvSpPr>
          <p:spPr bwMode="auto">
            <a:xfrm>
              <a:off x="3340" y="1925"/>
              <a:ext cx="39" cy="39"/>
            </a:xfrm>
            <a:custGeom>
              <a:avLst/>
              <a:gdLst>
                <a:gd name="T0" fmla="*/ 1 w 64"/>
                <a:gd name="T1" fmla="*/ 0 h 64"/>
                <a:gd name="T2" fmla="*/ 1 w 64"/>
                <a:gd name="T3" fmla="*/ 0 h 64"/>
                <a:gd name="T4" fmla="*/ 1 w 64"/>
                <a:gd name="T5" fmla="*/ 1 h 64"/>
                <a:gd name="T6" fmla="*/ 1 w 64"/>
                <a:gd name="T7" fmla="*/ 1 h 64"/>
                <a:gd name="T8" fmla="*/ 1 w 64"/>
                <a:gd name="T9" fmla="*/ 1 h 64"/>
                <a:gd name="T10" fmla="*/ 1 w 64"/>
                <a:gd name="T11" fmla="*/ 1 h 64"/>
                <a:gd name="T12" fmla="*/ 1 w 64"/>
                <a:gd name="T13" fmla="*/ 1 h 64"/>
                <a:gd name="T14" fmla="*/ 1 w 64"/>
                <a:gd name="T15" fmla="*/ 1 h 64"/>
                <a:gd name="T16" fmla="*/ 1 w 64"/>
                <a:gd name="T17" fmla="*/ 1 h 64"/>
                <a:gd name="T18" fmla="*/ 1 w 64"/>
                <a:gd name="T19" fmla="*/ 1 h 64"/>
                <a:gd name="T20" fmla="*/ 1 w 64"/>
                <a:gd name="T21" fmla="*/ 1 h 64"/>
                <a:gd name="T22" fmla="*/ 1 w 64"/>
                <a:gd name="T23" fmla="*/ 1 h 64"/>
                <a:gd name="T24" fmla="*/ 1 w 64"/>
                <a:gd name="T25" fmla="*/ 1 h 64"/>
                <a:gd name="T26" fmla="*/ 1 w 64"/>
                <a:gd name="T27" fmla="*/ 1 h 64"/>
                <a:gd name="T28" fmla="*/ 1 w 64"/>
                <a:gd name="T29" fmla="*/ 1 h 64"/>
                <a:gd name="T30" fmla="*/ 1 w 64"/>
                <a:gd name="T31" fmla="*/ 1 h 64"/>
                <a:gd name="T32" fmla="*/ 1 w 64"/>
                <a:gd name="T33" fmla="*/ 1 h 64"/>
                <a:gd name="T34" fmla="*/ 1 w 64"/>
                <a:gd name="T35" fmla="*/ 1 h 64"/>
                <a:gd name="T36" fmla="*/ 1 w 64"/>
                <a:gd name="T37" fmla="*/ 1 h 64"/>
                <a:gd name="T38" fmla="*/ 1 w 64"/>
                <a:gd name="T39" fmla="*/ 1 h 64"/>
                <a:gd name="T40" fmla="*/ 1 w 64"/>
                <a:gd name="T41" fmla="*/ 1 h 64"/>
                <a:gd name="T42" fmla="*/ 1 w 64"/>
                <a:gd name="T43" fmla="*/ 1 h 64"/>
                <a:gd name="T44" fmla="*/ 1 w 64"/>
                <a:gd name="T45" fmla="*/ 1 h 64"/>
                <a:gd name="T46" fmla="*/ 1 w 64"/>
                <a:gd name="T47" fmla="*/ 1 h 64"/>
                <a:gd name="T48" fmla="*/ 0 w 64"/>
                <a:gd name="T49" fmla="*/ 1 h 64"/>
                <a:gd name="T50" fmla="*/ 1 w 64"/>
                <a:gd name="T51" fmla="*/ 1 h 64"/>
                <a:gd name="T52" fmla="*/ 1 w 64"/>
                <a:gd name="T53" fmla="*/ 1 h 64"/>
                <a:gd name="T54" fmla="*/ 1 w 64"/>
                <a:gd name="T55" fmla="*/ 1 h 64"/>
                <a:gd name="T56" fmla="*/ 1 w 64"/>
                <a:gd name="T57" fmla="*/ 0 h 6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4"/>
                <a:gd name="T88" fmla="*/ 0 h 64"/>
                <a:gd name="T89" fmla="*/ 64 w 64"/>
                <a:gd name="T90" fmla="*/ 64 h 6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4" h="64">
                  <a:moveTo>
                    <a:pt x="14" y="0"/>
                  </a:moveTo>
                  <a:lnTo>
                    <a:pt x="22" y="0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42" y="2"/>
                  </a:lnTo>
                  <a:lnTo>
                    <a:pt x="48" y="2"/>
                  </a:lnTo>
                  <a:lnTo>
                    <a:pt x="54" y="2"/>
                  </a:lnTo>
                  <a:lnTo>
                    <a:pt x="60" y="2"/>
                  </a:lnTo>
                  <a:lnTo>
                    <a:pt x="54" y="14"/>
                  </a:lnTo>
                  <a:lnTo>
                    <a:pt x="54" y="20"/>
                  </a:lnTo>
                  <a:lnTo>
                    <a:pt x="58" y="26"/>
                  </a:lnTo>
                  <a:lnTo>
                    <a:pt x="64" y="30"/>
                  </a:lnTo>
                  <a:lnTo>
                    <a:pt x="56" y="52"/>
                  </a:lnTo>
                  <a:lnTo>
                    <a:pt x="56" y="60"/>
                  </a:lnTo>
                  <a:lnTo>
                    <a:pt x="50" y="58"/>
                  </a:lnTo>
                  <a:lnTo>
                    <a:pt x="42" y="56"/>
                  </a:lnTo>
                  <a:lnTo>
                    <a:pt x="36" y="54"/>
                  </a:lnTo>
                  <a:lnTo>
                    <a:pt x="32" y="54"/>
                  </a:lnTo>
                  <a:lnTo>
                    <a:pt x="32" y="60"/>
                  </a:lnTo>
                  <a:lnTo>
                    <a:pt x="30" y="64"/>
                  </a:lnTo>
                  <a:lnTo>
                    <a:pt x="28" y="64"/>
                  </a:lnTo>
                  <a:lnTo>
                    <a:pt x="22" y="64"/>
                  </a:lnTo>
                  <a:lnTo>
                    <a:pt x="18" y="60"/>
                  </a:lnTo>
                  <a:lnTo>
                    <a:pt x="12" y="46"/>
                  </a:lnTo>
                  <a:lnTo>
                    <a:pt x="0" y="32"/>
                  </a:lnTo>
                  <a:lnTo>
                    <a:pt x="2" y="22"/>
                  </a:lnTo>
                  <a:lnTo>
                    <a:pt x="8" y="14"/>
                  </a:lnTo>
                  <a:lnTo>
                    <a:pt x="12" y="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496" name="Freeform 185"/>
            <p:cNvSpPr>
              <a:spLocks noChangeAspect="1"/>
            </p:cNvSpPr>
            <p:nvPr/>
          </p:nvSpPr>
          <p:spPr bwMode="auto">
            <a:xfrm>
              <a:off x="3112" y="1983"/>
              <a:ext cx="121" cy="180"/>
            </a:xfrm>
            <a:custGeom>
              <a:avLst/>
              <a:gdLst>
                <a:gd name="T0" fmla="*/ 1 w 198"/>
                <a:gd name="T1" fmla="*/ 1 h 292"/>
                <a:gd name="T2" fmla="*/ 1 w 198"/>
                <a:gd name="T3" fmla="*/ 1 h 292"/>
                <a:gd name="T4" fmla="*/ 1 w 198"/>
                <a:gd name="T5" fmla="*/ 1 h 292"/>
                <a:gd name="T6" fmla="*/ 1 w 198"/>
                <a:gd name="T7" fmla="*/ 1 h 292"/>
                <a:gd name="T8" fmla="*/ 1 w 198"/>
                <a:gd name="T9" fmla="*/ 1 h 292"/>
                <a:gd name="T10" fmla="*/ 1 w 198"/>
                <a:gd name="T11" fmla="*/ 1 h 292"/>
                <a:gd name="T12" fmla="*/ 1 w 198"/>
                <a:gd name="T13" fmla="*/ 1 h 292"/>
                <a:gd name="T14" fmla="*/ 2 w 198"/>
                <a:gd name="T15" fmla="*/ 1 h 292"/>
                <a:gd name="T16" fmla="*/ 2 w 198"/>
                <a:gd name="T17" fmla="*/ 1 h 292"/>
                <a:gd name="T18" fmla="*/ 2 w 198"/>
                <a:gd name="T19" fmla="*/ 1 h 292"/>
                <a:gd name="T20" fmla="*/ 2 w 198"/>
                <a:gd name="T21" fmla="*/ 1 h 292"/>
                <a:gd name="T22" fmla="*/ 4 w 198"/>
                <a:gd name="T23" fmla="*/ 1 h 292"/>
                <a:gd name="T24" fmla="*/ 4 w 198"/>
                <a:gd name="T25" fmla="*/ 1 h 292"/>
                <a:gd name="T26" fmla="*/ 4 w 198"/>
                <a:gd name="T27" fmla="*/ 1 h 292"/>
                <a:gd name="T28" fmla="*/ 4 w 198"/>
                <a:gd name="T29" fmla="*/ 1 h 292"/>
                <a:gd name="T30" fmla="*/ 2 w 198"/>
                <a:gd name="T31" fmla="*/ 1 h 292"/>
                <a:gd name="T32" fmla="*/ 2 w 198"/>
                <a:gd name="T33" fmla="*/ 2 h 292"/>
                <a:gd name="T34" fmla="*/ 2 w 198"/>
                <a:gd name="T35" fmla="*/ 2 h 292"/>
                <a:gd name="T36" fmla="*/ 2 w 198"/>
                <a:gd name="T37" fmla="*/ 2 h 292"/>
                <a:gd name="T38" fmla="*/ 2 w 198"/>
                <a:gd name="T39" fmla="*/ 4 h 292"/>
                <a:gd name="T40" fmla="*/ 4 w 198"/>
                <a:gd name="T41" fmla="*/ 4 h 292"/>
                <a:gd name="T42" fmla="*/ 4 w 198"/>
                <a:gd name="T43" fmla="*/ 4 h 292"/>
                <a:gd name="T44" fmla="*/ 4 w 198"/>
                <a:gd name="T45" fmla="*/ 4 h 292"/>
                <a:gd name="T46" fmla="*/ 4 w 198"/>
                <a:gd name="T47" fmla="*/ 4 h 292"/>
                <a:gd name="T48" fmla="*/ 4 w 198"/>
                <a:gd name="T49" fmla="*/ 4 h 292"/>
                <a:gd name="T50" fmla="*/ 4 w 198"/>
                <a:gd name="T51" fmla="*/ 4 h 292"/>
                <a:gd name="T52" fmla="*/ 4 w 198"/>
                <a:gd name="T53" fmla="*/ 6 h 292"/>
                <a:gd name="T54" fmla="*/ 4 w 198"/>
                <a:gd name="T55" fmla="*/ 6 h 292"/>
                <a:gd name="T56" fmla="*/ 4 w 198"/>
                <a:gd name="T57" fmla="*/ 6 h 292"/>
                <a:gd name="T58" fmla="*/ 4 w 198"/>
                <a:gd name="T59" fmla="*/ 6 h 292"/>
                <a:gd name="T60" fmla="*/ 4 w 198"/>
                <a:gd name="T61" fmla="*/ 6 h 292"/>
                <a:gd name="T62" fmla="*/ 2 w 198"/>
                <a:gd name="T63" fmla="*/ 6 h 292"/>
                <a:gd name="T64" fmla="*/ 2 w 198"/>
                <a:gd name="T65" fmla="*/ 6 h 292"/>
                <a:gd name="T66" fmla="*/ 1 w 198"/>
                <a:gd name="T67" fmla="*/ 4 h 292"/>
                <a:gd name="T68" fmla="*/ 1 w 198"/>
                <a:gd name="T69" fmla="*/ 4 h 292"/>
                <a:gd name="T70" fmla="*/ 1 w 198"/>
                <a:gd name="T71" fmla="*/ 4 h 292"/>
                <a:gd name="T72" fmla="*/ 1 w 198"/>
                <a:gd name="T73" fmla="*/ 2 h 292"/>
                <a:gd name="T74" fmla="*/ 1 w 198"/>
                <a:gd name="T75" fmla="*/ 2 h 292"/>
                <a:gd name="T76" fmla="*/ 1 w 198"/>
                <a:gd name="T77" fmla="*/ 1 h 292"/>
                <a:gd name="T78" fmla="*/ 1 w 198"/>
                <a:gd name="T79" fmla="*/ 1 h 29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98"/>
                <a:gd name="T121" fmla="*/ 0 h 292"/>
                <a:gd name="T122" fmla="*/ 198 w 198"/>
                <a:gd name="T123" fmla="*/ 292 h 29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98" h="292">
                  <a:moveTo>
                    <a:pt x="2" y="68"/>
                  </a:moveTo>
                  <a:lnTo>
                    <a:pt x="6" y="60"/>
                  </a:lnTo>
                  <a:lnTo>
                    <a:pt x="10" y="54"/>
                  </a:lnTo>
                  <a:lnTo>
                    <a:pt x="16" y="54"/>
                  </a:lnTo>
                  <a:lnTo>
                    <a:pt x="16" y="66"/>
                  </a:lnTo>
                  <a:lnTo>
                    <a:pt x="24" y="68"/>
                  </a:lnTo>
                  <a:lnTo>
                    <a:pt x="34" y="78"/>
                  </a:lnTo>
                  <a:lnTo>
                    <a:pt x="44" y="70"/>
                  </a:lnTo>
                  <a:lnTo>
                    <a:pt x="48" y="60"/>
                  </a:lnTo>
                  <a:lnTo>
                    <a:pt x="54" y="52"/>
                  </a:lnTo>
                  <a:lnTo>
                    <a:pt x="60" y="46"/>
                  </a:lnTo>
                  <a:lnTo>
                    <a:pt x="72" y="40"/>
                  </a:lnTo>
                  <a:lnTo>
                    <a:pt x="80" y="36"/>
                  </a:lnTo>
                  <a:lnTo>
                    <a:pt x="84" y="34"/>
                  </a:lnTo>
                  <a:lnTo>
                    <a:pt x="90" y="26"/>
                  </a:lnTo>
                  <a:lnTo>
                    <a:pt x="94" y="18"/>
                  </a:lnTo>
                  <a:lnTo>
                    <a:pt x="96" y="0"/>
                  </a:lnTo>
                  <a:lnTo>
                    <a:pt x="104" y="2"/>
                  </a:lnTo>
                  <a:lnTo>
                    <a:pt x="110" y="10"/>
                  </a:lnTo>
                  <a:lnTo>
                    <a:pt x="114" y="14"/>
                  </a:lnTo>
                  <a:lnTo>
                    <a:pt x="120" y="20"/>
                  </a:lnTo>
                  <a:lnTo>
                    <a:pt x="126" y="26"/>
                  </a:lnTo>
                  <a:lnTo>
                    <a:pt x="130" y="34"/>
                  </a:lnTo>
                  <a:lnTo>
                    <a:pt x="172" y="36"/>
                  </a:lnTo>
                  <a:lnTo>
                    <a:pt x="174" y="42"/>
                  </a:lnTo>
                  <a:lnTo>
                    <a:pt x="176" y="48"/>
                  </a:lnTo>
                  <a:lnTo>
                    <a:pt x="172" y="54"/>
                  </a:lnTo>
                  <a:lnTo>
                    <a:pt x="172" y="64"/>
                  </a:lnTo>
                  <a:lnTo>
                    <a:pt x="178" y="68"/>
                  </a:lnTo>
                  <a:lnTo>
                    <a:pt x="172" y="68"/>
                  </a:lnTo>
                  <a:lnTo>
                    <a:pt x="156" y="70"/>
                  </a:lnTo>
                  <a:lnTo>
                    <a:pt x="142" y="76"/>
                  </a:lnTo>
                  <a:lnTo>
                    <a:pt x="132" y="88"/>
                  </a:lnTo>
                  <a:lnTo>
                    <a:pt x="130" y="98"/>
                  </a:lnTo>
                  <a:lnTo>
                    <a:pt x="124" y="104"/>
                  </a:lnTo>
                  <a:lnTo>
                    <a:pt x="116" y="116"/>
                  </a:lnTo>
                  <a:lnTo>
                    <a:pt x="120" y="126"/>
                  </a:lnTo>
                  <a:lnTo>
                    <a:pt x="124" y="138"/>
                  </a:lnTo>
                  <a:lnTo>
                    <a:pt x="134" y="148"/>
                  </a:lnTo>
                  <a:lnTo>
                    <a:pt x="144" y="158"/>
                  </a:lnTo>
                  <a:lnTo>
                    <a:pt x="152" y="160"/>
                  </a:lnTo>
                  <a:lnTo>
                    <a:pt x="162" y="156"/>
                  </a:lnTo>
                  <a:lnTo>
                    <a:pt x="170" y="148"/>
                  </a:lnTo>
                  <a:lnTo>
                    <a:pt x="172" y="154"/>
                  </a:lnTo>
                  <a:lnTo>
                    <a:pt x="168" y="166"/>
                  </a:lnTo>
                  <a:lnTo>
                    <a:pt x="170" y="172"/>
                  </a:lnTo>
                  <a:lnTo>
                    <a:pt x="176" y="172"/>
                  </a:lnTo>
                  <a:lnTo>
                    <a:pt x="188" y="174"/>
                  </a:lnTo>
                  <a:lnTo>
                    <a:pt x="198" y="200"/>
                  </a:lnTo>
                  <a:lnTo>
                    <a:pt x="198" y="208"/>
                  </a:lnTo>
                  <a:lnTo>
                    <a:pt x="196" y="222"/>
                  </a:lnTo>
                  <a:lnTo>
                    <a:pt x="196" y="228"/>
                  </a:lnTo>
                  <a:lnTo>
                    <a:pt x="194" y="230"/>
                  </a:lnTo>
                  <a:lnTo>
                    <a:pt x="190" y="240"/>
                  </a:lnTo>
                  <a:lnTo>
                    <a:pt x="188" y="250"/>
                  </a:lnTo>
                  <a:lnTo>
                    <a:pt x="192" y="256"/>
                  </a:lnTo>
                  <a:lnTo>
                    <a:pt x="198" y="262"/>
                  </a:lnTo>
                  <a:lnTo>
                    <a:pt x="194" y="268"/>
                  </a:lnTo>
                  <a:lnTo>
                    <a:pt x="186" y="276"/>
                  </a:lnTo>
                  <a:lnTo>
                    <a:pt x="184" y="282"/>
                  </a:lnTo>
                  <a:lnTo>
                    <a:pt x="180" y="290"/>
                  </a:lnTo>
                  <a:lnTo>
                    <a:pt x="174" y="292"/>
                  </a:lnTo>
                  <a:lnTo>
                    <a:pt x="158" y="278"/>
                  </a:lnTo>
                  <a:lnTo>
                    <a:pt x="140" y="268"/>
                  </a:lnTo>
                  <a:lnTo>
                    <a:pt x="118" y="258"/>
                  </a:lnTo>
                  <a:lnTo>
                    <a:pt x="100" y="248"/>
                  </a:lnTo>
                  <a:lnTo>
                    <a:pt x="90" y="236"/>
                  </a:lnTo>
                  <a:lnTo>
                    <a:pt x="76" y="222"/>
                  </a:lnTo>
                  <a:lnTo>
                    <a:pt x="82" y="214"/>
                  </a:lnTo>
                  <a:lnTo>
                    <a:pt x="72" y="198"/>
                  </a:lnTo>
                  <a:lnTo>
                    <a:pt x="64" y="186"/>
                  </a:lnTo>
                  <a:lnTo>
                    <a:pt x="56" y="172"/>
                  </a:lnTo>
                  <a:lnTo>
                    <a:pt x="48" y="152"/>
                  </a:lnTo>
                  <a:lnTo>
                    <a:pt x="36" y="132"/>
                  </a:lnTo>
                  <a:lnTo>
                    <a:pt x="26" y="112"/>
                  </a:lnTo>
                  <a:lnTo>
                    <a:pt x="16" y="102"/>
                  </a:lnTo>
                  <a:lnTo>
                    <a:pt x="4" y="96"/>
                  </a:lnTo>
                  <a:lnTo>
                    <a:pt x="6" y="84"/>
                  </a:lnTo>
                  <a:lnTo>
                    <a:pt x="0" y="78"/>
                  </a:lnTo>
                  <a:lnTo>
                    <a:pt x="2" y="68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497" name="Freeform 186"/>
            <p:cNvSpPr>
              <a:spLocks noChangeAspect="1"/>
            </p:cNvSpPr>
            <p:nvPr/>
          </p:nvSpPr>
          <p:spPr bwMode="auto">
            <a:xfrm>
              <a:off x="3228" y="2079"/>
              <a:ext cx="115" cy="132"/>
            </a:xfrm>
            <a:custGeom>
              <a:avLst/>
              <a:gdLst>
                <a:gd name="T0" fmla="*/ 1 w 188"/>
                <a:gd name="T1" fmla="*/ 0 h 214"/>
                <a:gd name="T2" fmla="*/ 1 w 188"/>
                <a:gd name="T3" fmla="*/ 1 h 214"/>
                <a:gd name="T4" fmla="*/ 2 w 188"/>
                <a:gd name="T5" fmla="*/ 1 h 214"/>
                <a:gd name="T6" fmla="*/ 2 w 188"/>
                <a:gd name="T7" fmla="*/ 1 h 214"/>
                <a:gd name="T8" fmla="*/ 2 w 188"/>
                <a:gd name="T9" fmla="*/ 1 h 214"/>
                <a:gd name="T10" fmla="*/ 2 w 188"/>
                <a:gd name="T11" fmla="*/ 2 h 214"/>
                <a:gd name="T12" fmla="*/ 4 w 188"/>
                <a:gd name="T13" fmla="*/ 2 h 214"/>
                <a:gd name="T14" fmla="*/ 4 w 188"/>
                <a:gd name="T15" fmla="*/ 2 h 214"/>
                <a:gd name="T16" fmla="*/ 4 w 188"/>
                <a:gd name="T17" fmla="*/ 2 h 214"/>
                <a:gd name="T18" fmla="*/ 4 w 188"/>
                <a:gd name="T19" fmla="*/ 2 h 214"/>
                <a:gd name="T20" fmla="*/ 4 w 188"/>
                <a:gd name="T21" fmla="*/ 4 h 214"/>
                <a:gd name="T22" fmla="*/ 4 w 188"/>
                <a:gd name="T23" fmla="*/ 4 h 214"/>
                <a:gd name="T24" fmla="*/ 3 w 188"/>
                <a:gd name="T25" fmla="*/ 4 h 214"/>
                <a:gd name="T26" fmla="*/ 2 w 188"/>
                <a:gd name="T27" fmla="*/ 4 h 214"/>
                <a:gd name="T28" fmla="*/ 2 w 188"/>
                <a:gd name="T29" fmla="*/ 4 h 214"/>
                <a:gd name="T30" fmla="*/ 2 w 188"/>
                <a:gd name="T31" fmla="*/ 4 h 214"/>
                <a:gd name="T32" fmla="*/ 2 w 188"/>
                <a:gd name="T33" fmla="*/ 4 h 214"/>
                <a:gd name="T34" fmla="*/ 1 w 188"/>
                <a:gd name="T35" fmla="*/ 4 h 214"/>
                <a:gd name="T36" fmla="*/ 1 w 188"/>
                <a:gd name="T37" fmla="*/ 4 h 214"/>
                <a:gd name="T38" fmla="*/ 1 w 188"/>
                <a:gd name="T39" fmla="*/ 4 h 214"/>
                <a:gd name="T40" fmla="*/ 1 w 188"/>
                <a:gd name="T41" fmla="*/ 4 h 214"/>
                <a:gd name="T42" fmla="*/ 1 w 188"/>
                <a:gd name="T43" fmla="*/ 4 h 214"/>
                <a:gd name="T44" fmla="*/ 1 w 188"/>
                <a:gd name="T45" fmla="*/ 4 h 214"/>
                <a:gd name="T46" fmla="*/ 1 w 188"/>
                <a:gd name="T47" fmla="*/ 4 h 214"/>
                <a:gd name="T48" fmla="*/ 1 w 188"/>
                <a:gd name="T49" fmla="*/ 2 h 214"/>
                <a:gd name="T50" fmla="*/ 1 w 188"/>
                <a:gd name="T51" fmla="*/ 2 h 214"/>
                <a:gd name="T52" fmla="*/ 1 w 188"/>
                <a:gd name="T53" fmla="*/ 2 h 214"/>
                <a:gd name="T54" fmla="*/ 1 w 188"/>
                <a:gd name="T55" fmla="*/ 1 h 214"/>
                <a:gd name="T56" fmla="*/ 1 w 188"/>
                <a:gd name="T57" fmla="*/ 1 h 214"/>
                <a:gd name="T58" fmla="*/ 1 w 188"/>
                <a:gd name="T59" fmla="*/ 1 h 214"/>
                <a:gd name="T60" fmla="*/ 1 w 188"/>
                <a:gd name="T61" fmla="*/ 1 h 214"/>
                <a:gd name="T62" fmla="*/ 1 w 188"/>
                <a:gd name="T63" fmla="*/ 1 h 2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8"/>
                <a:gd name="T97" fmla="*/ 0 h 214"/>
                <a:gd name="T98" fmla="*/ 188 w 188"/>
                <a:gd name="T99" fmla="*/ 214 h 21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8" h="214">
                  <a:moveTo>
                    <a:pt x="42" y="4"/>
                  </a:moveTo>
                  <a:lnTo>
                    <a:pt x="54" y="0"/>
                  </a:lnTo>
                  <a:lnTo>
                    <a:pt x="66" y="0"/>
                  </a:lnTo>
                  <a:lnTo>
                    <a:pt x="68" y="28"/>
                  </a:lnTo>
                  <a:lnTo>
                    <a:pt x="80" y="40"/>
                  </a:lnTo>
                  <a:lnTo>
                    <a:pt x="100" y="44"/>
                  </a:lnTo>
                  <a:lnTo>
                    <a:pt x="104" y="50"/>
                  </a:lnTo>
                  <a:lnTo>
                    <a:pt x="122" y="56"/>
                  </a:lnTo>
                  <a:lnTo>
                    <a:pt x="142" y="62"/>
                  </a:lnTo>
                  <a:lnTo>
                    <a:pt x="146" y="74"/>
                  </a:lnTo>
                  <a:lnTo>
                    <a:pt x="148" y="82"/>
                  </a:lnTo>
                  <a:lnTo>
                    <a:pt x="146" y="90"/>
                  </a:lnTo>
                  <a:lnTo>
                    <a:pt x="148" y="102"/>
                  </a:lnTo>
                  <a:lnTo>
                    <a:pt x="160" y="102"/>
                  </a:lnTo>
                  <a:lnTo>
                    <a:pt x="176" y="102"/>
                  </a:lnTo>
                  <a:lnTo>
                    <a:pt x="174" y="110"/>
                  </a:lnTo>
                  <a:lnTo>
                    <a:pt x="176" y="122"/>
                  </a:lnTo>
                  <a:lnTo>
                    <a:pt x="186" y="126"/>
                  </a:lnTo>
                  <a:lnTo>
                    <a:pt x="188" y="136"/>
                  </a:lnTo>
                  <a:lnTo>
                    <a:pt x="188" y="142"/>
                  </a:lnTo>
                  <a:lnTo>
                    <a:pt x="180" y="156"/>
                  </a:lnTo>
                  <a:lnTo>
                    <a:pt x="184" y="162"/>
                  </a:lnTo>
                  <a:lnTo>
                    <a:pt x="180" y="166"/>
                  </a:lnTo>
                  <a:lnTo>
                    <a:pt x="174" y="160"/>
                  </a:lnTo>
                  <a:lnTo>
                    <a:pt x="164" y="154"/>
                  </a:lnTo>
                  <a:lnTo>
                    <a:pt x="152" y="152"/>
                  </a:lnTo>
                  <a:lnTo>
                    <a:pt x="136" y="154"/>
                  </a:lnTo>
                  <a:lnTo>
                    <a:pt x="126" y="158"/>
                  </a:lnTo>
                  <a:lnTo>
                    <a:pt x="120" y="160"/>
                  </a:lnTo>
                  <a:lnTo>
                    <a:pt x="114" y="174"/>
                  </a:lnTo>
                  <a:lnTo>
                    <a:pt x="114" y="184"/>
                  </a:lnTo>
                  <a:lnTo>
                    <a:pt x="112" y="194"/>
                  </a:lnTo>
                  <a:lnTo>
                    <a:pt x="108" y="198"/>
                  </a:lnTo>
                  <a:lnTo>
                    <a:pt x="90" y="198"/>
                  </a:lnTo>
                  <a:lnTo>
                    <a:pt x="84" y="212"/>
                  </a:lnTo>
                  <a:lnTo>
                    <a:pt x="74" y="200"/>
                  </a:lnTo>
                  <a:lnTo>
                    <a:pt x="60" y="202"/>
                  </a:lnTo>
                  <a:lnTo>
                    <a:pt x="52" y="196"/>
                  </a:lnTo>
                  <a:lnTo>
                    <a:pt x="44" y="202"/>
                  </a:lnTo>
                  <a:lnTo>
                    <a:pt x="40" y="210"/>
                  </a:lnTo>
                  <a:lnTo>
                    <a:pt x="38" y="214"/>
                  </a:lnTo>
                  <a:lnTo>
                    <a:pt x="32" y="214"/>
                  </a:lnTo>
                  <a:lnTo>
                    <a:pt x="30" y="214"/>
                  </a:lnTo>
                  <a:lnTo>
                    <a:pt x="28" y="214"/>
                  </a:lnTo>
                  <a:lnTo>
                    <a:pt x="26" y="200"/>
                  </a:lnTo>
                  <a:lnTo>
                    <a:pt x="22" y="186"/>
                  </a:lnTo>
                  <a:lnTo>
                    <a:pt x="14" y="174"/>
                  </a:lnTo>
                  <a:lnTo>
                    <a:pt x="14" y="156"/>
                  </a:lnTo>
                  <a:lnTo>
                    <a:pt x="8" y="144"/>
                  </a:lnTo>
                  <a:lnTo>
                    <a:pt x="2" y="126"/>
                  </a:lnTo>
                  <a:lnTo>
                    <a:pt x="0" y="118"/>
                  </a:lnTo>
                  <a:lnTo>
                    <a:pt x="6" y="112"/>
                  </a:lnTo>
                  <a:lnTo>
                    <a:pt x="10" y="106"/>
                  </a:lnTo>
                  <a:lnTo>
                    <a:pt x="4" y="100"/>
                  </a:lnTo>
                  <a:lnTo>
                    <a:pt x="0" y="94"/>
                  </a:lnTo>
                  <a:lnTo>
                    <a:pt x="2" y="84"/>
                  </a:lnTo>
                  <a:lnTo>
                    <a:pt x="6" y="74"/>
                  </a:lnTo>
                  <a:lnTo>
                    <a:pt x="8" y="72"/>
                  </a:lnTo>
                  <a:lnTo>
                    <a:pt x="8" y="66"/>
                  </a:lnTo>
                  <a:lnTo>
                    <a:pt x="10" y="44"/>
                  </a:lnTo>
                  <a:lnTo>
                    <a:pt x="0" y="18"/>
                  </a:lnTo>
                  <a:lnTo>
                    <a:pt x="10" y="18"/>
                  </a:lnTo>
                  <a:lnTo>
                    <a:pt x="20" y="16"/>
                  </a:lnTo>
                  <a:lnTo>
                    <a:pt x="34" y="10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498" name="Freeform 187"/>
            <p:cNvSpPr>
              <a:spLocks noChangeAspect="1"/>
            </p:cNvSpPr>
            <p:nvPr/>
          </p:nvSpPr>
          <p:spPr bwMode="auto">
            <a:xfrm>
              <a:off x="3294" y="2172"/>
              <a:ext cx="82" cy="86"/>
            </a:xfrm>
            <a:custGeom>
              <a:avLst/>
              <a:gdLst>
                <a:gd name="T0" fmla="*/ 2 w 134"/>
                <a:gd name="T1" fmla="*/ 2 h 140"/>
                <a:gd name="T2" fmla="*/ 2 w 134"/>
                <a:gd name="T3" fmla="*/ 2 h 140"/>
                <a:gd name="T4" fmla="*/ 1 w 134"/>
                <a:gd name="T5" fmla="*/ 2 h 140"/>
                <a:gd name="T6" fmla="*/ 1 w 134"/>
                <a:gd name="T7" fmla="*/ 2 h 140"/>
                <a:gd name="T8" fmla="*/ 1 w 134"/>
                <a:gd name="T9" fmla="*/ 2 h 140"/>
                <a:gd name="T10" fmla="*/ 1 w 134"/>
                <a:gd name="T11" fmla="*/ 2 h 140"/>
                <a:gd name="T12" fmla="*/ 1 w 134"/>
                <a:gd name="T13" fmla="*/ 2 h 140"/>
                <a:gd name="T14" fmla="*/ 1 w 134"/>
                <a:gd name="T15" fmla="*/ 2 h 140"/>
                <a:gd name="T16" fmla="*/ 1 w 134"/>
                <a:gd name="T17" fmla="*/ 1 h 140"/>
                <a:gd name="T18" fmla="*/ 1 w 134"/>
                <a:gd name="T19" fmla="*/ 1 h 140"/>
                <a:gd name="T20" fmla="*/ 1 w 134"/>
                <a:gd name="T21" fmla="*/ 1 h 140"/>
                <a:gd name="T22" fmla="*/ 1 w 134"/>
                <a:gd name="T23" fmla="*/ 1 h 140"/>
                <a:gd name="T24" fmla="*/ 1 w 134"/>
                <a:gd name="T25" fmla="*/ 1 h 140"/>
                <a:gd name="T26" fmla="*/ 0 w 134"/>
                <a:gd name="T27" fmla="*/ 1 h 140"/>
                <a:gd name="T28" fmla="*/ 1 w 134"/>
                <a:gd name="T29" fmla="*/ 1 h 140"/>
                <a:gd name="T30" fmla="*/ 1 w 134"/>
                <a:gd name="T31" fmla="*/ 1 h 140"/>
                <a:gd name="T32" fmla="*/ 1 w 134"/>
                <a:gd name="T33" fmla="*/ 1 h 140"/>
                <a:gd name="T34" fmla="*/ 1 w 134"/>
                <a:gd name="T35" fmla="*/ 1 h 140"/>
                <a:gd name="T36" fmla="*/ 1 w 134"/>
                <a:gd name="T37" fmla="*/ 1 h 140"/>
                <a:gd name="T38" fmla="*/ 1 w 134"/>
                <a:gd name="T39" fmla="*/ 0 h 140"/>
                <a:gd name="T40" fmla="*/ 1 w 134"/>
                <a:gd name="T41" fmla="*/ 1 h 140"/>
                <a:gd name="T42" fmla="*/ 1 w 134"/>
                <a:gd name="T43" fmla="*/ 1 h 140"/>
                <a:gd name="T44" fmla="*/ 1 w 134"/>
                <a:gd name="T45" fmla="*/ 1 h 140"/>
                <a:gd name="T46" fmla="*/ 1 w 134"/>
                <a:gd name="T47" fmla="*/ 1 h 140"/>
                <a:gd name="T48" fmla="*/ 1 w 134"/>
                <a:gd name="T49" fmla="*/ 1 h 140"/>
                <a:gd name="T50" fmla="*/ 1 w 134"/>
                <a:gd name="T51" fmla="*/ 1 h 140"/>
                <a:gd name="T52" fmla="*/ 1 w 134"/>
                <a:gd name="T53" fmla="*/ 1 h 140"/>
                <a:gd name="T54" fmla="*/ 2 w 134"/>
                <a:gd name="T55" fmla="*/ 1 h 140"/>
                <a:gd name="T56" fmla="*/ 2 w 134"/>
                <a:gd name="T57" fmla="*/ 1 h 140"/>
                <a:gd name="T58" fmla="*/ 2 w 134"/>
                <a:gd name="T59" fmla="*/ 1 h 140"/>
                <a:gd name="T60" fmla="*/ 2 w 134"/>
                <a:gd name="T61" fmla="*/ 1 h 140"/>
                <a:gd name="T62" fmla="*/ 2 w 134"/>
                <a:gd name="T63" fmla="*/ 1 h 140"/>
                <a:gd name="T64" fmla="*/ 2 w 134"/>
                <a:gd name="T65" fmla="*/ 1 h 140"/>
                <a:gd name="T66" fmla="*/ 2 w 134"/>
                <a:gd name="T67" fmla="*/ 1 h 140"/>
                <a:gd name="T68" fmla="*/ 2 w 134"/>
                <a:gd name="T69" fmla="*/ 1 h 140"/>
                <a:gd name="T70" fmla="*/ 2 w 134"/>
                <a:gd name="T71" fmla="*/ 2 h 140"/>
                <a:gd name="T72" fmla="*/ 2 w 134"/>
                <a:gd name="T73" fmla="*/ 2 h 140"/>
                <a:gd name="T74" fmla="*/ 2 w 134"/>
                <a:gd name="T75" fmla="*/ 2 h 140"/>
                <a:gd name="T76" fmla="*/ 2 w 134"/>
                <a:gd name="T77" fmla="*/ 2 h 140"/>
                <a:gd name="T78" fmla="*/ 2 w 134"/>
                <a:gd name="T79" fmla="*/ 2 h 140"/>
                <a:gd name="T80" fmla="*/ 2 w 134"/>
                <a:gd name="T81" fmla="*/ 2 h 140"/>
                <a:gd name="T82" fmla="*/ 2 w 134"/>
                <a:gd name="T83" fmla="*/ 2 h 1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4"/>
                <a:gd name="T127" fmla="*/ 0 h 140"/>
                <a:gd name="T128" fmla="*/ 134 w 134"/>
                <a:gd name="T129" fmla="*/ 140 h 14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4" h="140">
                  <a:moveTo>
                    <a:pt x="108" y="136"/>
                  </a:moveTo>
                  <a:lnTo>
                    <a:pt x="94" y="140"/>
                  </a:lnTo>
                  <a:lnTo>
                    <a:pt x="72" y="140"/>
                  </a:lnTo>
                  <a:lnTo>
                    <a:pt x="66" y="132"/>
                  </a:lnTo>
                  <a:lnTo>
                    <a:pt x="72" y="118"/>
                  </a:lnTo>
                  <a:lnTo>
                    <a:pt x="80" y="106"/>
                  </a:lnTo>
                  <a:lnTo>
                    <a:pt x="74" y="98"/>
                  </a:lnTo>
                  <a:lnTo>
                    <a:pt x="54" y="90"/>
                  </a:lnTo>
                  <a:lnTo>
                    <a:pt x="38" y="78"/>
                  </a:lnTo>
                  <a:lnTo>
                    <a:pt x="30" y="78"/>
                  </a:lnTo>
                  <a:lnTo>
                    <a:pt x="20" y="72"/>
                  </a:lnTo>
                  <a:lnTo>
                    <a:pt x="8" y="60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4" y="42"/>
                  </a:lnTo>
                  <a:lnTo>
                    <a:pt x="6" y="32"/>
                  </a:lnTo>
                  <a:lnTo>
                    <a:pt x="6" y="22"/>
                  </a:lnTo>
                  <a:lnTo>
                    <a:pt x="12" y="8"/>
                  </a:lnTo>
                  <a:lnTo>
                    <a:pt x="28" y="2"/>
                  </a:lnTo>
                  <a:lnTo>
                    <a:pt x="44" y="0"/>
                  </a:lnTo>
                  <a:lnTo>
                    <a:pt x="56" y="2"/>
                  </a:lnTo>
                  <a:lnTo>
                    <a:pt x="66" y="8"/>
                  </a:lnTo>
                  <a:lnTo>
                    <a:pt x="72" y="14"/>
                  </a:lnTo>
                  <a:lnTo>
                    <a:pt x="76" y="22"/>
                  </a:lnTo>
                  <a:lnTo>
                    <a:pt x="76" y="34"/>
                  </a:lnTo>
                  <a:lnTo>
                    <a:pt x="76" y="50"/>
                  </a:lnTo>
                  <a:lnTo>
                    <a:pt x="86" y="50"/>
                  </a:lnTo>
                  <a:lnTo>
                    <a:pt x="94" y="48"/>
                  </a:lnTo>
                  <a:lnTo>
                    <a:pt x="104" y="50"/>
                  </a:lnTo>
                  <a:lnTo>
                    <a:pt x="110" y="54"/>
                  </a:lnTo>
                  <a:lnTo>
                    <a:pt x="108" y="64"/>
                  </a:lnTo>
                  <a:lnTo>
                    <a:pt x="112" y="74"/>
                  </a:lnTo>
                  <a:lnTo>
                    <a:pt x="120" y="82"/>
                  </a:lnTo>
                  <a:lnTo>
                    <a:pt x="128" y="80"/>
                  </a:lnTo>
                  <a:lnTo>
                    <a:pt x="134" y="82"/>
                  </a:lnTo>
                  <a:lnTo>
                    <a:pt x="132" y="90"/>
                  </a:lnTo>
                  <a:lnTo>
                    <a:pt x="128" y="100"/>
                  </a:lnTo>
                  <a:lnTo>
                    <a:pt x="128" y="114"/>
                  </a:lnTo>
                  <a:lnTo>
                    <a:pt x="126" y="120"/>
                  </a:lnTo>
                  <a:lnTo>
                    <a:pt x="122" y="128"/>
                  </a:lnTo>
                  <a:lnTo>
                    <a:pt x="112" y="134"/>
                  </a:lnTo>
                  <a:lnTo>
                    <a:pt x="108" y="136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499" name="Freeform 188"/>
            <p:cNvSpPr>
              <a:spLocks noChangeAspect="1"/>
            </p:cNvSpPr>
            <p:nvPr/>
          </p:nvSpPr>
          <p:spPr bwMode="auto">
            <a:xfrm>
              <a:off x="3336" y="2283"/>
              <a:ext cx="52" cy="55"/>
            </a:xfrm>
            <a:custGeom>
              <a:avLst/>
              <a:gdLst>
                <a:gd name="T0" fmla="*/ 1 w 84"/>
                <a:gd name="T1" fmla="*/ 0 h 90"/>
                <a:gd name="T2" fmla="*/ 1 w 84"/>
                <a:gd name="T3" fmla="*/ 1 h 90"/>
                <a:gd name="T4" fmla="*/ 1 w 84"/>
                <a:gd name="T5" fmla="*/ 1 h 90"/>
                <a:gd name="T6" fmla="*/ 1 w 84"/>
                <a:gd name="T7" fmla="*/ 1 h 90"/>
                <a:gd name="T8" fmla="*/ 1 w 84"/>
                <a:gd name="T9" fmla="*/ 1 h 90"/>
                <a:gd name="T10" fmla="*/ 1 w 84"/>
                <a:gd name="T11" fmla="*/ 1 h 90"/>
                <a:gd name="T12" fmla="*/ 1 w 84"/>
                <a:gd name="T13" fmla="*/ 1 h 90"/>
                <a:gd name="T14" fmla="*/ 1 w 84"/>
                <a:gd name="T15" fmla="*/ 1 h 90"/>
                <a:gd name="T16" fmla="*/ 1 w 84"/>
                <a:gd name="T17" fmla="*/ 1 h 90"/>
                <a:gd name="T18" fmla="*/ 1 w 84"/>
                <a:gd name="T19" fmla="*/ 1 h 90"/>
                <a:gd name="T20" fmla="*/ 1 w 84"/>
                <a:gd name="T21" fmla="*/ 1 h 90"/>
                <a:gd name="T22" fmla="*/ 1 w 84"/>
                <a:gd name="T23" fmla="*/ 1 h 90"/>
                <a:gd name="T24" fmla="*/ 1 w 84"/>
                <a:gd name="T25" fmla="*/ 1 h 90"/>
                <a:gd name="T26" fmla="*/ 1 w 84"/>
                <a:gd name="T27" fmla="*/ 1 h 90"/>
                <a:gd name="T28" fmla="*/ 1 w 84"/>
                <a:gd name="T29" fmla="*/ 1 h 90"/>
                <a:gd name="T30" fmla="*/ 1 w 84"/>
                <a:gd name="T31" fmla="*/ 2 h 90"/>
                <a:gd name="T32" fmla="*/ 1 w 84"/>
                <a:gd name="T33" fmla="*/ 1 h 90"/>
                <a:gd name="T34" fmla="*/ 1 w 84"/>
                <a:gd name="T35" fmla="*/ 1 h 90"/>
                <a:gd name="T36" fmla="*/ 1 w 84"/>
                <a:gd name="T37" fmla="*/ 1 h 90"/>
                <a:gd name="T38" fmla="*/ 1 w 84"/>
                <a:gd name="T39" fmla="*/ 1 h 90"/>
                <a:gd name="T40" fmla="*/ 0 w 84"/>
                <a:gd name="T41" fmla="*/ 1 h 90"/>
                <a:gd name="T42" fmla="*/ 0 w 84"/>
                <a:gd name="T43" fmla="*/ 1 h 90"/>
                <a:gd name="T44" fmla="*/ 1 w 84"/>
                <a:gd name="T45" fmla="*/ 1 h 90"/>
                <a:gd name="T46" fmla="*/ 1 w 84"/>
                <a:gd name="T47" fmla="*/ 1 h 90"/>
                <a:gd name="T48" fmla="*/ 1 w 84"/>
                <a:gd name="T49" fmla="*/ 1 h 90"/>
                <a:gd name="T50" fmla="*/ 1 w 84"/>
                <a:gd name="T51" fmla="*/ 1 h 90"/>
                <a:gd name="T52" fmla="*/ 1 w 84"/>
                <a:gd name="T53" fmla="*/ 0 h 9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4"/>
                <a:gd name="T82" fmla="*/ 0 h 90"/>
                <a:gd name="T83" fmla="*/ 84 w 84"/>
                <a:gd name="T84" fmla="*/ 90 h 9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4" h="90">
                  <a:moveTo>
                    <a:pt x="20" y="0"/>
                  </a:moveTo>
                  <a:lnTo>
                    <a:pt x="30" y="8"/>
                  </a:lnTo>
                  <a:lnTo>
                    <a:pt x="38" y="18"/>
                  </a:lnTo>
                  <a:lnTo>
                    <a:pt x="46" y="20"/>
                  </a:lnTo>
                  <a:lnTo>
                    <a:pt x="60" y="28"/>
                  </a:lnTo>
                  <a:lnTo>
                    <a:pt x="72" y="38"/>
                  </a:lnTo>
                  <a:lnTo>
                    <a:pt x="78" y="44"/>
                  </a:lnTo>
                  <a:lnTo>
                    <a:pt x="82" y="50"/>
                  </a:lnTo>
                  <a:lnTo>
                    <a:pt x="80" y="56"/>
                  </a:lnTo>
                  <a:lnTo>
                    <a:pt x="80" y="62"/>
                  </a:lnTo>
                  <a:lnTo>
                    <a:pt x="84" y="66"/>
                  </a:lnTo>
                  <a:lnTo>
                    <a:pt x="80" y="70"/>
                  </a:lnTo>
                  <a:lnTo>
                    <a:pt x="72" y="80"/>
                  </a:lnTo>
                  <a:lnTo>
                    <a:pt x="66" y="86"/>
                  </a:lnTo>
                  <a:lnTo>
                    <a:pt x="62" y="88"/>
                  </a:lnTo>
                  <a:lnTo>
                    <a:pt x="60" y="90"/>
                  </a:lnTo>
                  <a:lnTo>
                    <a:pt x="42" y="88"/>
                  </a:lnTo>
                  <a:lnTo>
                    <a:pt x="28" y="86"/>
                  </a:lnTo>
                  <a:lnTo>
                    <a:pt x="18" y="82"/>
                  </a:lnTo>
                  <a:lnTo>
                    <a:pt x="6" y="80"/>
                  </a:lnTo>
                  <a:lnTo>
                    <a:pt x="0" y="76"/>
                  </a:lnTo>
                  <a:lnTo>
                    <a:pt x="0" y="60"/>
                  </a:lnTo>
                  <a:lnTo>
                    <a:pt x="4" y="40"/>
                  </a:lnTo>
                  <a:lnTo>
                    <a:pt x="6" y="24"/>
                  </a:lnTo>
                  <a:lnTo>
                    <a:pt x="10" y="8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00" name="Freeform 189"/>
            <p:cNvSpPr>
              <a:spLocks noChangeAspect="1"/>
            </p:cNvSpPr>
            <p:nvPr/>
          </p:nvSpPr>
          <p:spPr bwMode="auto">
            <a:xfrm>
              <a:off x="3189" y="2199"/>
              <a:ext cx="194" cy="345"/>
            </a:xfrm>
            <a:custGeom>
              <a:avLst/>
              <a:gdLst>
                <a:gd name="T0" fmla="*/ 2 w 316"/>
                <a:gd name="T1" fmla="*/ 1 h 562"/>
                <a:gd name="T2" fmla="*/ 2 w 316"/>
                <a:gd name="T3" fmla="*/ 1 h 562"/>
                <a:gd name="T4" fmla="*/ 4 w 316"/>
                <a:gd name="T5" fmla="*/ 1 h 562"/>
                <a:gd name="T6" fmla="*/ 4 w 316"/>
                <a:gd name="T7" fmla="*/ 1 h 562"/>
                <a:gd name="T8" fmla="*/ 4 w 316"/>
                <a:gd name="T9" fmla="*/ 1 h 562"/>
                <a:gd name="T10" fmla="*/ 5 w 316"/>
                <a:gd name="T11" fmla="*/ 1 h 562"/>
                <a:gd name="T12" fmla="*/ 5 w 316"/>
                <a:gd name="T13" fmla="*/ 1 h 562"/>
                <a:gd name="T14" fmla="*/ 6 w 316"/>
                <a:gd name="T15" fmla="*/ 2 h 562"/>
                <a:gd name="T16" fmla="*/ 6 w 316"/>
                <a:gd name="T17" fmla="*/ 1 h 562"/>
                <a:gd name="T18" fmla="*/ 6 w 316"/>
                <a:gd name="T19" fmla="*/ 1 h 562"/>
                <a:gd name="T20" fmla="*/ 6 w 316"/>
                <a:gd name="T21" fmla="*/ 1 h 562"/>
                <a:gd name="T22" fmla="*/ 6 w 316"/>
                <a:gd name="T23" fmla="*/ 2 h 562"/>
                <a:gd name="T24" fmla="*/ 6 w 316"/>
                <a:gd name="T25" fmla="*/ 2 h 562"/>
                <a:gd name="T26" fmla="*/ 6 w 316"/>
                <a:gd name="T27" fmla="*/ 2 h 562"/>
                <a:gd name="T28" fmla="*/ 5 w 316"/>
                <a:gd name="T29" fmla="*/ 4 h 562"/>
                <a:gd name="T30" fmla="*/ 4 w 316"/>
                <a:gd name="T31" fmla="*/ 4 h 562"/>
                <a:gd name="T32" fmla="*/ 6 w 316"/>
                <a:gd name="T33" fmla="*/ 5 h 562"/>
                <a:gd name="T34" fmla="*/ 6 w 316"/>
                <a:gd name="T35" fmla="*/ 6 h 562"/>
                <a:gd name="T36" fmla="*/ 5 w 316"/>
                <a:gd name="T37" fmla="*/ 6 h 562"/>
                <a:gd name="T38" fmla="*/ 4 w 316"/>
                <a:gd name="T39" fmla="*/ 6 h 562"/>
                <a:gd name="T40" fmla="*/ 4 w 316"/>
                <a:gd name="T41" fmla="*/ 6 h 562"/>
                <a:gd name="T42" fmla="*/ 4 w 316"/>
                <a:gd name="T43" fmla="*/ 7 h 562"/>
                <a:gd name="T44" fmla="*/ 2 w 316"/>
                <a:gd name="T45" fmla="*/ 7 h 562"/>
                <a:gd name="T46" fmla="*/ 2 w 316"/>
                <a:gd name="T47" fmla="*/ 7 h 562"/>
                <a:gd name="T48" fmla="*/ 3 w 316"/>
                <a:gd name="T49" fmla="*/ 7 h 562"/>
                <a:gd name="T50" fmla="*/ 4 w 316"/>
                <a:gd name="T51" fmla="*/ 7 h 562"/>
                <a:gd name="T52" fmla="*/ 3 w 316"/>
                <a:gd name="T53" fmla="*/ 7 h 562"/>
                <a:gd name="T54" fmla="*/ 2 w 316"/>
                <a:gd name="T55" fmla="*/ 7 h 562"/>
                <a:gd name="T56" fmla="*/ 2 w 316"/>
                <a:gd name="T57" fmla="*/ 8 h 562"/>
                <a:gd name="T58" fmla="*/ 2 w 316"/>
                <a:gd name="T59" fmla="*/ 9 h 562"/>
                <a:gd name="T60" fmla="*/ 2 w 316"/>
                <a:gd name="T61" fmla="*/ 9 h 562"/>
                <a:gd name="T62" fmla="*/ 2 w 316"/>
                <a:gd name="T63" fmla="*/ 9 h 562"/>
                <a:gd name="T64" fmla="*/ 2 w 316"/>
                <a:gd name="T65" fmla="*/ 10 h 562"/>
                <a:gd name="T66" fmla="*/ 2 w 316"/>
                <a:gd name="T67" fmla="*/ 10 h 562"/>
                <a:gd name="T68" fmla="*/ 1 w 316"/>
                <a:gd name="T69" fmla="*/ 10 h 562"/>
                <a:gd name="T70" fmla="*/ 1 w 316"/>
                <a:gd name="T71" fmla="*/ 11 h 562"/>
                <a:gd name="T72" fmla="*/ 1 w 316"/>
                <a:gd name="T73" fmla="*/ 11 h 562"/>
                <a:gd name="T74" fmla="*/ 1 w 316"/>
                <a:gd name="T75" fmla="*/ 11 h 562"/>
                <a:gd name="T76" fmla="*/ 1 w 316"/>
                <a:gd name="T77" fmla="*/ 10 h 562"/>
                <a:gd name="T78" fmla="*/ 1 w 316"/>
                <a:gd name="T79" fmla="*/ 10 h 562"/>
                <a:gd name="T80" fmla="*/ 1 w 316"/>
                <a:gd name="T81" fmla="*/ 9 h 562"/>
                <a:gd name="T82" fmla="*/ 1 w 316"/>
                <a:gd name="T83" fmla="*/ 8 h 562"/>
                <a:gd name="T84" fmla="*/ 1 w 316"/>
                <a:gd name="T85" fmla="*/ 7 h 562"/>
                <a:gd name="T86" fmla="*/ 1 w 316"/>
                <a:gd name="T87" fmla="*/ 6 h 562"/>
                <a:gd name="T88" fmla="*/ 1 w 316"/>
                <a:gd name="T89" fmla="*/ 6 h 562"/>
                <a:gd name="T90" fmla="*/ 1 w 316"/>
                <a:gd name="T91" fmla="*/ 5 h 562"/>
                <a:gd name="T92" fmla="*/ 1 w 316"/>
                <a:gd name="T93" fmla="*/ 4 h 562"/>
                <a:gd name="T94" fmla="*/ 1 w 316"/>
                <a:gd name="T95" fmla="*/ 4 h 562"/>
                <a:gd name="T96" fmla="*/ 1 w 316"/>
                <a:gd name="T97" fmla="*/ 2 h 562"/>
                <a:gd name="T98" fmla="*/ 1 w 316"/>
                <a:gd name="T99" fmla="*/ 1 h 562"/>
                <a:gd name="T100" fmla="*/ 2 w 316"/>
                <a:gd name="T101" fmla="*/ 1 h 5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16"/>
                <a:gd name="T154" fmla="*/ 0 h 562"/>
                <a:gd name="T155" fmla="*/ 316 w 316"/>
                <a:gd name="T156" fmla="*/ 562 h 5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16" h="562">
                  <a:moveTo>
                    <a:pt x="102" y="18"/>
                  </a:moveTo>
                  <a:lnTo>
                    <a:pt x="104" y="10"/>
                  </a:lnTo>
                  <a:lnTo>
                    <a:pt x="108" y="6"/>
                  </a:lnTo>
                  <a:lnTo>
                    <a:pt x="116" y="0"/>
                  </a:lnTo>
                  <a:lnTo>
                    <a:pt x="124" y="6"/>
                  </a:lnTo>
                  <a:lnTo>
                    <a:pt x="138" y="4"/>
                  </a:lnTo>
                  <a:lnTo>
                    <a:pt x="148" y="16"/>
                  </a:lnTo>
                  <a:lnTo>
                    <a:pt x="154" y="2"/>
                  </a:lnTo>
                  <a:lnTo>
                    <a:pt x="172" y="2"/>
                  </a:lnTo>
                  <a:lnTo>
                    <a:pt x="174" y="8"/>
                  </a:lnTo>
                  <a:lnTo>
                    <a:pt x="180" y="16"/>
                  </a:lnTo>
                  <a:lnTo>
                    <a:pt x="190" y="26"/>
                  </a:lnTo>
                  <a:lnTo>
                    <a:pt x="192" y="28"/>
                  </a:lnTo>
                  <a:lnTo>
                    <a:pt x="202" y="34"/>
                  </a:lnTo>
                  <a:lnTo>
                    <a:pt x="210" y="34"/>
                  </a:lnTo>
                  <a:lnTo>
                    <a:pt x="220" y="40"/>
                  </a:lnTo>
                  <a:lnTo>
                    <a:pt x="226" y="46"/>
                  </a:lnTo>
                  <a:lnTo>
                    <a:pt x="236" y="50"/>
                  </a:lnTo>
                  <a:lnTo>
                    <a:pt x="246" y="54"/>
                  </a:lnTo>
                  <a:lnTo>
                    <a:pt x="252" y="62"/>
                  </a:lnTo>
                  <a:lnTo>
                    <a:pt x="246" y="72"/>
                  </a:lnTo>
                  <a:lnTo>
                    <a:pt x="238" y="88"/>
                  </a:lnTo>
                  <a:lnTo>
                    <a:pt x="244" y="96"/>
                  </a:lnTo>
                  <a:lnTo>
                    <a:pt x="266" y="96"/>
                  </a:lnTo>
                  <a:lnTo>
                    <a:pt x="280" y="92"/>
                  </a:lnTo>
                  <a:lnTo>
                    <a:pt x="288" y="86"/>
                  </a:lnTo>
                  <a:lnTo>
                    <a:pt x="294" y="84"/>
                  </a:lnTo>
                  <a:lnTo>
                    <a:pt x="300" y="70"/>
                  </a:lnTo>
                  <a:lnTo>
                    <a:pt x="300" y="60"/>
                  </a:lnTo>
                  <a:lnTo>
                    <a:pt x="310" y="62"/>
                  </a:lnTo>
                  <a:lnTo>
                    <a:pt x="314" y="66"/>
                  </a:lnTo>
                  <a:lnTo>
                    <a:pt x="316" y="76"/>
                  </a:lnTo>
                  <a:lnTo>
                    <a:pt x="312" y="88"/>
                  </a:lnTo>
                  <a:lnTo>
                    <a:pt x="308" y="94"/>
                  </a:lnTo>
                  <a:lnTo>
                    <a:pt x="300" y="98"/>
                  </a:lnTo>
                  <a:lnTo>
                    <a:pt x="292" y="104"/>
                  </a:lnTo>
                  <a:lnTo>
                    <a:pt x="282" y="112"/>
                  </a:lnTo>
                  <a:lnTo>
                    <a:pt x="274" y="118"/>
                  </a:lnTo>
                  <a:lnTo>
                    <a:pt x="268" y="128"/>
                  </a:lnTo>
                  <a:lnTo>
                    <a:pt x="262" y="132"/>
                  </a:lnTo>
                  <a:lnTo>
                    <a:pt x="260" y="136"/>
                  </a:lnTo>
                  <a:lnTo>
                    <a:pt x="252" y="138"/>
                  </a:lnTo>
                  <a:lnTo>
                    <a:pt x="246" y="160"/>
                  </a:lnTo>
                  <a:lnTo>
                    <a:pt x="244" y="174"/>
                  </a:lnTo>
                  <a:lnTo>
                    <a:pt x="240" y="192"/>
                  </a:lnTo>
                  <a:lnTo>
                    <a:pt x="240" y="212"/>
                  </a:lnTo>
                  <a:lnTo>
                    <a:pt x="236" y="216"/>
                  </a:lnTo>
                  <a:lnTo>
                    <a:pt x="234" y="222"/>
                  </a:lnTo>
                  <a:lnTo>
                    <a:pt x="244" y="224"/>
                  </a:lnTo>
                  <a:lnTo>
                    <a:pt x="254" y="228"/>
                  </a:lnTo>
                  <a:lnTo>
                    <a:pt x="258" y="236"/>
                  </a:lnTo>
                  <a:lnTo>
                    <a:pt x="256" y="244"/>
                  </a:lnTo>
                  <a:lnTo>
                    <a:pt x="258" y="248"/>
                  </a:lnTo>
                  <a:lnTo>
                    <a:pt x="266" y="254"/>
                  </a:lnTo>
                  <a:lnTo>
                    <a:pt x="266" y="268"/>
                  </a:lnTo>
                  <a:lnTo>
                    <a:pt x="254" y="284"/>
                  </a:lnTo>
                  <a:lnTo>
                    <a:pt x="240" y="294"/>
                  </a:lnTo>
                  <a:lnTo>
                    <a:pt x="220" y="296"/>
                  </a:lnTo>
                  <a:lnTo>
                    <a:pt x="206" y="298"/>
                  </a:lnTo>
                  <a:lnTo>
                    <a:pt x="190" y="300"/>
                  </a:lnTo>
                  <a:lnTo>
                    <a:pt x="180" y="298"/>
                  </a:lnTo>
                  <a:lnTo>
                    <a:pt x="178" y="304"/>
                  </a:lnTo>
                  <a:lnTo>
                    <a:pt x="180" y="314"/>
                  </a:lnTo>
                  <a:lnTo>
                    <a:pt x="178" y="330"/>
                  </a:lnTo>
                  <a:lnTo>
                    <a:pt x="170" y="338"/>
                  </a:lnTo>
                  <a:lnTo>
                    <a:pt x="162" y="342"/>
                  </a:lnTo>
                  <a:lnTo>
                    <a:pt x="148" y="336"/>
                  </a:lnTo>
                  <a:lnTo>
                    <a:pt x="142" y="334"/>
                  </a:lnTo>
                  <a:lnTo>
                    <a:pt x="136" y="332"/>
                  </a:lnTo>
                  <a:lnTo>
                    <a:pt x="134" y="338"/>
                  </a:lnTo>
                  <a:lnTo>
                    <a:pt x="136" y="354"/>
                  </a:lnTo>
                  <a:lnTo>
                    <a:pt x="136" y="362"/>
                  </a:lnTo>
                  <a:lnTo>
                    <a:pt x="142" y="364"/>
                  </a:lnTo>
                  <a:lnTo>
                    <a:pt x="150" y="364"/>
                  </a:lnTo>
                  <a:lnTo>
                    <a:pt x="150" y="362"/>
                  </a:lnTo>
                  <a:lnTo>
                    <a:pt x="154" y="360"/>
                  </a:lnTo>
                  <a:lnTo>
                    <a:pt x="158" y="364"/>
                  </a:lnTo>
                  <a:lnTo>
                    <a:pt x="158" y="370"/>
                  </a:lnTo>
                  <a:lnTo>
                    <a:pt x="152" y="374"/>
                  </a:lnTo>
                  <a:lnTo>
                    <a:pt x="148" y="372"/>
                  </a:lnTo>
                  <a:lnTo>
                    <a:pt x="146" y="368"/>
                  </a:lnTo>
                  <a:lnTo>
                    <a:pt x="142" y="368"/>
                  </a:lnTo>
                  <a:lnTo>
                    <a:pt x="138" y="370"/>
                  </a:lnTo>
                  <a:lnTo>
                    <a:pt x="140" y="376"/>
                  </a:lnTo>
                  <a:lnTo>
                    <a:pt x="136" y="382"/>
                  </a:lnTo>
                  <a:lnTo>
                    <a:pt x="130" y="384"/>
                  </a:lnTo>
                  <a:lnTo>
                    <a:pt x="132" y="396"/>
                  </a:lnTo>
                  <a:lnTo>
                    <a:pt x="126" y="408"/>
                  </a:lnTo>
                  <a:lnTo>
                    <a:pt x="124" y="410"/>
                  </a:lnTo>
                  <a:lnTo>
                    <a:pt x="118" y="414"/>
                  </a:lnTo>
                  <a:lnTo>
                    <a:pt x="106" y="420"/>
                  </a:lnTo>
                  <a:lnTo>
                    <a:pt x="94" y="432"/>
                  </a:lnTo>
                  <a:lnTo>
                    <a:pt x="96" y="444"/>
                  </a:lnTo>
                  <a:lnTo>
                    <a:pt x="106" y="454"/>
                  </a:lnTo>
                  <a:lnTo>
                    <a:pt x="106" y="456"/>
                  </a:lnTo>
                  <a:lnTo>
                    <a:pt x="112" y="456"/>
                  </a:lnTo>
                  <a:lnTo>
                    <a:pt x="122" y="458"/>
                  </a:lnTo>
                  <a:lnTo>
                    <a:pt x="122" y="466"/>
                  </a:lnTo>
                  <a:lnTo>
                    <a:pt x="118" y="474"/>
                  </a:lnTo>
                  <a:lnTo>
                    <a:pt x="104" y="486"/>
                  </a:lnTo>
                  <a:lnTo>
                    <a:pt x="94" y="496"/>
                  </a:lnTo>
                  <a:lnTo>
                    <a:pt x="90" y="510"/>
                  </a:lnTo>
                  <a:lnTo>
                    <a:pt x="88" y="516"/>
                  </a:lnTo>
                  <a:lnTo>
                    <a:pt x="76" y="518"/>
                  </a:lnTo>
                  <a:lnTo>
                    <a:pt x="70" y="524"/>
                  </a:lnTo>
                  <a:lnTo>
                    <a:pt x="66" y="538"/>
                  </a:lnTo>
                  <a:lnTo>
                    <a:pt x="68" y="546"/>
                  </a:lnTo>
                  <a:lnTo>
                    <a:pt x="72" y="552"/>
                  </a:lnTo>
                  <a:lnTo>
                    <a:pt x="78" y="560"/>
                  </a:lnTo>
                  <a:lnTo>
                    <a:pt x="76" y="562"/>
                  </a:lnTo>
                  <a:lnTo>
                    <a:pt x="60" y="558"/>
                  </a:lnTo>
                  <a:lnTo>
                    <a:pt x="34" y="558"/>
                  </a:lnTo>
                  <a:lnTo>
                    <a:pt x="24" y="556"/>
                  </a:lnTo>
                  <a:lnTo>
                    <a:pt x="18" y="544"/>
                  </a:lnTo>
                  <a:lnTo>
                    <a:pt x="18" y="528"/>
                  </a:lnTo>
                  <a:lnTo>
                    <a:pt x="6" y="526"/>
                  </a:lnTo>
                  <a:lnTo>
                    <a:pt x="2" y="520"/>
                  </a:lnTo>
                  <a:lnTo>
                    <a:pt x="0" y="510"/>
                  </a:lnTo>
                  <a:lnTo>
                    <a:pt x="2" y="500"/>
                  </a:lnTo>
                  <a:lnTo>
                    <a:pt x="10" y="492"/>
                  </a:lnTo>
                  <a:lnTo>
                    <a:pt x="18" y="480"/>
                  </a:lnTo>
                  <a:lnTo>
                    <a:pt x="20" y="462"/>
                  </a:lnTo>
                  <a:lnTo>
                    <a:pt x="28" y="450"/>
                  </a:lnTo>
                  <a:lnTo>
                    <a:pt x="28" y="424"/>
                  </a:lnTo>
                  <a:lnTo>
                    <a:pt x="30" y="412"/>
                  </a:lnTo>
                  <a:lnTo>
                    <a:pt x="26" y="400"/>
                  </a:lnTo>
                  <a:lnTo>
                    <a:pt x="26" y="380"/>
                  </a:lnTo>
                  <a:lnTo>
                    <a:pt x="22" y="376"/>
                  </a:lnTo>
                  <a:lnTo>
                    <a:pt x="24" y="360"/>
                  </a:lnTo>
                  <a:lnTo>
                    <a:pt x="26" y="348"/>
                  </a:lnTo>
                  <a:lnTo>
                    <a:pt x="28" y="318"/>
                  </a:lnTo>
                  <a:lnTo>
                    <a:pt x="36" y="302"/>
                  </a:lnTo>
                  <a:lnTo>
                    <a:pt x="38" y="296"/>
                  </a:lnTo>
                  <a:lnTo>
                    <a:pt x="40" y="292"/>
                  </a:lnTo>
                  <a:lnTo>
                    <a:pt x="40" y="278"/>
                  </a:lnTo>
                  <a:lnTo>
                    <a:pt x="38" y="254"/>
                  </a:lnTo>
                  <a:lnTo>
                    <a:pt x="44" y="248"/>
                  </a:lnTo>
                  <a:lnTo>
                    <a:pt x="48" y="244"/>
                  </a:lnTo>
                  <a:lnTo>
                    <a:pt x="50" y="224"/>
                  </a:lnTo>
                  <a:lnTo>
                    <a:pt x="54" y="216"/>
                  </a:lnTo>
                  <a:lnTo>
                    <a:pt x="56" y="196"/>
                  </a:lnTo>
                  <a:lnTo>
                    <a:pt x="52" y="180"/>
                  </a:lnTo>
                  <a:lnTo>
                    <a:pt x="48" y="172"/>
                  </a:lnTo>
                  <a:lnTo>
                    <a:pt x="48" y="156"/>
                  </a:lnTo>
                  <a:lnTo>
                    <a:pt x="52" y="148"/>
                  </a:lnTo>
                  <a:lnTo>
                    <a:pt x="56" y="120"/>
                  </a:lnTo>
                  <a:lnTo>
                    <a:pt x="64" y="106"/>
                  </a:lnTo>
                  <a:lnTo>
                    <a:pt x="74" y="92"/>
                  </a:lnTo>
                  <a:lnTo>
                    <a:pt x="80" y="82"/>
                  </a:lnTo>
                  <a:lnTo>
                    <a:pt x="76" y="52"/>
                  </a:lnTo>
                  <a:lnTo>
                    <a:pt x="82" y="46"/>
                  </a:lnTo>
                  <a:lnTo>
                    <a:pt x="90" y="42"/>
                  </a:lnTo>
                  <a:lnTo>
                    <a:pt x="100" y="30"/>
                  </a:lnTo>
                  <a:lnTo>
                    <a:pt x="102" y="18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01" name="Freeform 190"/>
            <p:cNvSpPr>
              <a:spLocks noChangeAspect="1"/>
            </p:cNvSpPr>
            <p:nvPr/>
          </p:nvSpPr>
          <p:spPr bwMode="auto">
            <a:xfrm>
              <a:off x="3167" y="2151"/>
              <a:ext cx="84" cy="414"/>
            </a:xfrm>
            <a:custGeom>
              <a:avLst/>
              <a:gdLst>
                <a:gd name="T0" fmla="*/ 2 w 136"/>
                <a:gd name="T1" fmla="*/ 1 h 672"/>
                <a:gd name="T2" fmla="*/ 2 w 136"/>
                <a:gd name="T3" fmla="*/ 1 h 672"/>
                <a:gd name="T4" fmla="*/ 2 w 136"/>
                <a:gd name="T5" fmla="*/ 1 h 672"/>
                <a:gd name="T6" fmla="*/ 2 w 136"/>
                <a:gd name="T7" fmla="*/ 2 h 672"/>
                <a:gd name="T8" fmla="*/ 2 w 136"/>
                <a:gd name="T9" fmla="*/ 2 h 672"/>
                <a:gd name="T10" fmla="*/ 2 w 136"/>
                <a:gd name="T11" fmla="*/ 4 h 672"/>
                <a:gd name="T12" fmla="*/ 1 w 136"/>
                <a:gd name="T13" fmla="*/ 6 h 672"/>
                <a:gd name="T14" fmla="*/ 1 w 136"/>
                <a:gd name="T15" fmla="*/ 6 h 672"/>
                <a:gd name="T16" fmla="*/ 1 w 136"/>
                <a:gd name="T17" fmla="*/ 7 h 672"/>
                <a:gd name="T18" fmla="*/ 1 w 136"/>
                <a:gd name="T19" fmla="*/ 9 h 672"/>
                <a:gd name="T20" fmla="*/ 1 w 136"/>
                <a:gd name="T21" fmla="*/ 9 h 672"/>
                <a:gd name="T22" fmla="*/ 1 w 136"/>
                <a:gd name="T23" fmla="*/ 10 h 672"/>
                <a:gd name="T24" fmla="*/ 1 w 136"/>
                <a:gd name="T25" fmla="*/ 12 h 672"/>
                <a:gd name="T26" fmla="*/ 1 w 136"/>
                <a:gd name="T27" fmla="*/ 12 h 672"/>
                <a:gd name="T28" fmla="*/ 1 w 136"/>
                <a:gd name="T29" fmla="*/ 12 h 672"/>
                <a:gd name="T30" fmla="*/ 1 w 136"/>
                <a:gd name="T31" fmla="*/ 13 h 672"/>
                <a:gd name="T32" fmla="*/ 1 w 136"/>
                <a:gd name="T33" fmla="*/ 14 h 672"/>
                <a:gd name="T34" fmla="*/ 1 w 136"/>
                <a:gd name="T35" fmla="*/ 14 h 672"/>
                <a:gd name="T36" fmla="*/ 1 w 136"/>
                <a:gd name="T37" fmla="*/ 14 h 672"/>
                <a:gd name="T38" fmla="*/ 1 w 136"/>
                <a:gd name="T39" fmla="*/ 14 h 672"/>
                <a:gd name="T40" fmla="*/ 1 w 136"/>
                <a:gd name="T41" fmla="*/ 14 h 672"/>
                <a:gd name="T42" fmla="*/ 1 w 136"/>
                <a:gd name="T43" fmla="*/ 14 h 672"/>
                <a:gd name="T44" fmla="*/ 1 w 136"/>
                <a:gd name="T45" fmla="*/ 14 h 672"/>
                <a:gd name="T46" fmla="*/ 1 w 136"/>
                <a:gd name="T47" fmla="*/ 13 h 672"/>
                <a:gd name="T48" fmla="*/ 1 w 136"/>
                <a:gd name="T49" fmla="*/ 13 h 672"/>
                <a:gd name="T50" fmla="*/ 1 w 136"/>
                <a:gd name="T51" fmla="*/ 12 h 672"/>
                <a:gd name="T52" fmla="*/ 1 w 136"/>
                <a:gd name="T53" fmla="*/ 12 h 672"/>
                <a:gd name="T54" fmla="*/ 1 w 136"/>
                <a:gd name="T55" fmla="*/ 12 h 672"/>
                <a:gd name="T56" fmla="*/ 1 w 136"/>
                <a:gd name="T57" fmla="*/ 12 h 672"/>
                <a:gd name="T58" fmla="*/ 1 w 136"/>
                <a:gd name="T59" fmla="*/ 11 h 672"/>
                <a:gd name="T60" fmla="*/ 1 w 136"/>
                <a:gd name="T61" fmla="*/ 11 h 672"/>
                <a:gd name="T62" fmla="*/ 1 w 136"/>
                <a:gd name="T63" fmla="*/ 11 h 672"/>
                <a:gd name="T64" fmla="*/ 1 w 136"/>
                <a:gd name="T65" fmla="*/ 11 h 672"/>
                <a:gd name="T66" fmla="*/ 1 w 136"/>
                <a:gd name="T67" fmla="*/ 10 h 672"/>
                <a:gd name="T68" fmla="*/ 1 w 136"/>
                <a:gd name="T69" fmla="*/ 10 h 672"/>
                <a:gd name="T70" fmla="*/ 1 w 136"/>
                <a:gd name="T71" fmla="*/ 10 h 672"/>
                <a:gd name="T72" fmla="*/ 1 w 136"/>
                <a:gd name="T73" fmla="*/ 9 h 672"/>
                <a:gd name="T74" fmla="*/ 1 w 136"/>
                <a:gd name="T75" fmla="*/ 9 h 672"/>
                <a:gd name="T76" fmla="*/ 1 w 136"/>
                <a:gd name="T77" fmla="*/ 9 h 672"/>
                <a:gd name="T78" fmla="*/ 1 w 136"/>
                <a:gd name="T79" fmla="*/ 9 h 672"/>
                <a:gd name="T80" fmla="*/ 1 w 136"/>
                <a:gd name="T81" fmla="*/ 9 h 672"/>
                <a:gd name="T82" fmla="*/ 1 w 136"/>
                <a:gd name="T83" fmla="*/ 9 h 672"/>
                <a:gd name="T84" fmla="*/ 1 w 136"/>
                <a:gd name="T85" fmla="*/ 9 h 672"/>
                <a:gd name="T86" fmla="*/ 1 w 136"/>
                <a:gd name="T87" fmla="*/ 7 h 672"/>
                <a:gd name="T88" fmla="*/ 1 w 136"/>
                <a:gd name="T89" fmla="*/ 7 h 672"/>
                <a:gd name="T90" fmla="*/ 1 w 136"/>
                <a:gd name="T91" fmla="*/ 6 h 672"/>
                <a:gd name="T92" fmla="*/ 1 w 136"/>
                <a:gd name="T93" fmla="*/ 6 h 672"/>
                <a:gd name="T94" fmla="*/ 1 w 136"/>
                <a:gd name="T95" fmla="*/ 4 h 672"/>
                <a:gd name="T96" fmla="*/ 1 w 136"/>
                <a:gd name="T97" fmla="*/ 4 h 672"/>
                <a:gd name="T98" fmla="*/ 1 w 136"/>
                <a:gd name="T99" fmla="*/ 2 h 672"/>
                <a:gd name="T100" fmla="*/ 1 w 136"/>
                <a:gd name="T101" fmla="*/ 1 h 6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6"/>
                <a:gd name="T154" fmla="*/ 0 h 672"/>
                <a:gd name="T155" fmla="*/ 136 w 136"/>
                <a:gd name="T156" fmla="*/ 672 h 6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6" h="672">
                  <a:moveTo>
                    <a:pt x="84" y="18"/>
                  </a:moveTo>
                  <a:lnTo>
                    <a:pt x="90" y="16"/>
                  </a:lnTo>
                  <a:lnTo>
                    <a:pt x="96" y="2"/>
                  </a:lnTo>
                  <a:lnTo>
                    <a:pt x="98" y="0"/>
                  </a:lnTo>
                  <a:lnTo>
                    <a:pt x="102" y="12"/>
                  </a:lnTo>
                  <a:lnTo>
                    <a:pt x="112" y="38"/>
                  </a:lnTo>
                  <a:lnTo>
                    <a:pt x="112" y="56"/>
                  </a:lnTo>
                  <a:lnTo>
                    <a:pt x="120" y="68"/>
                  </a:lnTo>
                  <a:lnTo>
                    <a:pt x="124" y="82"/>
                  </a:lnTo>
                  <a:lnTo>
                    <a:pt x="126" y="96"/>
                  </a:lnTo>
                  <a:lnTo>
                    <a:pt x="136" y="96"/>
                  </a:lnTo>
                  <a:lnTo>
                    <a:pt x="134" y="108"/>
                  </a:lnTo>
                  <a:lnTo>
                    <a:pt x="124" y="120"/>
                  </a:lnTo>
                  <a:lnTo>
                    <a:pt x="116" y="124"/>
                  </a:lnTo>
                  <a:lnTo>
                    <a:pt x="110" y="130"/>
                  </a:lnTo>
                  <a:lnTo>
                    <a:pt x="114" y="160"/>
                  </a:lnTo>
                  <a:lnTo>
                    <a:pt x="96" y="186"/>
                  </a:lnTo>
                  <a:lnTo>
                    <a:pt x="90" y="198"/>
                  </a:lnTo>
                  <a:lnTo>
                    <a:pt x="86" y="222"/>
                  </a:lnTo>
                  <a:lnTo>
                    <a:pt x="82" y="234"/>
                  </a:lnTo>
                  <a:lnTo>
                    <a:pt x="82" y="250"/>
                  </a:lnTo>
                  <a:lnTo>
                    <a:pt x="90" y="274"/>
                  </a:lnTo>
                  <a:lnTo>
                    <a:pt x="88" y="292"/>
                  </a:lnTo>
                  <a:lnTo>
                    <a:pt x="84" y="302"/>
                  </a:lnTo>
                  <a:lnTo>
                    <a:pt x="82" y="322"/>
                  </a:lnTo>
                  <a:lnTo>
                    <a:pt x="72" y="332"/>
                  </a:lnTo>
                  <a:lnTo>
                    <a:pt x="74" y="354"/>
                  </a:lnTo>
                  <a:lnTo>
                    <a:pt x="74" y="370"/>
                  </a:lnTo>
                  <a:lnTo>
                    <a:pt x="62" y="396"/>
                  </a:lnTo>
                  <a:lnTo>
                    <a:pt x="60" y="426"/>
                  </a:lnTo>
                  <a:lnTo>
                    <a:pt x="58" y="438"/>
                  </a:lnTo>
                  <a:lnTo>
                    <a:pt x="56" y="454"/>
                  </a:lnTo>
                  <a:lnTo>
                    <a:pt x="60" y="458"/>
                  </a:lnTo>
                  <a:lnTo>
                    <a:pt x="60" y="478"/>
                  </a:lnTo>
                  <a:lnTo>
                    <a:pt x="64" y="490"/>
                  </a:lnTo>
                  <a:lnTo>
                    <a:pt x="62" y="502"/>
                  </a:lnTo>
                  <a:lnTo>
                    <a:pt x="62" y="528"/>
                  </a:lnTo>
                  <a:lnTo>
                    <a:pt x="54" y="540"/>
                  </a:lnTo>
                  <a:lnTo>
                    <a:pt x="52" y="558"/>
                  </a:lnTo>
                  <a:lnTo>
                    <a:pt x="44" y="570"/>
                  </a:lnTo>
                  <a:lnTo>
                    <a:pt x="36" y="578"/>
                  </a:lnTo>
                  <a:lnTo>
                    <a:pt x="34" y="588"/>
                  </a:lnTo>
                  <a:lnTo>
                    <a:pt x="36" y="596"/>
                  </a:lnTo>
                  <a:lnTo>
                    <a:pt x="40" y="604"/>
                  </a:lnTo>
                  <a:lnTo>
                    <a:pt x="52" y="606"/>
                  </a:lnTo>
                  <a:lnTo>
                    <a:pt x="52" y="622"/>
                  </a:lnTo>
                  <a:lnTo>
                    <a:pt x="58" y="634"/>
                  </a:lnTo>
                  <a:lnTo>
                    <a:pt x="68" y="636"/>
                  </a:lnTo>
                  <a:lnTo>
                    <a:pt x="94" y="636"/>
                  </a:lnTo>
                  <a:lnTo>
                    <a:pt x="96" y="644"/>
                  </a:lnTo>
                  <a:lnTo>
                    <a:pt x="88" y="648"/>
                  </a:lnTo>
                  <a:lnTo>
                    <a:pt x="80" y="650"/>
                  </a:lnTo>
                  <a:lnTo>
                    <a:pt x="74" y="656"/>
                  </a:lnTo>
                  <a:lnTo>
                    <a:pt x="74" y="666"/>
                  </a:lnTo>
                  <a:lnTo>
                    <a:pt x="72" y="672"/>
                  </a:lnTo>
                  <a:lnTo>
                    <a:pt x="64" y="672"/>
                  </a:lnTo>
                  <a:lnTo>
                    <a:pt x="58" y="668"/>
                  </a:lnTo>
                  <a:lnTo>
                    <a:pt x="60" y="664"/>
                  </a:lnTo>
                  <a:lnTo>
                    <a:pt x="66" y="660"/>
                  </a:lnTo>
                  <a:lnTo>
                    <a:pt x="70" y="652"/>
                  </a:lnTo>
                  <a:lnTo>
                    <a:pt x="64" y="648"/>
                  </a:lnTo>
                  <a:lnTo>
                    <a:pt x="56" y="654"/>
                  </a:lnTo>
                  <a:lnTo>
                    <a:pt x="52" y="662"/>
                  </a:lnTo>
                  <a:lnTo>
                    <a:pt x="44" y="660"/>
                  </a:lnTo>
                  <a:lnTo>
                    <a:pt x="38" y="654"/>
                  </a:lnTo>
                  <a:lnTo>
                    <a:pt x="46" y="648"/>
                  </a:lnTo>
                  <a:lnTo>
                    <a:pt x="48" y="644"/>
                  </a:lnTo>
                  <a:lnTo>
                    <a:pt x="46" y="640"/>
                  </a:lnTo>
                  <a:lnTo>
                    <a:pt x="38" y="646"/>
                  </a:lnTo>
                  <a:lnTo>
                    <a:pt x="28" y="646"/>
                  </a:lnTo>
                  <a:lnTo>
                    <a:pt x="30" y="638"/>
                  </a:lnTo>
                  <a:lnTo>
                    <a:pt x="42" y="632"/>
                  </a:lnTo>
                  <a:lnTo>
                    <a:pt x="42" y="628"/>
                  </a:lnTo>
                  <a:lnTo>
                    <a:pt x="34" y="630"/>
                  </a:lnTo>
                  <a:lnTo>
                    <a:pt x="26" y="630"/>
                  </a:lnTo>
                  <a:lnTo>
                    <a:pt x="28" y="622"/>
                  </a:lnTo>
                  <a:lnTo>
                    <a:pt x="22" y="618"/>
                  </a:lnTo>
                  <a:lnTo>
                    <a:pt x="20" y="606"/>
                  </a:lnTo>
                  <a:lnTo>
                    <a:pt x="20" y="602"/>
                  </a:lnTo>
                  <a:lnTo>
                    <a:pt x="20" y="594"/>
                  </a:lnTo>
                  <a:lnTo>
                    <a:pt x="16" y="590"/>
                  </a:lnTo>
                  <a:lnTo>
                    <a:pt x="10" y="582"/>
                  </a:lnTo>
                  <a:lnTo>
                    <a:pt x="6" y="574"/>
                  </a:lnTo>
                  <a:lnTo>
                    <a:pt x="8" y="558"/>
                  </a:lnTo>
                  <a:lnTo>
                    <a:pt x="14" y="558"/>
                  </a:lnTo>
                  <a:lnTo>
                    <a:pt x="16" y="560"/>
                  </a:lnTo>
                  <a:lnTo>
                    <a:pt x="18" y="568"/>
                  </a:lnTo>
                  <a:lnTo>
                    <a:pt x="24" y="566"/>
                  </a:lnTo>
                  <a:lnTo>
                    <a:pt x="24" y="556"/>
                  </a:lnTo>
                  <a:lnTo>
                    <a:pt x="28" y="556"/>
                  </a:lnTo>
                  <a:lnTo>
                    <a:pt x="32" y="554"/>
                  </a:lnTo>
                  <a:lnTo>
                    <a:pt x="32" y="546"/>
                  </a:lnTo>
                  <a:lnTo>
                    <a:pt x="28" y="548"/>
                  </a:lnTo>
                  <a:lnTo>
                    <a:pt x="20" y="550"/>
                  </a:lnTo>
                  <a:lnTo>
                    <a:pt x="18" y="544"/>
                  </a:lnTo>
                  <a:lnTo>
                    <a:pt x="18" y="536"/>
                  </a:lnTo>
                  <a:lnTo>
                    <a:pt x="24" y="534"/>
                  </a:lnTo>
                  <a:lnTo>
                    <a:pt x="24" y="530"/>
                  </a:lnTo>
                  <a:lnTo>
                    <a:pt x="16" y="530"/>
                  </a:lnTo>
                  <a:lnTo>
                    <a:pt x="0" y="530"/>
                  </a:lnTo>
                  <a:lnTo>
                    <a:pt x="6" y="522"/>
                  </a:lnTo>
                  <a:lnTo>
                    <a:pt x="10" y="514"/>
                  </a:lnTo>
                  <a:lnTo>
                    <a:pt x="16" y="506"/>
                  </a:lnTo>
                  <a:lnTo>
                    <a:pt x="22" y="502"/>
                  </a:lnTo>
                  <a:lnTo>
                    <a:pt x="24" y="506"/>
                  </a:lnTo>
                  <a:lnTo>
                    <a:pt x="28" y="518"/>
                  </a:lnTo>
                  <a:lnTo>
                    <a:pt x="36" y="508"/>
                  </a:lnTo>
                  <a:lnTo>
                    <a:pt x="42" y="494"/>
                  </a:lnTo>
                  <a:lnTo>
                    <a:pt x="40" y="484"/>
                  </a:lnTo>
                  <a:lnTo>
                    <a:pt x="38" y="472"/>
                  </a:lnTo>
                  <a:lnTo>
                    <a:pt x="44" y="462"/>
                  </a:lnTo>
                  <a:lnTo>
                    <a:pt x="42" y="452"/>
                  </a:lnTo>
                  <a:lnTo>
                    <a:pt x="44" y="446"/>
                  </a:lnTo>
                  <a:lnTo>
                    <a:pt x="46" y="440"/>
                  </a:lnTo>
                  <a:lnTo>
                    <a:pt x="46" y="428"/>
                  </a:lnTo>
                  <a:lnTo>
                    <a:pt x="40" y="426"/>
                  </a:lnTo>
                  <a:lnTo>
                    <a:pt x="36" y="428"/>
                  </a:lnTo>
                  <a:lnTo>
                    <a:pt x="34" y="438"/>
                  </a:lnTo>
                  <a:lnTo>
                    <a:pt x="32" y="444"/>
                  </a:lnTo>
                  <a:lnTo>
                    <a:pt x="32" y="456"/>
                  </a:lnTo>
                  <a:lnTo>
                    <a:pt x="28" y="462"/>
                  </a:lnTo>
                  <a:lnTo>
                    <a:pt x="22" y="458"/>
                  </a:lnTo>
                  <a:lnTo>
                    <a:pt x="22" y="450"/>
                  </a:lnTo>
                  <a:lnTo>
                    <a:pt x="22" y="438"/>
                  </a:lnTo>
                  <a:lnTo>
                    <a:pt x="26" y="430"/>
                  </a:lnTo>
                  <a:lnTo>
                    <a:pt x="28" y="426"/>
                  </a:lnTo>
                  <a:lnTo>
                    <a:pt x="28" y="416"/>
                  </a:lnTo>
                  <a:lnTo>
                    <a:pt x="30" y="402"/>
                  </a:lnTo>
                  <a:lnTo>
                    <a:pt x="32" y="394"/>
                  </a:lnTo>
                  <a:lnTo>
                    <a:pt x="40" y="386"/>
                  </a:lnTo>
                  <a:lnTo>
                    <a:pt x="36" y="376"/>
                  </a:lnTo>
                  <a:lnTo>
                    <a:pt x="34" y="366"/>
                  </a:lnTo>
                  <a:lnTo>
                    <a:pt x="34" y="358"/>
                  </a:lnTo>
                  <a:lnTo>
                    <a:pt x="32" y="346"/>
                  </a:lnTo>
                  <a:lnTo>
                    <a:pt x="38" y="346"/>
                  </a:lnTo>
                  <a:lnTo>
                    <a:pt x="42" y="332"/>
                  </a:lnTo>
                  <a:lnTo>
                    <a:pt x="48" y="320"/>
                  </a:lnTo>
                  <a:lnTo>
                    <a:pt x="52" y="308"/>
                  </a:lnTo>
                  <a:lnTo>
                    <a:pt x="58" y="292"/>
                  </a:lnTo>
                  <a:lnTo>
                    <a:pt x="60" y="278"/>
                  </a:lnTo>
                  <a:lnTo>
                    <a:pt x="64" y="270"/>
                  </a:lnTo>
                  <a:lnTo>
                    <a:pt x="62" y="232"/>
                  </a:lnTo>
                  <a:lnTo>
                    <a:pt x="62" y="220"/>
                  </a:lnTo>
                  <a:lnTo>
                    <a:pt x="70" y="214"/>
                  </a:lnTo>
                  <a:lnTo>
                    <a:pt x="70" y="206"/>
                  </a:lnTo>
                  <a:lnTo>
                    <a:pt x="66" y="200"/>
                  </a:lnTo>
                  <a:lnTo>
                    <a:pt x="70" y="194"/>
                  </a:lnTo>
                  <a:lnTo>
                    <a:pt x="74" y="174"/>
                  </a:lnTo>
                  <a:lnTo>
                    <a:pt x="80" y="144"/>
                  </a:lnTo>
                  <a:lnTo>
                    <a:pt x="82" y="98"/>
                  </a:lnTo>
                  <a:lnTo>
                    <a:pt x="88" y="52"/>
                  </a:lnTo>
                  <a:lnTo>
                    <a:pt x="86" y="28"/>
                  </a:lnTo>
                  <a:lnTo>
                    <a:pt x="84" y="18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02" name="Freeform 191"/>
            <p:cNvSpPr>
              <a:spLocks noChangeAspect="1"/>
            </p:cNvSpPr>
            <p:nvPr/>
          </p:nvSpPr>
          <p:spPr bwMode="auto">
            <a:xfrm>
              <a:off x="3236" y="2553"/>
              <a:ext cx="35" cy="28"/>
            </a:xfrm>
            <a:custGeom>
              <a:avLst/>
              <a:gdLst>
                <a:gd name="T0" fmla="*/ 0 w 56"/>
                <a:gd name="T1" fmla="*/ 0 h 46"/>
                <a:gd name="T2" fmla="*/ 0 w 56"/>
                <a:gd name="T3" fmla="*/ 1 h 46"/>
                <a:gd name="T4" fmla="*/ 1 w 56"/>
                <a:gd name="T5" fmla="*/ 1 h 46"/>
                <a:gd name="T6" fmla="*/ 1 w 56"/>
                <a:gd name="T7" fmla="*/ 1 h 46"/>
                <a:gd name="T8" fmla="*/ 1 w 56"/>
                <a:gd name="T9" fmla="*/ 1 h 46"/>
                <a:gd name="T10" fmla="*/ 1 w 56"/>
                <a:gd name="T11" fmla="*/ 1 h 46"/>
                <a:gd name="T12" fmla="*/ 2 w 56"/>
                <a:gd name="T13" fmla="*/ 1 h 46"/>
                <a:gd name="T14" fmla="*/ 1 w 56"/>
                <a:gd name="T15" fmla="*/ 1 h 46"/>
                <a:gd name="T16" fmla="*/ 1 w 56"/>
                <a:gd name="T17" fmla="*/ 1 h 46"/>
                <a:gd name="T18" fmla="*/ 1 w 56"/>
                <a:gd name="T19" fmla="*/ 1 h 46"/>
                <a:gd name="T20" fmla="*/ 1 w 56"/>
                <a:gd name="T21" fmla="*/ 1 h 46"/>
                <a:gd name="T22" fmla="*/ 1 w 56"/>
                <a:gd name="T23" fmla="*/ 1 h 46"/>
                <a:gd name="T24" fmla="*/ 1 w 56"/>
                <a:gd name="T25" fmla="*/ 1 h 46"/>
                <a:gd name="T26" fmla="*/ 0 w 56"/>
                <a:gd name="T27" fmla="*/ 0 h 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46"/>
                <a:gd name="T44" fmla="*/ 56 w 56"/>
                <a:gd name="T45" fmla="*/ 46 h 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46">
                  <a:moveTo>
                    <a:pt x="0" y="0"/>
                  </a:moveTo>
                  <a:lnTo>
                    <a:pt x="0" y="42"/>
                  </a:lnTo>
                  <a:lnTo>
                    <a:pt x="12" y="42"/>
                  </a:lnTo>
                  <a:lnTo>
                    <a:pt x="22" y="42"/>
                  </a:lnTo>
                  <a:lnTo>
                    <a:pt x="36" y="46"/>
                  </a:lnTo>
                  <a:lnTo>
                    <a:pt x="50" y="44"/>
                  </a:lnTo>
                  <a:lnTo>
                    <a:pt x="56" y="42"/>
                  </a:lnTo>
                  <a:lnTo>
                    <a:pt x="48" y="40"/>
                  </a:lnTo>
                  <a:lnTo>
                    <a:pt x="32" y="36"/>
                  </a:lnTo>
                  <a:lnTo>
                    <a:pt x="20" y="28"/>
                  </a:lnTo>
                  <a:lnTo>
                    <a:pt x="8" y="16"/>
                  </a:lnTo>
                  <a:lnTo>
                    <a:pt x="6" y="8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03" name="Freeform 192"/>
            <p:cNvSpPr>
              <a:spLocks noChangeAspect="1"/>
            </p:cNvSpPr>
            <p:nvPr/>
          </p:nvSpPr>
          <p:spPr bwMode="auto">
            <a:xfrm>
              <a:off x="3210" y="2550"/>
              <a:ext cx="42" cy="39"/>
            </a:xfrm>
            <a:custGeom>
              <a:avLst/>
              <a:gdLst>
                <a:gd name="T0" fmla="*/ 1 w 68"/>
                <a:gd name="T1" fmla="*/ 1 h 64"/>
                <a:gd name="T2" fmla="*/ 0 w 68"/>
                <a:gd name="T3" fmla="*/ 1 h 64"/>
                <a:gd name="T4" fmla="*/ 1 w 68"/>
                <a:gd name="T5" fmla="*/ 1 h 64"/>
                <a:gd name="T6" fmla="*/ 1 w 68"/>
                <a:gd name="T7" fmla="*/ 1 h 64"/>
                <a:gd name="T8" fmla="*/ 1 w 68"/>
                <a:gd name="T9" fmla="*/ 1 h 64"/>
                <a:gd name="T10" fmla="*/ 1 w 68"/>
                <a:gd name="T11" fmla="*/ 1 h 64"/>
                <a:gd name="T12" fmla="*/ 1 w 68"/>
                <a:gd name="T13" fmla="*/ 1 h 64"/>
                <a:gd name="T14" fmla="*/ 1 w 68"/>
                <a:gd name="T15" fmla="*/ 1 h 64"/>
                <a:gd name="T16" fmla="*/ 1 w 68"/>
                <a:gd name="T17" fmla="*/ 1 h 64"/>
                <a:gd name="T18" fmla="*/ 1 w 68"/>
                <a:gd name="T19" fmla="*/ 1 h 64"/>
                <a:gd name="T20" fmla="*/ 1 w 68"/>
                <a:gd name="T21" fmla="*/ 1 h 64"/>
                <a:gd name="T22" fmla="*/ 1 w 68"/>
                <a:gd name="T23" fmla="*/ 1 h 64"/>
                <a:gd name="T24" fmla="*/ 1 w 68"/>
                <a:gd name="T25" fmla="*/ 1 h 64"/>
                <a:gd name="T26" fmla="*/ 1 w 68"/>
                <a:gd name="T27" fmla="*/ 1 h 64"/>
                <a:gd name="T28" fmla="*/ 1 w 68"/>
                <a:gd name="T29" fmla="*/ 1 h 64"/>
                <a:gd name="T30" fmla="*/ 1 w 68"/>
                <a:gd name="T31" fmla="*/ 1 h 64"/>
                <a:gd name="T32" fmla="*/ 1 w 68"/>
                <a:gd name="T33" fmla="*/ 1 h 64"/>
                <a:gd name="T34" fmla="*/ 1 w 68"/>
                <a:gd name="T35" fmla="*/ 1 h 64"/>
                <a:gd name="T36" fmla="*/ 1 w 68"/>
                <a:gd name="T37" fmla="*/ 1 h 64"/>
                <a:gd name="T38" fmla="*/ 1 w 68"/>
                <a:gd name="T39" fmla="*/ 0 h 64"/>
                <a:gd name="T40" fmla="*/ 1 w 68"/>
                <a:gd name="T41" fmla="*/ 0 h 64"/>
                <a:gd name="T42" fmla="*/ 1 w 68"/>
                <a:gd name="T43" fmla="*/ 1 h 64"/>
                <a:gd name="T44" fmla="*/ 1 w 68"/>
                <a:gd name="T45" fmla="*/ 1 h 64"/>
                <a:gd name="T46" fmla="*/ 1 w 68"/>
                <a:gd name="T47" fmla="*/ 1 h 64"/>
                <a:gd name="T48" fmla="*/ 1 w 68"/>
                <a:gd name="T49" fmla="*/ 1 h 64"/>
                <a:gd name="T50" fmla="*/ 1 w 68"/>
                <a:gd name="T51" fmla="*/ 1 h 64"/>
                <a:gd name="T52" fmla="*/ 1 w 68"/>
                <a:gd name="T53" fmla="*/ 1 h 64"/>
                <a:gd name="T54" fmla="*/ 1 w 68"/>
                <a:gd name="T55" fmla="*/ 1 h 64"/>
                <a:gd name="T56" fmla="*/ 1 w 68"/>
                <a:gd name="T57" fmla="*/ 1 h 64"/>
                <a:gd name="T58" fmla="*/ 1 w 68"/>
                <a:gd name="T59" fmla="*/ 1 h 64"/>
                <a:gd name="T60" fmla="*/ 1 w 68"/>
                <a:gd name="T61" fmla="*/ 1 h 64"/>
                <a:gd name="T62" fmla="*/ 1 w 68"/>
                <a:gd name="T63" fmla="*/ 1 h 64"/>
                <a:gd name="T64" fmla="*/ 1 w 68"/>
                <a:gd name="T65" fmla="*/ 1 h 64"/>
                <a:gd name="T66" fmla="*/ 1 w 68"/>
                <a:gd name="T67" fmla="*/ 1 h 64"/>
                <a:gd name="T68" fmla="*/ 1 w 68"/>
                <a:gd name="T69" fmla="*/ 1 h 64"/>
                <a:gd name="T70" fmla="*/ 1 w 68"/>
                <a:gd name="T71" fmla="*/ 1 h 64"/>
                <a:gd name="T72" fmla="*/ 1 w 68"/>
                <a:gd name="T73" fmla="*/ 1 h 64"/>
                <a:gd name="T74" fmla="*/ 1 w 68"/>
                <a:gd name="T75" fmla="*/ 1 h 64"/>
                <a:gd name="T76" fmla="*/ 1 w 68"/>
                <a:gd name="T77" fmla="*/ 1 h 6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8"/>
                <a:gd name="T118" fmla="*/ 0 h 64"/>
                <a:gd name="T119" fmla="*/ 68 w 68"/>
                <a:gd name="T120" fmla="*/ 64 h 6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8" h="64">
                  <a:moveTo>
                    <a:pt x="2" y="46"/>
                  </a:moveTo>
                  <a:lnTo>
                    <a:pt x="0" y="40"/>
                  </a:lnTo>
                  <a:lnTo>
                    <a:pt x="6" y="38"/>
                  </a:lnTo>
                  <a:lnTo>
                    <a:pt x="10" y="38"/>
                  </a:lnTo>
                  <a:lnTo>
                    <a:pt x="20" y="38"/>
                  </a:lnTo>
                  <a:lnTo>
                    <a:pt x="26" y="40"/>
                  </a:lnTo>
                  <a:lnTo>
                    <a:pt x="30" y="38"/>
                  </a:lnTo>
                  <a:lnTo>
                    <a:pt x="22" y="32"/>
                  </a:lnTo>
                  <a:lnTo>
                    <a:pt x="16" y="28"/>
                  </a:lnTo>
                  <a:lnTo>
                    <a:pt x="18" y="22"/>
                  </a:lnTo>
                  <a:lnTo>
                    <a:pt x="22" y="22"/>
                  </a:lnTo>
                  <a:lnTo>
                    <a:pt x="28" y="20"/>
                  </a:lnTo>
                  <a:lnTo>
                    <a:pt x="26" y="14"/>
                  </a:lnTo>
                  <a:lnTo>
                    <a:pt x="20" y="16"/>
                  </a:lnTo>
                  <a:lnTo>
                    <a:pt x="14" y="18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20" y="6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2" y="6"/>
                  </a:lnTo>
                  <a:lnTo>
                    <a:pt x="42" y="48"/>
                  </a:lnTo>
                  <a:lnTo>
                    <a:pt x="64" y="48"/>
                  </a:lnTo>
                  <a:lnTo>
                    <a:pt x="68" y="52"/>
                  </a:lnTo>
                  <a:lnTo>
                    <a:pt x="68" y="56"/>
                  </a:lnTo>
                  <a:lnTo>
                    <a:pt x="60" y="58"/>
                  </a:lnTo>
                  <a:lnTo>
                    <a:pt x="52" y="58"/>
                  </a:lnTo>
                  <a:lnTo>
                    <a:pt x="44" y="60"/>
                  </a:lnTo>
                  <a:lnTo>
                    <a:pt x="42" y="64"/>
                  </a:lnTo>
                  <a:lnTo>
                    <a:pt x="34" y="62"/>
                  </a:lnTo>
                  <a:lnTo>
                    <a:pt x="24" y="60"/>
                  </a:lnTo>
                  <a:lnTo>
                    <a:pt x="20" y="56"/>
                  </a:lnTo>
                  <a:lnTo>
                    <a:pt x="20" y="50"/>
                  </a:lnTo>
                  <a:lnTo>
                    <a:pt x="16" y="50"/>
                  </a:lnTo>
                  <a:lnTo>
                    <a:pt x="12" y="50"/>
                  </a:lnTo>
                  <a:lnTo>
                    <a:pt x="12" y="56"/>
                  </a:lnTo>
                  <a:lnTo>
                    <a:pt x="2" y="52"/>
                  </a:lnTo>
                  <a:lnTo>
                    <a:pt x="2" y="46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04" name="Freeform 193"/>
            <p:cNvSpPr>
              <a:spLocks noChangeAspect="1"/>
            </p:cNvSpPr>
            <p:nvPr/>
          </p:nvSpPr>
          <p:spPr bwMode="auto">
            <a:xfrm>
              <a:off x="3314" y="2532"/>
              <a:ext cx="11" cy="12"/>
            </a:xfrm>
            <a:custGeom>
              <a:avLst/>
              <a:gdLst>
                <a:gd name="T0" fmla="*/ 1 w 18"/>
                <a:gd name="T1" fmla="*/ 1 h 18"/>
                <a:gd name="T2" fmla="*/ 1 w 18"/>
                <a:gd name="T3" fmla="*/ 0 h 18"/>
                <a:gd name="T4" fmla="*/ 1 w 18"/>
                <a:gd name="T5" fmla="*/ 1 h 18"/>
                <a:gd name="T6" fmla="*/ 1 w 18"/>
                <a:gd name="T7" fmla="*/ 1 h 18"/>
                <a:gd name="T8" fmla="*/ 1 w 18"/>
                <a:gd name="T9" fmla="*/ 1 h 18"/>
                <a:gd name="T10" fmla="*/ 1 w 18"/>
                <a:gd name="T11" fmla="*/ 1 h 18"/>
                <a:gd name="T12" fmla="*/ 1 w 18"/>
                <a:gd name="T13" fmla="*/ 1 h 18"/>
                <a:gd name="T14" fmla="*/ 0 w 18"/>
                <a:gd name="T15" fmla="*/ 1 h 18"/>
                <a:gd name="T16" fmla="*/ 0 w 18"/>
                <a:gd name="T17" fmla="*/ 1 h 18"/>
                <a:gd name="T18" fmla="*/ 1 w 18"/>
                <a:gd name="T19" fmla="*/ 1 h 18"/>
                <a:gd name="T20" fmla="*/ 1 w 18"/>
                <a:gd name="T21" fmla="*/ 1 h 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18"/>
                <a:gd name="T35" fmla="*/ 18 w 18"/>
                <a:gd name="T36" fmla="*/ 18 h 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18">
                  <a:moveTo>
                    <a:pt x="6" y="4"/>
                  </a:moveTo>
                  <a:lnTo>
                    <a:pt x="12" y="0"/>
                  </a:lnTo>
                  <a:lnTo>
                    <a:pt x="18" y="2"/>
                  </a:lnTo>
                  <a:lnTo>
                    <a:pt x="18" y="6"/>
                  </a:lnTo>
                  <a:lnTo>
                    <a:pt x="14" y="10"/>
                  </a:lnTo>
                  <a:lnTo>
                    <a:pt x="8" y="16"/>
                  </a:lnTo>
                  <a:lnTo>
                    <a:pt x="4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4" y="8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05" name="Freeform 194"/>
            <p:cNvSpPr>
              <a:spLocks noChangeAspect="1"/>
            </p:cNvSpPr>
            <p:nvPr/>
          </p:nvSpPr>
          <p:spPr bwMode="auto">
            <a:xfrm>
              <a:off x="3323" y="2533"/>
              <a:ext cx="18" cy="13"/>
            </a:xfrm>
            <a:custGeom>
              <a:avLst/>
              <a:gdLst>
                <a:gd name="T0" fmla="*/ 1 w 28"/>
                <a:gd name="T1" fmla="*/ 1 h 20"/>
                <a:gd name="T2" fmla="*/ 1 w 28"/>
                <a:gd name="T3" fmla="*/ 0 h 20"/>
                <a:gd name="T4" fmla="*/ 1 w 28"/>
                <a:gd name="T5" fmla="*/ 0 h 20"/>
                <a:gd name="T6" fmla="*/ 1 w 28"/>
                <a:gd name="T7" fmla="*/ 0 h 20"/>
                <a:gd name="T8" fmla="*/ 1 w 28"/>
                <a:gd name="T9" fmla="*/ 1 h 20"/>
                <a:gd name="T10" fmla="*/ 1 w 28"/>
                <a:gd name="T11" fmla="*/ 1 h 20"/>
                <a:gd name="T12" fmla="*/ 1 w 28"/>
                <a:gd name="T13" fmla="*/ 1 h 20"/>
                <a:gd name="T14" fmla="*/ 1 w 28"/>
                <a:gd name="T15" fmla="*/ 1 h 20"/>
                <a:gd name="T16" fmla="*/ 1 w 28"/>
                <a:gd name="T17" fmla="*/ 1 h 20"/>
                <a:gd name="T18" fmla="*/ 1 w 28"/>
                <a:gd name="T19" fmla="*/ 1 h 20"/>
                <a:gd name="T20" fmla="*/ 1 w 28"/>
                <a:gd name="T21" fmla="*/ 1 h 20"/>
                <a:gd name="T22" fmla="*/ 1 w 28"/>
                <a:gd name="T23" fmla="*/ 1 h 20"/>
                <a:gd name="T24" fmla="*/ 0 w 28"/>
                <a:gd name="T25" fmla="*/ 1 h 20"/>
                <a:gd name="T26" fmla="*/ 0 w 28"/>
                <a:gd name="T27" fmla="*/ 1 h 20"/>
                <a:gd name="T28" fmla="*/ 1 w 28"/>
                <a:gd name="T29" fmla="*/ 1 h 20"/>
                <a:gd name="T30" fmla="*/ 1 w 28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20"/>
                <a:gd name="T50" fmla="*/ 28 w 28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20">
                  <a:moveTo>
                    <a:pt x="6" y="8"/>
                  </a:move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28" y="6"/>
                  </a:lnTo>
                  <a:lnTo>
                    <a:pt x="22" y="8"/>
                  </a:lnTo>
                  <a:lnTo>
                    <a:pt x="18" y="10"/>
                  </a:lnTo>
                  <a:lnTo>
                    <a:pt x="16" y="10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06" name="Freeform 195"/>
            <p:cNvSpPr>
              <a:spLocks noChangeAspect="1"/>
            </p:cNvSpPr>
            <p:nvPr/>
          </p:nvSpPr>
          <p:spPr bwMode="auto">
            <a:xfrm>
              <a:off x="3183" y="1931"/>
              <a:ext cx="381" cy="392"/>
            </a:xfrm>
            <a:custGeom>
              <a:avLst/>
              <a:gdLst>
                <a:gd name="T0" fmla="*/ 7 w 620"/>
                <a:gd name="T1" fmla="*/ 1 h 638"/>
                <a:gd name="T2" fmla="*/ 7 w 620"/>
                <a:gd name="T3" fmla="*/ 1 h 638"/>
                <a:gd name="T4" fmla="*/ 7 w 620"/>
                <a:gd name="T5" fmla="*/ 2 h 638"/>
                <a:gd name="T6" fmla="*/ 8 w 620"/>
                <a:gd name="T7" fmla="*/ 1 h 638"/>
                <a:gd name="T8" fmla="*/ 9 w 620"/>
                <a:gd name="T9" fmla="*/ 2 h 638"/>
                <a:gd name="T10" fmla="*/ 9 w 620"/>
                <a:gd name="T11" fmla="*/ 2 h 638"/>
                <a:gd name="T12" fmla="*/ 9 w 620"/>
                <a:gd name="T13" fmla="*/ 2 h 638"/>
                <a:gd name="T14" fmla="*/ 9 w 620"/>
                <a:gd name="T15" fmla="*/ 2 h 638"/>
                <a:gd name="T16" fmla="*/ 10 w 620"/>
                <a:gd name="T17" fmla="*/ 2 h 638"/>
                <a:gd name="T18" fmla="*/ 10 w 620"/>
                <a:gd name="T19" fmla="*/ 2 h 638"/>
                <a:gd name="T20" fmla="*/ 12 w 620"/>
                <a:gd name="T21" fmla="*/ 4 h 638"/>
                <a:gd name="T22" fmla="*/ 12 w 620"/>
                <a:gd name="T23" fmla="*/ 4 h 638"/>
                <a:gd name="T24" fmla="*/ 12 w 620"/>
                <a:gd name="T25" fmla="*/ 6 h 638"/>
                <a:gd name="T26" fmla="*/ 12 w 620"/>
                <a:gd name="T27" fmla="*/ 6 h 638"/>
                <a:gd name="T28" fmla="*/ 11 w 620"/>
                <a:gd name="T29" fmla="*/ 6 h 638"/>
                <a:gd name="T30" fmla="*/ 11 w 620"/>
                <a:gd name="T31" fmla="*/ 8 h 638"/>
                <a:gd name="T32" fmla="*/ 10 w 620"/>
                <a:gd name="T33" fmla="*/ 9 h 638"/>
                <a:gd name="T34" fmla="*/ 9 w 620"/>
                <a:gd name="T35" fmla="*/ 9 h 638"/>
                <a:gd name="T36" fmla="*/ 9 w 620"/>
                <a:gd name="T37" fmla="*/ 10 h 638"/>
                <a:gd name="T38" fmla="*/ 9 w 620"/>
                <a:gd name="T39" fmla="*/ 11 h 638"/>
                <a:gd name="T40" fmla="*/ 7 w 620"/>
                <a:gd name="T41" fmla="*/ 12 h 638"/>
                <a:gd name="T42" fmla="*/ 7 w 620"/>
                <a:gd name="T43" fmla="*/ 12 h 638"/>
                <a:gd name="T44" fmla="*/ 7 w 620"/>
                <a:gd name="T45" fmla="*/ 12 h 638"/>
                <a:gd name="T46" fmla="*/ 7 w 620"/>
                <a:gd name="T47" fmla="*/ 12 h 638"/>
                <a:gd name="T48" fmla="*/ 7 w 620"/>
                <a:gd name="T49" fmla="*/ 12 h 638"/>
                <a:gd name="T50" fmla="*/ 7 w 620"/>
                <a:gd name="T51" fmla="*/ 12 h 638"/>
                <a:gd name="T52" fmla="*/ 6 w 620"/>
                <a:gd name="T53" fmla="*/ 12 h 638"/>
                <a:gd name="T54" fmla="*/ 6 w 620"/>
                <a:gd name="T55" fmla="*/ 11 h 638"/>
                <a:gd name="T56" fmla="*/ 6 w 620"/>
                <a:gd name="T57" fmla="*/ 10 h 638"/>
                <a:gd name="T58" fmla="*/ 6 w 620"/>
                <a:gd name="T59" fmla="*/ 10 h 638"/>
                <a:gd name="T60" fmla="*/ 6 w 620"/>
                <a:gd name="T61" fmla="*/ 9 h 638"/>
                <a:gd name="T62" fmla="*/ 6 w 620"/>
                <a:gd name="T63" fmla="*/ 9 h 638"/>
                <a:gd name="T64" fmla="*/ 6 w 620"/>
                <a:gd name="T65" fmla="*/ 7 h 638"/>
                <a:gd name="T66" fmla="*/ 4 w 620"/>
                <a:gd name="T67" fmla="*/ 7 h 638"/>
                <a:gd name="T68" fmla="*/ 4 w 620"/>
                <a:gd name="T69" fmla="*/ 6 h 638"/>
                <a:gd name="T70" fmla="*/ 4 w 620"/>
                <a:gd name="T71" fmla="*/ 6 h 638"/>
                <a:gd name="T72" fmla="*/ 2 w 620"/>
                <a:gd name="T73" fmla="*/ 6 h 638"/>
                <a:gd name="T74" fmla="*/ 1 w 620"/>
                <a:gd name="T75" fmla="*/ 6 h 638"/>
                <a:gd name="T76" fmla="*/ 1 w 620"/>
                <a:gd name="T77" fmla="*/ 5 h 638"/>
                <a:gd name="T78" fmla="*/ 1 w 620"/>
                <a:gd name="T79" fmla="*/ 4 h 638"/>
                <a:gd name="T80" fmla="*/ 1 w 620"/>
                <a:gd name="T81" fmla="*/ 4 h 638"/>
                <a:gd name="T82" fmla="*/ 1 w 620"/>
                <a:gd name="T83" fmla="*/ 2 h 638"/>
                <a:gd name="T84" fmla="*/ 1 w 620"/>
                <a:gd name="T85" fmla="*/ 1 h 638"/>
                <a:gd name="T86" fmla="*/ 2 w 620"/>
                <a:gd name="T87" fmla="*/ 1 h 638"/>
                <a:gd name="T88" fmla="*/ 2 w 620"/>
                <a:gd name="T89" fmla="*/ 1 h 638"/>
                <a:gd name="T90" fmla="*/ 4 w 620"/>
                <a:gd name="T91" fmla="*/ 1 h 638"/>
                <a:gd name="T92" fmla="*/ 4 w 620"/>
                <a:gd name="T93" fmla="*/ 1 h 638"/>
                <a:gd name="T94" fmla="*/ 4 w 620"/>
                <a:gd name="T95" fmla="*/ 1 h 638"/>
                <a:gd name="T96" fmla="*/ 4 w 620"/>
                <a:gd name="T97" fmla="*/ 1 h 638"/>
                <a:gd name="T98" fmla="*/ 6 w 620"/>
                <a:gd name="T99" fmla="*/ 1 h 638"/>
                <a:gd name="T100" fmla="*/ 6 w 620"/>
                <a:gd name="T101" fmla="*/ 1 h 638"/>
                <a:gd name="T102" fmla="*/ 6 w 620"/>
                <a:gd name="T103" fmla="*/ 1 h 638"/>
                <a:gd name="T104" fmla="*/ 7 w 620"/>
                <a:gd name="T105" fmla="*/ 1 h 63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20"/>
                <a:gd name="T160" fmla="*/ 0 h 638"/>
                <a:gd name="T161" fmla="*/ 620 w 620"/>
                <a:gd name="T162" fmla="*/ 638 h 63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20" h="638">
                  <a:moveTo>
                    <a:pt x="356" y="18"/>
                  </a:moveTo>
                  <a:lnTo>
                    <a:pt x="362" y="20"/>
                  </a:lnTo>
                  <a:lnTo>
                    <a:pt x="366" y="24"/>
                  </a:lnTo>
                  <a:lnTo>
                    <a:pt x="364" y="28"/>
                  </a:lnTo>
                  <a:lnTo>
                    <a:pt x="366" y="36"/>
                  </a:lnTo>
                  <a:lnTo>
                    <a:pt x="368" y="44"/>
                  </a:lnTo>
                  <a:lnTo>
                    <a:pt x="376" y="54"/>
                  </a:lnTo>
                  <a:lnTo>
                    <a:pt x="382" y="60"/>
                  </a:lnTo>
                  <a:lnTo>
                    <a:pt x="382" y="68"/>
                  </a:lnTo>
                  <a:lnTo>
                    <a:pt x="378" y="70"/>
                  </a:lnTo>
                  <a:lnTo>
                    <a:pt x="370" y="76"/>
                  </a:lnTo>
                  <a:lnTo>
                    <a:pt x="362" y="84"/>
                  </a:lnTo>
                  <a:lnTo>
                    <a:pt x="360" y="88"/>
                  </a:lnTo>
                  <a:lnTo>
                    <a:pt x="360" y="96"/>
                  </a:lnTo>
                  <a:lnTo>
                    <a:pt x="362" y="100"/>
                  </a:lnTo>
                  <a:lnTo>
                    <a:pt x="368" y="98"/>
                  </a:lnTo>
                  <a:lnTo>
                    <a:pt x="372" y="92"/>
                  </a:lnTo>
                  <a:lnTo>
                    <a:pt x="372" y="82"/>
                  </a:lnTo>
                  <a:lnTo>
                    <a:pt x="380" y="78"/>
                  </a:lnTo>
                  <a:lnTo>
                    <a:pt x="388" y="78"/>
                  </a:lnTo>
                  <a:lnTo>
                    <a:pt x="392" y="82"/>
                  </a:lnTo>
                  <a:lnTo>
                    <a:pt x="400" y="84"/>
                  </a:lnTo>
                  <a:lnTo>
                    <a:pt x="404" y="88"/>
                  </a:lnTo>
                  <a:lnTo>
                    <a:pt x="404" y="92"/>
                  </a:lnTo>
                  <a:lnTo>
                    <a:pt x="402" y="98"/>
                  </a:lnTo>
                  <a:lnTo>
                    <a:pt x="398" y="102"/>
                  </a:lnTo>
                  <a:lnTo>
                    <a:pt x="392" y="108"/>
                  </a:lnTo>
                  <a:lnTo>
                    <a:pt x="392" y="116"/>
                  </a:lnTo>
                  <a:lnTo>
                    <a:pt x="396" y="116"/>
                  </a:lnTo>
                  <a:lnTo>
                    <a:pt x="404" y="108"/>
                  </a:lnTo>
                  <a:lnTo>
                    <a:pt x="406" y="108"/>
                  </a:lnTo>
                  <a:lnTo>
                    <a:pt x="408" y="104"/>
                  </a:lnTo>
                  <a:lnTo>
                    <a:pt x="410" y="98"/>
                  </a:lnTo>
                  <a:lnTo>
                    <a:pt x="414" y="94"/>
                  </a:lnTo>
                  <a:lnTo>
                    <a:pt x="420" y="92"/>
                  </a:lnTo>
                  <a:lnTo>
                    <a:pt x="426" y="94"/>
                  </a:lnTo>
                  <a:lnTo>
                    <a:pt x="440" y="98"/>
                  </a:lnTo>
                  <a:lnTo>
                    <a:pt x="448" y="104"/>
                  </a:lnTo>
                  <a:lnTo>
                    <a:pt x="462" y="110"/>
                  </a:lnTo>
                  <a:lnTo>
                    <a:pt x="472" y="114"/>
                  </a:lnTo>
                  <a:lnTo>
                    <a:pt x="472" y="120"/>
                  </a:lnTo>
                  <a:lnTo>
                    <a:pt x="468" y="126"/>
                  </a:lnTo>
                  <a:lnTo>
                    <a:pt x="466" y="134"/>
                  </a:lnTo>
                  <a:lnTo>
                    <a:pt x="468" y="134"/>
                  </a:lnTo>
                  <a:lnTo>
                    <a:pt x="476" y="126"/>
                  </a:lnTo>
                  <a:lnTo>
                    <a:pt x="482" y="124"/>
                  </a:lnTo>
                  <a:lnTo>
                    <a:pt x="488" y="122"/>
                  </a:lnTo>
                  <a:lnTo>
                    <a:pt x="496" y="124"/>
                  </a:lnTo>
                  <a:lnTo>
                    <a:pt x="506" y="128"/>
                  </a:lnTo>
                  <a:lnTo>
                    <a:pt x="516" y="130"/>
                  </a:lnTo>
                  <a:lnTo>
                    <a:pt x="528" y="130"/>
                  </a:lnTo>
                  <a:lnTo>
                    <a:pt x="538" y="132"/>
                  </a:lnTo>
                  <a:lnTo>
                    <a:pt x="548" y="134"/>
                  </a:lnTo>
                  <a:lnTo>
                    <a:pt x="560" y="142"/>
                  </a:lnTo>
                  <a:lnTo>
                    <a:pt x="572" y="152"/>
                  </a:lnTo>
                  <a:lnTo>
                    <a:pt x="582" y="160"/>
                  </a:lnTo>
                  <a:lnTo>
                    <a:pt x="592" y="166"/>
                  </a:lnTo>
                  <a:lnTo>
                    <a:pt x="602" y="164"/>
                  </a:lnTo>
                  <a:lnTo>
                    <a:pt x="610" y="164"/>
                  </a:lnTo>
                  <a:lnTo>
                    <a:pt x="614" y="174"/>
                  </a:lnTo>
                  <a:lnTo>
                    <a:pt x="620" y="190"/>
                  </a:lnTo>
                  <a:lnTo>
                    <a:pt x="620" y="206"/>
                  </a:lnTo>
                  <a:lnTo>
                    <a:pt x="618" y="224"/>
                  </a:lnTo>
                  <a:lnTo>
                    <a:pt x="608" y="236"/>
                  </a:lnTo>
                  <a:lnTo>
                    <a:pt x="600" y="246"/>
                  </a:lnTo>
                  <a:lnTo>
                    <a:pt x="580" y="264"/>
                  </a:lnTo>
                  <a:lnTo>
                    <a:pt x="580" y="272"/>
                  </a:lnTo>
                  <a:lnTo>
                    <a:pt x="578" y="278"/>
                  </a:lnTo>
                  <a:lnTo>
                    <a:pt x="574" y="282"/>
                  </a:lnTo>
                  <a:lnTo>
                    <a:pt x="570" y="286"/>
                  </a:lnTo>
                  <a:lnTo>
                    <a:pt x="562" y="290"/>
                  </a:lnTo>
                  <a:lnTo>
                    <a:pt x="556" y="294"/>
                  </a:lnTo>
                  <a:lnTo>
                    <a:pt x="554" y="302"/>
                  </a:lnTo>
                  <a:lnTo>
                    <a:pt x="554" y="310"/>
                  </a:lnTo>
                  <a:lnTo>
                    <a:pt x="556" y="322"/>
                  </a:lnTo>
                  <a:lnTo>
                    <a:pt x="556" y="338"/>
                  </a:lnTo>
                  <a:lnTo>
                    <a:pt x="554" y="350"/>
                  </a:lnTo>
                  <a:lnTo>
                    <a:pt x="552" y="366"/>
                  </a:lnTo>
                  <a:lnTo>
                    <a:pt x="548" y="376"/>
                  </a:lnTo>
                  <a:lnTo>
                    <a:pt x="544" y="392"/>
                  </a:lnTo>
                  <a:lnTo>
                    <a:pt x="536" y="408"/>
                  </a:lnTo>
                  <a:lnTo>
                    <a:pt x="528" y="420"/>
                  </a:lnTo>
                  <a:lnTo>
                    <a:pt x="524" y="434"/>
                  </a:lnTo>
                  <a:lnTo>
                    <a:pt x="518" y="440"/>
                  </a:lnTo>
                  <a:lnTo>
                    <a:pt x="512" y="446"/>
                  </a:lnTo>
                  <a:lnTo>
                    <a:pt x="508" y="452"/>
                  </a:lnTo>
                  <a:lnTo>
                    <a:pt x="494" y="456"/>
                  </a:lnTo>
                  <a:lnTo>
                    <a:pt x="482" y="456"/>
                  </a:lnTo>
                  <a:lnTo>
                    <a:pt x="464" y="458"/>
                  </a:lnTo>
                  <a:lnTo>
                    <a:pt x="454" y="468"/>
                  </a:lnTo>
                  <a:lnTo>
                    <a:pt x="446" y="472"/>
                  </a:lnTo>
                  <a:lnTo>
                    <a:pt x="438" y="472"/>
                  </a:lnTo>
                  <a:lnTo>
                    <a:pt x="430" y="480"/>
                  </a:lnTo>
                  <a:lnTo>
                    <a:pt x="418" y="484"/>
                  </a:lnTo>
                  <a:lnTo>
                    <a:pt x="408" y="494"/>
                  </a:lnTo>
                  <a:lnTo>
                    <a:pt x="404" y="502"/>
                  </a:lnTo>
                  <a:lnTo>
                    <a:pt x="402" y="516"/>
                  </a:lnTo>
                  <a:lnTo>
                    <a:pt x="402" y="526"/>
                  </a:lnTo>
                  <a:lnTo>
                    <a:pt x="404" y="542"/>
                  </a:lnTo>
                  <a:lnTo>
                    <a:pt x="398" y="550"/>
                  </a:lnTo>
                  <a:lnTo>
                    <a:pt x="390" y="560"/>
                  </a:lnTo>
                  <a:lnTo>
                    <a:pt x="384" y="566"/>
                  </a:lnTo>
                  <a:lnTo>
                    <a:pt x="380" y="574"/>
                  </a:lnTo>
                  <a:lnTo>
                    <a:pt x="376" y="584"/>
                  </a:lnTo>
                  <a:lnTo>
                    <a:pt x="374" y="588"/>
                  </a:lnTo>
                  <a:lnTo>
                    <a:pt x="370" y="592"/>
                  </a:lnTo>
                  <a:lnTo>
                    <a:pt x="366" y="600"/>
                  </a:lnTo>
                  <a:lnTo>
                    <a:pt x="360" y="604"/>
                  </a:lnTo>
                  <a:lnTo>
                    <a:pt x="352" y="610"/>
                  </a:lnTo>
                  <a:lnTo>
                    <a:pt x="352" y="606"/>
                  </a:lnTo>
                  <a:lnTo>
                    <a:pt x="352" y="604"/>
                  </a:lnTo>
                  <a:lnTo>
                    <a:pt x="356" y="600"/>
                  </a:lnTo>
                  <a:lnTo>
                    <a:pt x="360" y="596"/>
                  </a:lnTo>
                  <a:lnTo>
                    <a:pt x="366" y="590"/>
                  </a:lnTo>
                  <a:lnTo>
                    <a:pt x="370" y="584"/>
                  </a:lnTo>
                  <a:lnTo>
                    <a:pt x="368" y="580"/>
                  </a:lnTo>
                  <a:lnTo>
                    <a:pt x="364" y="582"/>
                  </a:lnTo>
                  <a:lnTo>
                    <a:pt x="360" y="586"/>
                  </a:lnTo>
                  <a:lnTo>
                    <a:pt x="356" y="592"/>
                  </a:lnTo>
                  <a:lnTo>
                    <a:pt x="352" y="596"/>
                  </a:lnTo>
                  <a:lnTo>
                    <a:pt x="348" y="600"/>
                  </a:lnTo>
                  <a:lnTo>
                    <a:pt x="348" y="606"/>
                  </a:lnTo>
                  <a:lnTo>
                    <a:pt x="346" y="612"/>
                  </a:lnTo>
                  <a:lnTo>
                    <a:pt x="344" y="618"/>
                  </a:lnTo>
                  <a:lnTo>
                    <a:pt x="342" y="622"/>
                  </a:lnTo>
                  <a:lnTo>
                    <a:pt x="336" y="630"/>
                  </a:lnTo>
                  <a:lnTo>
                    <a:pt x="332" y="638"/>
                  </a:lnTo>
                  <a:lnTo>
                    <a:pt x="328" y="634"/>
                  </a:lnTo>
                  <a:lnTo>
                    <a:pt x="328" y="628"/>
                  </a:lnTo>
                  <a:lnTo>
                    <a:pt x="330" y="622"/>
                  </a:lnTo>
                  <a:lnTo>
                    <a:pt x="326" y="614"/>
                  </a:lnTo>
                  <a:lnTo>
                    <a:pt x="320" y="610"/>
                  </a:lnTo>
                  <a:lnTo>
                    <a:pt x="308" y="600"/>
                  </a:lnTo>
                  <a:lnTo>
                    <a:pt x="294" y="592"/>
                  </a:lnTo>
                  <a:lnTo>
                    <a:pt x="286" y="590"/>
                  </a:lnTo>
                  <a:lnTo>
                    <a:pt x="278" y="580"/>
                  </a:lnTo>
                  <a:lnTo>
                    <a:pt x="268" y="572"/>
                  </a:lnTo>
                  <a:lnTo>
                    <a:pt x="270" y="568"/>
                  </a:lnTo>
                  <a:lnTo>
                    <a:pt x="276" y="564"/>
                  </a:lnTo>
                  <a:lnTo>
                    <a:pt x="300" y="540"/>
                  </a:lnTo>
                  <a:lnTo>
                    <a:pt x="308" y="534"/>
                  </a:lnTo>
                  <a:lnTo>
                    <a:pt x="316" y="530"/>
                  </a:lnTo>
                  <a:lnTo>
                    <a:pt x="320" y="524"/>
                  </a:lnTo>
                  <a:lnTo>
                    <a:pt x="324" y="512"/>
                  </a:lnTo>
                  <a:lnTo>
                    <a:pt x="322" y="502"/>
                  </a:lnTo>
                  <a:lnTo>
                    <a:pt x="318" y="498"/>
                  </a:lnTo>
                  <a:lnTo>
                    <a:pt x="308" y="496"/>
                  </a:lnTo>
                  <a:lnTo>
                    <a:pt x="308" y="490"/>
                  </a:lnTo>
                  <a:lnTo>
                    <a:pt x="312" y="482"/>
                  </a:lnTo>
                  <a:lnTo>
                    <a:pt x="314" y="474"/>
                  </a:lnTo>
                  <a:lnTo>
                    <a:pt x="308" y="472"/>
                  </a:lnTo>
                  <a:lnTo>
                    <a:pt x="300" y="474"/>
                  </a:lnTo>
                  <a:lnTo>
                    <a:pt x="292" y="466"/>
                  </a:lnTo>
                  <a:lnTo>
                    <a:pt x="288" y="456"/>
                  </a:lnTo>
                  <a:lnTo>
                    <a:pt x="290" y="446"/>
                  </a:lnTo>
                  <a:lnTo>
                    <a:pt x="284" y="442"/>
                  </a:lnTo>
                  <a:lnTo>
                    <a:pt x="274" y="440"/>
                  </a:lnTo>
                  <a:lnTo>
                    <a:pt x="266" y="442"/>
                  </a:lnTo>
                  <a:lnTo>
                    <a:pt x="256" y="442"/>
                  </a:lnTo>
                  <a:lnTo>
                    <a:pt x="256" y="414"/>
                  </a:lnTo>
                  <a:lnTo>
                    <a:pt x="252" y="406"/>
                  </a:lnTo>
                  <a:lnTo>
                    <a:pt x="256" y="402"/>
                  </a:lnTo>
                  <a:lnTo>
                    <a:pt x="252" y="396"/>
                  </a:lnTo>
                  <a:lnTo>
                    <a:pt x="260" y="382"/>
                  </a:lnTo>
                  <a:lnTo>
                    <a:pt x="260" y="376"/>
                  </a:lnTo>
                  <a:lnTo>
                    <a:pt x="258" y="366"/>
                  </a:lnTo>
                  <a:lnTo>
                    <a:pt x="248" y="362"/>
                  </a:lnTo>
                  <a:lnTo>
                    <a:pt x="246" y="350"/>
                  </a:lnTo>
                  <a:lnTo>
                    <a:pt x="248" y="342"/>
                  </a:lnTo>
                  <a:lnTo>
                    <a:pt x="220" y="342"/>
                  </a:lnTo>
                  <a:lnTo>
                    <a:pt x="218" y="330"/>
                  </a:lnTo>
                  <a:lnTo>
                    <a:pt x="218" y="326"/>
                  </a:lnTo>
                  <a:lnTo>
                    <a:pt x="220" y="322"/>
                  </a:lnTo>
                  <a:lnTo>
                    <a:pt x="218" y="314"/>
                  </a:lnTo>
                  <a:lnTo>
                    <a:pt x="214" y="302"/>
                  </a:lnTo>
                  <a:lnTo>
                    <a:pt x="196" y="298"/>
                  </a:lnTo>
                  <a:lnTo>
                    <a:pt x="184" y="292"/>
                  </a:lnTo>
                  <a:lnTo>
                    <a:pt x="176" y="290"/>
                  </a:lnTo>
                  <a:lnTo>
                    <a:pt x="172" y="284"/>
                  </a:lnTo>
                  <a:lnTo>
                    <a:pt x="162" y="282"/>
                  </a:lnTo>
                  <a:lnTo>
                    <a:pt x="152" y="280"/>
                  </a:lnTo>
                  <a:lnTo>
                    <a:pt x="140" y="268"/>
                  </a:lnTo>
                  <a:lnTo>
                    <a:pt x="138" y="240"/>
                  </a:lnTo>
                  <a:lnTo>
                    <a:pt x="126" y="240"/>
                  </a:lnTo>
                  <a:lnTo>
                    <a:pt x="116" y="244"/>
                  </a:lnTo>
                  <a:lnTo>
                    <a:pt x="114" y="244"/>
                  </a:lnTo>
                  <a:lnTo>
                    <a:pt x="106" y="250"/>
                  </a:lnTo>
                  <a:lnTo>
                    <a:pt x="92" y="256"/>
                  </a:lnTo>
                  <a:lnTo>
                    <a:pt x="72" y="258"/>
                  </a:lnTo>
                  <a:lnTo>
                    <a:pt x="60" y="256"/>
                  </a:lnTo>
                  <a:lnTo>
                    <a:pt x="54" y="256"/>
                  </a:lnTo>
                  <a:lnTo>
                    <a:pt x="52" y="250"/>
                  </a:lnTo>
                  <a:lnTo>
                    <a:pt x="56" y="238"/>
                  </a:lnTo>
                  <a:lnTo>
                    <a:pt x="54" y="232"/>
                  </a:lnTo>
                  <a:lnTo>
                    <a:pt x="48" y="238"/>
                  </a:lnTo>
                  <a:lnTo>
                    <a:pt x="38" y="242"/>
                  </a:lnTo>
                  <a:lnTo>
                    <a:pt x="36" y="244"/>
                  </a:lnTo>
                  <a:lnTo>
                    <a:pt x="28" y="242"/>
                  </a:lnTo>
                  <a:lnTo>
                    <a:pt x="18" y="232"/>
                  </a:lnTo>
                  <a:lnTo>
                    <a:pt x="8" y="222"/>
                  </a:lnTo>
                  <a:lnTo>
                    <a:pt x="0" y="200"/>
                  </a:lnTo>
                  <a:lnTo>
                    <a:pt x="8" y="188"/>
                  </a:lnTo>
                  <a:lnTo>
                    <a:pt x="14" y="182"/>
                  </a:lnTo>
                  <a:lnTo>
                    <a:pt x="16" y="172"/>
                  </a:lnTo>
                  <a:lnTo>
                    <a:pt x="26" y="160"/>
                  </a:lnTo>
                  <a:lnTo>
                    <a:pt x="40" y="154"/>
                  </a:lnTo>
                  <a:lnTo>
                    <a:pt x="62" y="152"/>
                  </a:lnTo>
                  <a:lnTo>
                    <a:pt x="68" y="138"/>
                  </a:lnTo>
                  <a:lnTo>
                    <a:pt x="68" y="126"/>
                  </a:lnTo>
                  <a:lnTo>
                    <a:pt x="70" y="120"/>
                  </a:lnTo>
                  <a:lnTo>
                    <a:pt x="72" y="106"/>
                  </a:lnTo>
                  <a:lnTo>
                    <a:pt x="70" y="94"/>
                  </a:lnTo>
                  <a:lnTo>
                    <a:pt x="64" y="86"/>
                  </a:lnTo>
                  <a:lnTo>
                    <a:pt x="64" y="74"/>
                  </a:lnTo>
                  <a:lnTo>
                    <a:pt x="66" y="72"/>
                  </a:lnTo>
                  <a:lnTo>
                    <a:pt x="76" y="74"/>
                  </a:lnTo>
                  <a:lnTo>
                    <a:pt x="76" y="68"/>
                  </a:lnTo>
                  <a:lnTo>
                    <a:pt x="64" y="64"/>
                  </a:lnTo>
                  <a:lnTo>
                    <a:pt x="64" y="58"/>
                  </a:lnTo>
                  <a:lnTo>
                    <a:pt x="92" y="56"/>
                  </a:lnTo>
                  <a:lnTo>
                    <a:pt x="102" y="54"/>
                  </a:lnTo>
                  <a:lnTo>
                    <a:pt x="108" y="56"/>
                  </a:lnTo>
                  <a:lnTo>
                    <a:pt x="112" y="62"/>
                  </a:lnTo>
                  <a:lnTo>
                    <a:pt x="120" y="70"/>
                  </a:lnTo>
                  <a:lnTo>
                    <a:pt x="130" y="72"/>
                  </a:lnTo>
                  <a:lnTo>
                    <a:pt x="144" y="68"/>
                  </a:lnTo>
                  <a:lnTo>
                    <a:pt x="150" y="62"/>
                  </a:lnTo>
                  <a:lnTo>
                    <a:pt x="156" y="56"/>
                  </a:lnTo>
                  <a:lnTo>
                    <a:pt x="168" y="52"/>
                  </a:lnTo>
                  <a:lnTo>
                    <a:pt x="168" y="44"/>
                  </a:lnTo>
                  <a:lnTo>
                    <a:pt x="162" y="44"/>
                  </a:lnTo>
                  <a:lnTo>
                    <a:pt x="156" y="36"/>
                  </a:lnTo>
                  <a:lnTo>
                    <a:pt x="154" y="26"/>
                  </a:lnTo>
                  <a:lnTo>
                    <a:pt x="148" y="20"/>
                  </a:lnTo>
                  <a:lnTo>
                    <a:pt x="154" y="18"/>
                  </a:lnTo>
                  <a:lnTo>
                    <a:pt x="162" y="22"/>
                  </a:lnTo>
                  <a:lnTo>
                    <a:pt x="174" y="22"/>
                  </a:lnTo>
                  <a:lnTo>
                    <a:pt x="178" y="24"/>
                  </a:lnTo>
                  <a:lnTo>
                    <a:pt x="184" y="20"/>
                  </a:lnTo>
                  <a:lnTo>
                    <a:pt x="194" y="18"/>
                  </a:lnTo>
                  <a:lnTo>
                    <a:pt x="206" y="14"/>
                  </a:lnTo>
                  <a:lnTo>
                    <a:pt x="210" y="4"/>
                  </a:lnTo>
                  <a:lnTo>
                    <a:pt x="208" y="0"/>
                  </a:lnTo>
                  <a:lnTo>
                    <a:pt x="220" y="0"/>
                  </a:lnTo>
                  <a:lnTo>
                    <a:pt x="228" y="22"/>
                  </a:lnTo>
                  <a:lnTo>
                    <a:pt x="222" y="28"/>
                  </a:lnTo>
                  <a:lnTo>
                    <a:pt x="222" y="48"/>
                  </a:lnTo>
                  <a:lnTo>
                    <a:pt x="228" y="56"/>
                  </a:lnTo>
                  <a:lnTo>
                    <a:pt x="236" y="64"/>
                  </a:lnTo>
                  <a:lnTo>
                    <a:pt x="244" y="64"/>
                  </a:lnTo>
                  <a:lnTo>
                    <a:pt x="254" y="62"/>
                  </a:lnTo>
                  <a:lnTo>
                    <a:pt x="260" y="58"/>
                  </a:lnTo>
                  <a:lnTo>
                    <a:pt x="268" y="54"/>
                  </a:lnTo>
                  <a:lnTo>
                    <a:pt x="272" y="50"/>
                  </a:lnTo>
                  <a:lnTo>
                    <a:pt x="276" y="54"/>
                  </a:lnTo>
                  <a:lnTo>
                    <a:pt x="282" y="54"/>
                  </a:lnTo>
                  <a:lnTo>
                    <a:pt x="284" y="54"/>
                  </a:lnTo>
                  <a:lnTo>
                    <a:pt x="286" y="48"/>
                  </a:lnTo>
                  <a:lnTo>
                    <a:pt x="286" y="44"/>
                  </a:lnTo>
                  <a:lnTo>
                    <a:pt x="290" y="44"/>
                  </a:lnTo>
                  <a:lnTo>
                    <a:pt x="300" y="46"/>
                  </a:lnTo>
                  <a:lnTo>
                    <a:pt x="310" y="50"/>
                  </a:lnTo>
                  <a:lnTo>
                    <a:pt x="316" y="50"/>
                  </a:lnTo>
                  <a:lnTo>
                    <a:pt x="322" y="46"/>
                  </a:lnTo>
                  <a:lnTo>
                    <a:pt x="332" y="48"/>
                  </a:lnTo>
                  <a:lnTo>
                    <a:pt x="338" y="52"/>
                  </a:lnTo>
                  <a:lnTo>
                    <a:pt x="350" y="24"/>
                  </a:lnTo>
                  <a:lnTo>
                    <a:pt x="356" y="18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07" name="Freeform 196"/>
            <p:cNvSpPr>
              <a:spLocks noChangeAspect="1"/>
            </p:cNvSpPr>
            <p:nvPr/>
          </p:nvSpPr>
          <p:spPr bwMode="auto">
            <a:xfrm>
              <a:off x="4146" y="1662"/>
              <a:ext cx="106" cy="106"/>
            </a:xfrm>
            <a:custGeom>
              <a:avLst/>
              <a:gdLst>
                <a:gd name="T0" fmla="*/ 1 w 172"/>
                <a:gd name="T1" fmla="*/ 0 h 172"/>
                <a:gd name="T2" fmla="*/ 1 w 172"/>
                <a:gd name="T3" fmla="*/ 1 h 172"/>
                <a:gd name="T4" fmla="*/ 1 w 172"/>
                <a:gd name="T5" fmla="*/ 1 h 172"/>
                <a:gd name="T6" fmla="*/ 1 w 172"/>
                <a:gd name="T7" fmla="*/ 1 h 172"/>
                <a:gd name="T8" fmla="*/ 1 w 172"/>
                <a:gd name="T9" fmla="*/ 1 h 172"/>
                <a:gd name="T10" fmla="*/ 1 w 172"/>
                <a:gd name="T11" fmla="*/ 1 h 172"/>
                <a:gd name="T12" fmla="*/ 2 w 172"/>
                <a:gd name="T13" fmla="*/ 1 h 172"/>
                <a:gd name="T14" fmla="*/ 2 w 172"/>
                <a:gd name="T15" fmla="*/ 1 h 172"/>
                <a:gd name="T16" fmla="*/ 2 w 172"/>
                <a:gd name="T17" fmla="*/ 1 h 172"/>
                <a:gd name="T18" fmla="*/ 2 w 172"/>
                <a:gd name="T19" fmla="*/ 1 h 172"/>
                <a:gd name="T20" fmla="*/ 4 w 172"/>
                <a:gd name="T21" fmla="*/ 1 h 172"/>
                <a:gd name="T22" fmla="*/ 4 w 172"/>
                <a:gd name="T23" fmla="*/ 1 h 172"/>
                <a:gd name="T24" fmla="*/ 4 w 172"/>
                <a:gd name="T25" fmla="*/ 1 h 172"/>
                <a:gd name="T26" fmla="*/ 4 w 172"/>
                <a:gd name="T27" fmla="*/ 1 h 172"/>
                <a:gd name="T28" fmla="*/ 4 w 172"/>
                <a:gd name="T29" fmla="*/ 1 h 172"/>
                <a:gd name="T30" fmla="*/ 4 w 172"/>
                <a:gd name="T31" fmla="*/ 1 h 172"/>
                <a:gd name="T32" fmla="*/ 3 w 172"/>
                <a:gd name="T33" fmla="*/ 1 h 172"/>
                <a:gd name="T34" fmla="*/ 2 w 172"/>
                <a:gd name="T35" fmla="*/ 1 h 172"/>
                <a:gd name="T36" fmla="*/ 2 w 172"/>
                <a:gd name="T37" fmla="*/ 1 h 172"/>
                <a:gd name="T38" fmla="*/ 2 w 172"/>
                <a:gd name="T39" fmla="*/ 1 h 172"/>
                <a:gd name="T40" fmla="*/ 2 w 172"/>
                <a:gd name="T41" fmla="*/ 1 h 172"/>
                <a:gd name="T42" fmla="*/ 2 w 172"/>
                <a:gd name="T43" fmla="*/ 1 h 172"/>
                <a:gd name="T44" fmla="*/ 2 w 172"/>
                <a:gd name="T45" fmla="*/ 1 h 172"/>
                <a:gd name="T46" fmla="*/ 2 w 172"/>
                <a:gd name="T47" fmla="*/ 1 h 172"/>
                <a:gd name="T48" fmla="*/ 2 w 172"/>
                <a:gd name="T49" fmla="*/ 1 h 172"/>
                <a:gd name="T50" fmla="*/ 2 w 172"/>
                <a:gd name="T51" fmla="*/ 1 h 172"/>
                <a:gd name="T52" fmla="*/ 2 w 172"/>
                <a:gd name="T53" fmla="*/ 1 h 172"/>
                <a:gd name="T54" fmla="*/ 4 w 172"/>
                <a:gd name="T55" fmla="*/ 2 h 172"/>
                <a:gd name="T56" fmla="*/ 4 w 172"/>
                <a:gd name="T57" fmla="*/ 2 h 172"/>
                <a:gd name="T58" fmla="*/ 4 w 172"/>
                <a:gd name="T59" fmla="*/ 2 h 172"/>
                <a:gd name="T60" fmla="*/ 4 w 172"/>
                <a:gd name="T61" fmla="*/ 4 h 172"/>
                <a:gd name="T62" fmla="*/ 4 w 172"/>
                <a:gd name="T63" fmla="*/ 4 h 172"/>
                <a:gd name="T64" fmla="*/ 3 w 172"/>
                <a:gd name="T65" fmla="*/ 4 h 172"/>
                <a:gd name="T66" fmla="*/ 2 w 172"/>
                <a:gd name="T67" fmla="*/ 4 h 172"/>
                <a:gd name="T68" fmla="*/ 1 w 172"/>
                <a:gd name="T69" fmla="*/ 4 h 172"/>
                <a:gd name="T70" fmla="*/ 1 w 172"/>
                <a:gd name="T71" fmla="*/ 1 h 172"/>
                <a:gd name="T72" fmla="*/ 1 w 172"/>
                <a:gd name="T73" fmla="*/ 1 h 172"/>
                <a:gd name="T74" fmla="*/ 0 w 172"/>
                <a:gd name="T75" fmla="*/ 1 h 172"/>
                <a:gd name="T76" fmla="*/ 1 w 172"/>
                <a:gd name="T77" fmla="*/ 1 h 172"/>
                <a:gd name="T78" fmla="*/ 1 w 172"/>
                <a:gd name="T79" fmla="*/ 0 h 1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72"/>
                <a:gd name="T121" fmla="*/ 0 h 172"/>
                <a:gd name="T122" fmla="*/ 172 w 172"/>
                <a:gd name="T123" fmla="*/ 172 h 17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72" h="172">
                  <a:moveTo>
                    <a:pt x="6" y="0"/>
                  </a:moveTo>
                  <a:lnTo>
                    <a:pt x="16" y="4"/>
                  </a:lnTo>
                  <a:lnTo>
                    <a:pt x="24" y="2"/>
                  </a:lnTo>
                  <a:lnTo>
                    <a:pt x="48" y="12"/>
                  </a:lnTo>
                  <a:lnTo>
                    <a:pt x="66" y="16"/>
                  </a:lnTo>
                  <a:lnTo>
                    <a:pt x="80" y="14"/>
                  </a:lnTo>
                  <a:lnTo>
                    <a:pt x="90" y="8"/>
                  </a:lnTo>
                  <a:lnTo>
                    <a:pt x="112" y="6"/>
                  </a:lnTo>
                  <a:lnTo>
                    <a:pt x="122" y="12"/>
                  </a:lnTo>
                  <a:lnTo>
                    <a:pt x="134" y="10"/>
                  </a:lnTo>
                  <a:lnTo>
                    <a:pt x="150" y="12"/>
                  </a:lnTo>
                  <a:lnTo>
                    <a:pt x="154" y="20"/>
                  </a:lnTo>
                  <a:lnTo>
                    <a:pt x="162" y="40"/>
                  </a:lnTo>
                  <a:lnTo>
                    <a:pt x="158" y="44"/>
                  </a:lnTo>
                  <a:lnTo>
                    <a:pt x="152" y="56"/>
                  </a:lnTo>
                  <a:lnTo>
                    <a:pt x="150" y="66"/>
                  </a:lnTo>
                  <a:lnTo>
                    <a:pt x="146" y="70"/>
                  </a:lnTo>
                  <a:lnTo>
                    <a:pt x="140" y="60"/>
                  </a:lnTo>
                  <a:lnTo>
                    <a:pt x="136" y="48"/>
                  </a:lnTo>
                  <a:lnTo>
                    <a:pt x="130" y="40"/>
                  </a:lnTo>
                  <a:lnTo>
                    <a:pt x="126" y="28"/>
                  </a:lnTo>
                  <a:lnTo>
                    <a:pt x="122" y="16"/>
                  </a:lnTo>
                  <a:lnTo>
                    <a:pt x="122" y="24"/>
                  </a:lnTo>
                  <a:lnTo>
                    <a:pt x="124" y="42"/>
                  </a:lnTo>
                  <a:lnTo>
                    <a:pt x="128" y="54"/>
                  </a:lnTo>
                  <a:lnTo>
                    <a:pt x="136" y="64"/>
                  </a:lnTo>
                  <a:lnTo>
                    <a:pt x="142" y="72"/>
                  </a:lnTo>
                  <a:lnTo>
                    <a:pt x="150" y="96"/>
                  </a:lnTo>
                  <a:lnTo>
                    <a:pt x="170" y="130"/>
                  </a:lnTo>
                  <a:lnTo>
                    <a:pt x="172" y="136"/>
                  </a:lnTo>
                  <a:lnTo>
                    <a:pt x="172" y="152"/>
                  </a:lnTo>
                  <a:lnTo>
                    <a:pt x="164" y="152"/>
                  </a:lnTo>
                  <a:lnTo>
                    <a:pt x="144" y="172"/>
                  </a:lnTo>
                  <a:lnTo>
                    <a:pt x="134" y="166"/>
                  </a:lnTo>
                  <a:lnTo>
                    <a:pt x="6" y="164"/>
                  </a:lnTo>
                  <a:lnTo>
                    <a:pt x="6" y="38"/>
                  </a:lnTo>
                  <a:lnTo>
                    <a:pt x="2" y="36"/>
                  </a:lnTo>
                  <a:lnTo>
                    <a:pt x="0" y="24"/>
                  </a:lnTo>
                  <a:lnTo>
                    <a:pt x="6" y="2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08" name="Freeform 197"/>
            <p:cNvSpPr>
              <a:spLocks noChangeAspect="1"/>
            </p:cNvSpPr>
            <p:nvPr/>
          </p:nvSpPr>
          <p:spPr bwMode="auto">
            <a:xfrm>
              <a:off x="3997" y="1647"/>
              <a:ext cx="154" cy="137"/>
            </a:xfrm>
            <a:custGeom>
              <a:avLst/>
              <a:gdLst>
                <a:gd name="T0" fmla="*/ 1 w 249"/>
                <a:gd name="T1" fmla="*/ 0 h 222"/>
                <a:gd name="T2" fmla="*/ 1 w 249"/>
                <a:gd name="T3" fmla="*/ 1 h 222"/>
                <a:gd name="T4" fmla="*/ 1 w 249"/>
                <a:gd name="T5" fmla="*/ 1 h 222"/>
                <a:gd name="T6" fmla="*/ 2 w 249"/>
                <a:gd name="T7" fmla="*/ 1 h 222"/>
                <a:gd name="T8" fmla="*/ 2 w 249"/>
                <a:gd name="T9" fmla="*/ 1 h 222"/>
                <a:gd name="T10" fmla="*/ 2 w 249"/>
                <a:gd name="T11" fmla="*/ 1 h 222"/>
                <a:gd name="T12" fmla="*/ 2 w 249"/>
                <a:gd name="T13" fmla="*/ 1 h 222"/>
                <a:gd name="T14" fmla="*/ 2 w 249"/>
                <a:gd name="T15" fmla="*/ 1 h 222"/>
                <a:gd name="T16" fmla="*/ 4 w 249"/>
                <a:gd name="T17" fmla="*/ 1 h 222"/>
                <a:gd name="T18" fmla="*/ 4 w 249"/>
                <a:gd name="T19" fmla="*/ 1 h 222"/>
                <a:gd name="T20" fmla="*/ 4 w 249"/>
                <a:gd name="T21" fmla="*/ 1 h 222"/>
                <a:gd name="T22" fmla="*/ 4 w 249"/>
                <a:gd name="T23" fmla="*/ 1 h 222"/>
                <a:gd name="T24" fmla="*/ 4 w 249"/>
                <a:gd name="T25" fmla="*/ 1 h 222"/>
                <a:gd name="T26" fmla="*/ 4 w 249"/>
                <a:gd name="T27" fmla="*/ 1 h 222"/>
                <a:gd name="T28" fmla="*/ 4 w 249"/>
                <a:gd name="T29" fmla="*/ 1 h 222"/>
                <a:gd name="T30" fmla="*/ 4 w 249"/>
                <a:gd name="T31" fmla="*/ 1 h 222"/>
                <a:gd name="T32" fmla="*/ 6 w 249"/>
                <a:gd name="T33" fmla="*/ 1 h 222"/>
                <a:gd name="T34" fmla="*/ 6 w 249"/>
                <a:gd name="T35" fmla="*/ 1 h 222"/>
                <a:gd name="T36" fmla="*/ 6 w 249"/>
                <a:gd name="T37" fmla="*/ 1 h 222"/>
                <a:gd name="T38" fmla="*/ 6 w 249"/>
                <a:gd name="T39" fmla="*/ 1 h 222"/>
                <a:gd name="T40" fmla="*/ 6 w 249"/>
                <a:gd name="T41" fmla="*/ 1 h 222"/>
                <a:gd name="T42" fmla="*/ 6 w 249"/>
                <a:gd name="T43" fmla="*/ 1 h 222"/>
                <a:gd name="T44" fmla="*/ 6 w 249"/>
                <a:gd name="T45" fmla="*/ 4 h 222"/>
                <a:gd name="T46" fmla="*/ 6 w 249"/>
                <a:gd name="T47" fmla="*/ 4 h 222"/>
                <a:gd name="T48" fmla="*/ 4 w 249"/>
                <a:gd name="T49" fmla="*/ 4 h 222"/>
                <a:gd name="T50" fmla="*/ 2 w 249"/>
                <a:gd name="T51" fmla="*/ 4 h 222"/>
                <a:gd name="T52" fmla="*/ 2 w 249"/>
                <a:gd name="T53" fmla="*/ 4 h 222"/>
                <a:gd name="T54" fmla="*/ 1 w 249"/>
                <a:gd name="T55" fmla="*/ 4 h 222"/>
                <a:gd name="T56" fmla="*/ 1 w 249"/>
                <a:gd name="T57" fmla="*/ 4 h 222"/>
                <a:gd name="T58" fmla="*/ 1 w 249"/>
                <a:gd name="T59" fmla="*/ 4 h 222"/>
                <a:gd name="T60" fmla="*/ 1 w 249"/>
                <a:gd name="T61" fmla="*/ 4 h 222"/>
                <a:gd name="T62" fmla="*/ 1 w 249"/>
                <a:gd name="T63" fmla="*/ 4 h 222"/>
                <a:gd name="T64" fmla="*/ 1 w 249"/>
                <a:gd name="T65" fmla="*/ 4 h 222"/>
                <a:gd name="T66" fmla="*/ 1 w 249"/>
                <a:gd name="T67" fmla="*/ 4 h 222"/>
                <a:gd name="T68" fmla="*/ 1 w 249"/>
                <a:gd name="T69" fmla="*/ 2 h 222"/>
                <a:gd name="T70" fmla="*/ 1 w 249"/>
                <a:gd name="T71" fmla="*/ 2 h 222"/>
                <a:gd name="T72" fmla="*/ 0 w 249"/>
                <a:gd name="T73" fmla="*/ 2 h 222"/>
                <a:gd name="T74" fmla="*/ 1 w 249"/>
                <a:gd name="T75" fmla="*/ 2 h 222"/>
                <a:gd name="T76" fmla="*/ 1 w 249"/>
                <a:gd name="T77" fmla="*/ 1 h 222"/>
                <a:gd name="T78" fmla="*/ 1 w 249"/>
                <a:gd name="T79" fmla="*/ 1 h 222"/>
                <a:gd name="T80" fmla="*/ 1 w 249"/>
                <a:gd name="T81" fmla="*/ 1 h 222"/>
                <a:gd name="T82" fmla="*/ 1 w 249"/>
                <a:gd name="T83" fmla="*/ 1 h 222"/>
                <a:gd name="T84" fmla="*/ 1 w 249"/>
                <a:gd name="T85" fmla="*/ 1 h 222"/>
                <a:gd name="T86" fmla="*/ 1 w 249"/>
                <a:gd name="T87" fmla="*/ 1 h 222"/>
                <a:gd name="T88" fmla="*/ 1 w 249"/>
                <a:gd name="T89" fmla="*/ 0 h 22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49"/>
                <a:gd name="T136" fmla="*/ 0 h 222"/>
                <a:gd name="T137" fmla="*/ 249 w 249"/>
                <a:gd name="T138" fmla="*/ 222 h 22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49" h="222">
                  <a:moveTo>
                    <a:pt x="35" y="0"/>
                  </a:moveTo>
                  <a:lnTo>
                    <a:pt x="51" y="4"/>
                  </a:lnTo>
                  <a:lnTo>
                    <a:pt x="79" y="8"/>
                  </a:lnTo>
                  <a:lnTo>
                    <a:pt x="93" y="16"/>
                  </a:lnTo>
                  <a:lnTo>
                    <a:pt x="99" y="28"/>
                  </a:lnTo>
                  <a:lnTo>
                    <a:pt x="107" y="34"/>
                  </a:lnTo>
                  <a:lnTo>
                    <a:pt x="125" y="34"/>
                  </a:lnTo>
                  <a:lnTo>
                    <a:pt x="137" y="42"/>
                  </a:lnTo>
                  <a:lnTo>
                    <a:pt x="157" y="54"/>
                  </a:lnTo>
                  <a:lnTo>
                    <a:pt x="171" y="40"/>
                  </a:lnTo>
                  <a:lnTo>
                    <a:pt x="173" y="30"/>
                  </a:lnTo>
                  <a:lnTo>
                    <a:pt x="167" y="22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9" y="8"/>
                  </a:lnTo>
                  <a:lnTo>
                    <a:pt x="223" y="16"/>
                  </a:lnTo>
                  <a:lnTo>
                    <a:pt x="237" y="22"/>
                  </a:lnTo>
                  <a:lnTo>
                    <a:pt x="249" y="24"/>
                  </a:lnTo>
                  <a:lnTo>
                    <a:pt x="249" y="44"/>
                  </a:lnTo>
                  <a:lnTo>
                    <a:pt x="243" y="48"/>
                  </a:lnTo>
                  <a:lnTo>
                    <a:pt x="245" y="60"/>
                  </a:lnTo>
                  <a:lnTo>
                    <a:pt x="249" y="62"/>
                  </a:lnTo>
                  <a:lnTo>
                    <a:pt x="249" y="188"/>
                  </a:lnTo>
                  <a:lnTo>
                    <a:pt x="249" y="222"/>
                  </a:lnTo>
                  <a:lnTo>
                    <a:pt x="231" y="222"/>
                  </a:lnTo>
                  <a:lnTo>
                    <a:pt x="97" y="168"/>
                  </a:lnTo>
                  <a:lnTo>
                    <a:pt x="91" y="174"/>
                  </a:lnTo>
                  <a:lnTo>
                    <a:pt x="79" y="180"/>
                  </a:lnTo>
                  <a:lnTo>
                    <a:pt x="69" y="172"/>
                  </a:lnTo>
                  <a:lnTo>
                    <a:pt x="59" y="168"/>
                  </a:lnTo>
                  <a:lnTo>
                    <a:pt x="43" y="164"/>
                  </a:lnTo>
                  <a:lnTo>
                    <a:pt x="37" y="158"/>
                  </a:lnTo>
                  <a:lnTo>
                    <a:pt x="33" y="150"/>
                  </a:lnTo>
                  <a:lnTo>
                    <a:pt x="14" y="148"/>
                  </a:lnTo>
                  <a:lnTo>
                    <a:pt x="8" y="136"/>
                  </a:lnTo>
                  <a:lnTo>
                    <a:pt x="4" y="126"/>
                  </a:lnTo>
                  <a:lnTo>
                    <a:pt x="0" y="116"/>
                  </a:lnTo>
                  <a:lnTo>
                    <a:pt x="8" y="112"/>
                  </a:lnTo>
                  <a:lnTo>
                    <a:pt x="8" y="66"/>
                  </a:lnTo>
                  <a:lnTo>
                    <a:pt x="4" y="48"/>
                  </a:lnTo>
                  <a:lnTo>
                    <a:pt x="12" y="42"/>
                  </a:lnTo>
                  <a:lnTo>
                    <a:pt x="12" y="26"/>
                  </a:lnTo>
                  <a:lnTo>
                    <a:pt x="33" y="12"/>
                  </a:lnTo>
                  <a:lnTo>
                    <a:pt x="35" y="1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09" name="Freeform 198"/>
            <p:cNvSpPr>
              <a:spLocks noChangeAspect="1"/>
            </p:cNvSpPr>
            <p:nvPr/>
          </p:nvSpPr>
          <p:spPr bwMode="auto">
            <a:xfrm>
              <a:off x="3978" y="1602"/>
              <a:ext cx="41" cy="75"/>
            </a:xfrm>
            <a:custGeom>
              <a:avLst/>
              <a:gdLst>
                <a:gd name="T0" fmla="*/ 1 w 65"/>
                <a:gd name="T1" fmla="*/ 1 h 122"/>
                <a:gd name="T2" fmla="*/ 1 w 65"/>
                <a:gd name="T3" fmla="*/ 0 h 122"/>
                <a:gd name="T4" fmla="*/ 1 w 65"/>
                <a:gd name="T5" fmla="*/ 0 h 122"/>
                <a:gd name="T6" fmla="*/ 1 w 65"/>
                <a:gd name="T7" fmla="*/ 1 h 122"/>
                <a:gd name="T8" fmla="*/ 1 w 65"/>
                <a:gd name="T9" fmla="*/ 1 h 122"/>
                <a:gd name="T10" fmla="*/ 1 w 65"/>
                <a:gd name="T11" fmla="*/ 1 h 122"/>
                <a:gd name="T12" fmla="*/ 2 w 65"/>
                <a:gd name="T13" fmla="*/ 1 h 122"/>
                <a:gd name="T14" fmla="*/ 2 w 65"/>
                <a:gd name="T15" fmla="*/ 1 h 122"/>
                <a:gd name="T16" fmla="*/ 1 w 65"/>
                <a:gd name="T17" fmla="*/ 1 h 122"/>
                <a:gd name="T18" fmla="*/ 1 w 65"/>
                <a:gd name="T19" fmla="*/ 1 h 122"/>
                <a:gd name="T20" fmla="*/ 1 w 65"/>
                <a:gd name="T21" fmla="*/ 1 h 122"/>
                <a:gd name="T22" fmla="*/ 2 w 65"/>
                <a:gd name="T23" fmla="*/ 1 h 122"/>
                <a:gd name="T24" fmla="*/ 2 w 65"/>
                <a:gd name="T25" fmla="*/ 1 h 122"/>
                <a:gd name="T26" fmla="*/ 1 w 65"/>
                <a:gd name="T27" fmla="*/ 1 h 122"/>
                <a:gd name="T28" fmla="*/ 1 w 65"/>
                <a:gd name="T29" fmla="*/ 1 h 122"/>
                <a:gd name="T30" fmla="*/ 1 w 65"/>
                <a:gd name="T31" fmla="*/ 1 h 122"/>
                <a:gd name="T32" fmla="*/ 1 w 65"/>
                <a:gd name="T33" fmla="*/ 1 h 122"/>
                <a:gd name="T34" fmla="*/ 1 w 65"/>
                <a:gd name="T35" fmla="*/ 1 h 122"/>
                <a:gd name="T36" fmla="*/ 2 w 65"/>
                <a:gd name="T37" fmla="*/ 1 h 122"/>
                <a:gd name="T38" fmla="*/ 2 w 65"/>
                <a:gd name="T39" fmla="*/ 1 h 122"/>
                <a:gd name="T40" fmla="*/ 2 w 65"/>
                <a:gd name="T41" fmla="*/ 1 h 122"/>
                <a:gd name="T42" fmla="*/ 1 w 65"/>
                <a:gd name="T43" fmla="*/ 2 h 122"/>
                <a:gd name="T44" fmla="*/ 1 w 65"/>
                <a:gd name="T45" fmla="*/ 2 h 122"/>
                <a:gd name="T46" fmla="*/ 1 w 65"/>
                <a:gd name="T47" fmla="*/ 2 h 122"/>
                <a:gd name="T48" fmla="*/ 1 w 65"/>
                <a:gd name="T49" fmla="*/ 2 h 122"/>
                <a:gd name="T50" fmla="*/ 1 w 65"/>
                <a:gd name="T51" fmla="*/ 2 h 122"/>
                <a:gd name="T52" fmla="*/ 1 w 65"/>
                <a:gd name="T53" fmla="*/ 2 h 122"/>
                <a:gd name="T54" fmla="*/ 1 w 65"/>
                <a:gd name="T55" fmla="*/ 1 h 122"/>
                <a:gd name="T56" fmla="*/ 0 w 65"/>
                <a:gd name="T57" fmla="*/ 1 h 122"/>
                <a:gd name="T58" fmla="*/ 0 w 65"/>
                <a:gd name="T59" fmla="*/ 1 h 122"/>
                <a:gd name="T60" fmla="*/ 1 w 65"/>
                <a:gd name="T61" fmla="*/ 1 h 122"/>
                <a:gd name="T62" fmla="*/ 1 w 65"/>
                <a:gd name="T63" fmla="*/ 1 h 122"/>
                <a:gd name="T64" fmla="*/ 1 w 65"/>
                <a:gd name="T65" fmla="*/ 1 h 1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122"/>
                <a:gd name="T101" fmla="*/ 65 w 65"/>
                <a:gd name="T102" fmla="*/ 122 h 1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122">
                  <a:moveTo>
                    <a:pt x="16" y="6"/>
                  </a:moveTo>
                  <a:lnTo>
                    <a:pt x="30" y="0"/>
                  </a:lnTo>
                  <a:lnTo>
                    <a:pt x="38" y="0"/>
                  </a:lnTo>
                  <a:lnTo>
                    <a:pt x="42" y="8"/>
                  </a:lnTo>
                  <a:lnTo>
                    <a:pt x="48" y="10"/>
                  </a:lnTo>
                  <a:lnTo>
                    <a:pt x="54" y="6"/>
                  </a:lnTo>
                  <a:lnTo>
                    <a:pt x="58" y="8"/>
                  </a:lnTo>
                  <a:lnTo>
                    <a:pt x="56" y="14"/>
                  </a:lnTo>
                  <a:lnTo>
                    <a:pt x="50" y="16"/>
                  </a:lnTo>
                  <a:lnTo>
                    <a:pt x="46" y="24"/>
                  </a:lnTo>
                  <a:lnTo>
                    <a:pt x="50" y="28"/>
                  </a:lnTo>
                  <a:lnTo>
                    <a:pt x="58" y="32"/>
                  </a:lnTo>
                  <a:lnTo>
                    <a:pt x="58" y="38"/>
                  </a:lnTo>
                  <a:lnTo>
                    <a:pt x="52" y="44"/>
                  </a:lnTo>
                  <a:lnTo>
                    <a:pt x="46" y="46"/>
                  </a:lnTo>
                  <a:lnTo>
                    <a:pt x="40" y="54"/>
                  </a:lnTo>
                  <a:lnTo>
                    <a:pt x="44" y="64"/>
                  </a:lnTo>
                  <a:lnTo>
                    <a:pt x="54" y="64"/>
                  </a:lnTo>
                  <a:lnTo>
                    <a:pt x="58" y="70"/>
                  </a:lnTo>
                  <a:lnTo>
                    <a:pt x="65" y="74"/>
                  </a:lnTo>
                  <a:lnTo>
                    <a:pt x="65" y="84"/>
                  </a:lnTo>
                  <a:lnTo>
                    <a:pt x="42" y="100"/>
                  </a:lnTo>
                  <a:lnTo>
                    <a:pt x="42" y="116"/>
                  </a:lnTo>
                  <a:lnTo>
                    <a:pt x="34" y="122"/>
                  </a:lnTo>
                  <a:lnTo>
                    <a:pt x="28" y="120"/>
                  </a:lnTo>
                  <a:lnTo>
                    <a:pt x="26" y="108"/>
                  </a:lnTo>
                  <a:lnTo>
                    <a:pt x="24" y="92"/>
                  </a:lnTo>
                  <a:lnTo>
                    <a:pt x="10" y="76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12" y="46"/>
                  </a:lnTo>
                  <a:lnTo>
                    <a:pt x="12" y="1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10" name="Freeform 199"/>
            <p:cNvSpPr>
              <a:spLocks noChangeAspect="1"/>
            </p:cNvSpPr>
            <p:nvPr/>
          </p:nvSpPr>
          <p:spPr bwMode="auto">
            <a:xfrm>
              <a:off x="3820" y="1605"/>
              <a:ext cx="204" cy="191"/>
            </a:xfrm>
            <a:custGeom>
              <a:avLst/>
              <a:gdLst>
                <a:gd name="T0" fmla="*/ 0 w 331"/>
                <a:gd name="T1" fmla="*/ 4 h 310"/>
                <a:gd name="T2" fmla="*/ 0 w 331"/>
                <a:gd name="T3" fmla="*/ 3 h 310"/>
                <a:gd name="T4" fmla="*/ 1 w 331"/>
                <a:gd name="T5" fmla="*/ 2 h 310"/>
                <a:gd name="T6" fmla="*/ 1 w 331"/>
                <a:gd name="T7" fmla="*/ 2 h 310"/>
                <a:gd name="T8" fmla="*/ 1 w 331"/>
                <a:gd name="T9" fmla="*/ 2 h 310"/>
                <a:gd name="T10" fmla="*/ 1 w 331"/>
                <a:gd name="T11" fmla="*/ 2 h 310"/>
                <a:gd name="T12" fmla="*/ 2 w 331"/>
                <a:gd name="T13" fmla="*/ 1 h 310"/>
                <a:gd name="T14" fmla="*/ 2 w 331"/>
                <a:gd name="T15" fmla="*/ 1 h 310"/>
                <a:gd name="T16" fmla="*/ 2 w 331"/>
                <a:gd name="T17" fmla="*/ 1 h 310"/>
                <a:gd name="T18" fmla="*/ 2 w 331"/>
                <a:gd name="T19" fmla="*/ 1 h 310"/>
                <a:gd name="T20" fmla="*/ 2 w 331"/>
                <a:gd name="T21" fmla="*/ 1 h 310"/>
                <a:gd name="T22" fmla="*/ 2 w 331"/>
                <a:gd name="T23" fmla="*/ 1 h 310"/>
                <a:gd name="T24" fmla="*/ 2 w 331"/>
                <a:gd name="T25" fmla="*/ 1 h 310"/>
                <a:gd name="T26" fmla="*/ 2 w 331"/>
                <a:gd name="T27" fmla="*/ 1 h 310"/>
                <a:gd name="T28" fmla="*/ 4 w 331"/>
                <a:gd name="T29" fmla="*/ 1 h 310"/>
                <a:gd name="T30" fmla="*/ 4 w 331"/>
                <a:gd name="T31" fmla="*/ 1 h 310"/>
                <a:gd name="T32" fmla="*/ 4 w 331"/>
                <a:gd name="T33" fmla="*/ 1 h 310"/>
                <a:gd name="T34" fmla="*/ 4 w 331"/>
                <a:gd name="T35" fmla="*/ 1 h 310"/>
                <a:gd name="T36" fmla="*/ 4 w 331"/>
                <a:gd name="T37" fmla="*/ 1 h 310"/>
                <a:gd name="T38" fmla="*/ 6 w 331"/>
                <a:gd name="T39" fmla="*/ 0 h 310"/>
                <a:gd name="T40" fmla="*/ 6 w 331"/>
                <a:gd name="T41" fmla="*/ 0 h 310"/>
                <a:gd name="T42" fmla="*/ 6 w 331"/>
                <a:gd name="T43" fmla="*/ 0 h 310"/>
                <a:gd name="T44" fmla="*/ 6 w 331"/>
                <a:gd name="T45" fmla="*/ 1 h 310"/>
                <a:gd name="T46" fmla="*/ 6 w 331"/>
                <a:gd name="T47" fmla="*/ 1 h 310"/>
                <a:gd name="T48" fmla="*/ 6 w 331"/>
                <a:gd name="T49" fmla="*/ 1 h 310"/>
                <a:gd name="T50" fmla="*/ 6 w 331"/>
                <a:gd name="T51" fmla="*/ 1 h 310"/>
                <a:gd name="T52" fmla="*/ 6 w 331"/>
                <a:gd name="T53" fmla="*/ 1 h 310"/>
                <a:gd name="T54" fmla="*/ 6 w 331"/>
                <a:gd name="T55" fmla="*/ 2 h 310"/>
                <a:gd name="T56" fmla="*/ 6 w 331"/>
                <a:gd name="T57" fmla="*/ 2 h 310"/>
                <a:gd name="T58" fmla="*/ 6 w 331"/>
                <a:gd name="T59" fmla="*/ 2 h 310"/>
                <a:gd name="T60" fmla="*/ 6 w 331"/>
                <a:gd name="T61" fmla="*/ 4 h 310"/>
                <a:gd name="T62" fmla="*/ 6 w 331"/>
                <a:gd name="T63" fmla="*/ 4 h 310"/>
                <a:gd name="T64" fmla="*/ 6 w 331"/>
                <a:gd name="T65" fmla="*/ 4 h 310"/>
                <a:gd name="T66" fmla="*/ 6 w 331"/>
                <a:gd name="T67" fmla="*/ 4 h 310"/>
                <a:gd name="T68" fmla="*/ 6 w 331"/>
                <a:gd name="T69" fmla="*/ 4 h 310"/>
                <a:gd name="T70" fmla="*/ 7 w 331"/>
                <a:gd name="T71" fmla="*/ 4 h 310"/>
                <a:gd name="T72" fmla="*/ 7 w 331"/>
                <a:gd name="T73" fmla="*/ 4 h 310"/>
                <a:gd name="T74" fmla="*/ 6 w 331"/>
                <a:gd name="T75" fmla="*/ 6 h 310"/>
                <a:gd name="T76" fmla="*/ 4 w 331"/>
                <a:gd name="T77" fmla="*/ 6 h 310"/>
                <a:gd name="T78" fmla="*/ 4 w 331"/>
                <a:gd name="T79" fmla="*/ 6 h 310"/>
                <a:gd name="T80" fmla="*/ 4 w 331"/>
                <a:gd name="T81" fmla="*/ 6 h 310"/>
                <a:gd name="T82" fmla="*/ 4 w 331"/>
                <a:gd name="T83" fmla="*/ 6 h 310"/>
                <a:gd name="T84" fmla="*/ 4 w 331"/>
                <a:gd name="T85" fmla="*/ 6 h 310"/>
                <a:gd name="T86" fmla="*/ 4 w 331"/>
                <a:gd name="T87" fmla="*/ 6 h 310"/>
                <a:gd name="T88" fmla="*/ 0 w 331"/>
                <a:gd name="T89" fmla="*/ 4 h 3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31"/>
                <a:gd name="T136" fmla="*/ 0 h 310"/>
                <a:gd name="T137" fmla="*/ 331 w 331"/>
                <a:gd name="T138" fmla="*/ 310 h 31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31" h="310">
                  <a:moveTo>
                    <a:pt x="0" y="164"/>
                  </a:moveTo>
                  <a:lnTo>
                    <a:pt x="0" y="146"/>
                  </a:lnTo>
                  <a:lnTo>
                    <a:pt x="32" y="126"/>
                  </a:lnTo>
                  <a:lnTo>
                    <a:pt x="54" y="124"/>
                  </a:lnTo>
                  <a:lnTo>
                    <a:pt x="78" y="104"/>
                  </a:lnTo>
                  <a:lnTo>
                    <a:pt x="80" y="96"/>
                  </a:lnTo>
                  <a:lnTo>
                    <a:pt x="96" y="86"/>
                  </a:lnTo>
                  <a:lnTo>
                    <a:pt x="120" y="84"/>
                  </a:lnTo>
                  <a:lnTo>
                    <a:pt x="120" y="76"/>
                  </a:lnTo>
                  <a:lnTo>
                    <a:pt x="112" y="66"/>
                  </a:lnTo>
                  <a:lnTo>
                    <a:pt x="112" y="40"/>
                  </a:lnTo>
                  <a:lnTo>
                    <a:pt x="110" y="34"/>
                  </a:lnTo>
                  <a:lnTo>
                    <a:pt x="126" y="22"/>
                  </a:lnTo>
                  <a:lnTo>
                    <a:pt x="138" y="20"/>
                  </a:lnTo>
                  <a:lnTo>
                    <a:pt x="154" y="10"/>
                  </a:lnTo>
                  <a:lnTo>
                    <a:pt x="180" y="6"/>
                  </a:lnTo>
                  <a:lnTo>
                    <a:pt x="204" y="2"/>
                  </a:lnTo>
                  <a:lnTo>
                    <a:pt x="218" y="4"/>
                  </a:lnTo>
                  <a:lnTo>
                    <a:pt x="226" y="6"/>
                  </a:lnTo>
                  <a:lnTo>
                    <a:pt x="238" y="0"/>
                  </a:lnTo>
                  <a:lnTo>
                    <a:pt x="254" y="0"/>
                  </a:lnTo>
                  <a:lnTo>
                    <a:pt x="262" y="0"/>
                  </a:lnTo>
                  <a:lnTo>
                    <a:pt x="270" y="4"/>
                  </a:lnTo>
                  <a:lnTo>
                    <a:pt x="270" y="40"/>
                  </a:lnTo>
                  <a:lnTo>
                    <a:pt x="258" y="50"/>
                  </a:lnTo>
                  <a:lnTo>
                    <a:pt x="258" y="58"/>
                  </a:lnTo>
                  <a:lnTo>
                    <a:pt x="282" y="86"/>
                  </a:lnTo>
                  <a:lnTo>
                    <a:pt x="286" y="114"/>
                  </a:lnTo>
                  <a:lnTo>
                    <a:pt x="292" y="116"/>
                  </a:lnTo>
                  <a:lnTo>
                    <a:pt x="294" y="132"/>
                  </a:lnTo>
                  <a:lnTo>
                    <a:pt x="296" y="180"/>
                  </a:lnTo>
                  <a:lnTo>
                    <a:pt x="288" y="184"/>
                  </a:lnTo>
                  <a:lnTo>
                    <a:pt x="292" y="194"/>
                  </a:lnTo>
                  <a:lnTo>
                    <a:pt x="302" y="216"/>
                  </a:lnTo>
                  <a:lnTo>
                    <a:pt x="321" y="218"/>
                  </a:lnTo>
                  <a:lnTo>
                    <a:pt x="325" y="226"/>
                  </a:lnTo>
                  <a:lnTo>
                    <a:pt x="331" y="232"/>
                  </a:lnTo>
                  <a:lnTo>
                    <a:pt x="264" y="272"/>
                  </a:lnTo>
                  <a:lnTo>
                    <a:pt x="226" y="304"/>
                  </a:lnTo>
                  <a:lnTo>
                    <a:pt x="206" y="308"/>
                  </a:lnTo>
                  <a:lnTo>
                    <a:pt x="188" y="310"/>
                  </a:lnTo>
                  <a:lnTo>
                    <a:pt x="190" y="294"/>
                  </a:lnTo>
                  <a:lnTo>
                    <a:pt x="170" y="286"/>
                  </a:lnTo>
                  <a:lnTo>
                    <a:pt x="160" y="276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11" name="Freeform 200"/>
            <p:cNvSpPr>
              <a:spLocks noChangeAspect="1"/>
            </p:cNvSpPr>
            <p:nvPr/>
          </p:nvSpPr>
          <p:spPr bwMode="auto">
            <a:xfrm>
              <a:off x="3778" y="1618"/>
              <a:ext cx="116" cy="89"/>
            </a:xfrm>
            <a:custGeom>
              <a:avLst/>
              <a:gdLst>
                <a:gd name="T0" fmla="*/ 1 w 188"/>
                <a:gd name="T1" fmla="*/ 3 h 144"/>
                <a:gd name="T2" fmla="*/ 0 w 188"/>
                <a:gd name="T3" fmla="*/ 3 h 144"/>
                <a:gd name="T4" fmla="*/ 1 w 188"/>
                <a:gd name="T5" fmla="*/ 2 h 144"/>
                <a:gd name="T6" fmla="*/ 1 w 188"/>
                <a:gd name="T7" fmla="*/ 2 h 144"/>
                <a:gd name="T8" fmla="*/ 1 w 188"/>
                <a:gd name="T9" fmla="*/ 2 h 144"/>
                <a:gd name="T10" fmla="*/ 1 w 188"/>
                <a:gd name="T11" fmla="*/ 2 h 144"/>
                <a:gd name="T12" fmla="*/ 1 w 188"/>
                <a:gd name="T13" fmla="*/ 1 h 144"/>
                <a:gd name="T14" fmla="*/ 1 w 188"/>
                <a:gd name="T15" fmla="*/ 1 h 144"/>
                <a:gd name="T16" fmla="*/ 1 w 188"/>
                <a:gd name="T17" fmla="*/ 1 h 144"/>
                <a:gd name="T18" fmla="*/ 1 w 188"/>
                <a:gd name="T19" fmla="*/ 1 h 144"/>
                <a:gd name="T20" fmla="*/ 2 w 188"/>
                <a:gd name="T21" fmla="*/ 1 h 144"/>
                <a:gd name="T22" fmla="*/ 2 w 188"/>
                <a:gd name="T23" fmla="*/ 1 h 144"/>
                <a:gd name="T24" fmla="*/ 2 w 188"/>
                <a:gd name="T25" fmla="*/ 1 h 144"/>
                <a:gd name="T26" fmla="*/ 2 w 188"/>
                <a:gd name="T27" fmla="*/ 0 h 144"/>
                <a:gd name="T28" fmla="*/ 2 w 188"/>
                <a:gd name="T29" fmla="*/ 0 h 144"/>
                <a:gd name="T30" fmla="*/ 2 w 188"/>
                <a:gd name="T31" fmla="*/ 1 h 144"/>
                <a:gd name="T32" fmla="*/ 2 w 188"/>
                <a:gd name="T33" fmla="*/ 1 h 144"/>
                <a:gd name="T34" fmla="*/ 4 w 188"/>
                <a:gd name="T35" fmla="*/ 1 h 144"/>
                <a:gd name="T36" fmla="*/ 4 w 188"/>
                <a:gd name="T37" fmla="*/ 1 h 144"/>
                <a:gd name="T38" fmla="*/ 4 w 188"/>
                <a:gd name="T39" fmla="*/ 1 h 144"/>
                <a:gd name="T40" fmla="*/ 4 w 188"/>
                <a:gd name="T41" fmla="*/ 1 h 144"/>
                <a:gd name="T42" fmla="*/ 4 w 188"/>
                <a:gd name="T43" fmla="*/ 1 h 144"/>
                <a:gd name="T44" fmla="*/ 4 w 188"/>
                <a:gd name="T45" fmla="*/ 1 h 144"/>
                <a:gd name="T46" fmla="*/ 4 w 188"/>
                <a:gd name="T47" fmla="*/ 1 h 144"/>
                <a:gd name="T48" fmla="*/ 4 w 188"/>
                <a:gd name="T49" fmla="*/ 1 h 144"/>
                <a:gd name="T50" fmla="*/ 4 w 188"/>
                <a:gd name="T51" fmla="*/ 1 h 144"/>
                <a:gd name="T52" fmla="*/ 4 w 188"/>
                <a:gd name="T53" fmla="*/ 1 h 144"/>
                <a:gd name="T54" fmla="*/ 4 w 188"/>
                <a:gd name="T55" fmla="*/ 1 h 144"/>
                <a:gd name="T56" fmla="*/ 2 w 188"/>
                <a:gd name="T57" fmla="*/ 2 h 144"/>
                <a:gd name="T58" fmla="*/ 2 w 188"/>
                <a:gd name="T59" fmla="*/ 2 h 144"/>
                <a:gd name="T60" fmla="*/ 1 w 188"/>
                <a:gd name="T61" fmla="*/ 2 h 144"/>
                <a:gd name="T62" fmla="*/ 1 w 188"/>
                <a:gd name="T63" fmla="*/ 3 h 1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8"/>
                <a:gd name="T97" fmla="*/ 0 h 144"/>
                <a:gd name="T98" fmla="*/ 188 w 188"/>
                <a:gd name="T99" fmla="*/ 144 h 14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8" h="144">
                  <a:moveTo>
                    <a:pt x="68" y="144"/>
                  </a:moveTo>
                  <a:lnTo>
                    <a:pt x="0" y="144"/>
                  </a:lnTo>
                  <a:lnTo>
                    <a:pt x="10" y="138"/>
                  </a:lnTo>
                  <a:lnTo>
                    <a:pt x="28" y="128"/>
                  </a:lnTo>
                  <a:lnTo>
                    <a:pt x="50" y="110"/>
                  </a:lnTo>
                  <a:lnTo>
                    <a:pt x="52" y="104"/>
                  </a:lnTo>
                  <a:lnTo>
                    <a:pt x="52" y="68"/>
                  </a:lnTo>
                  <a:lnTo>
                    <a:pt x="62" y="56"/>
                  </a:lnTo>
                  <a:lnTo>
                    <a:pt x="74" y="44"/>
                  </a:lnTo>
                  <a:lnTo>
                    <a:pt x="88" y="40"/>
                  </a:lnTo>
                  <a:lnTo>
                    <a:pt x="102" y="30"/>
                  </a:lnTo>
                  <a:lnTo>
                    <a:pt x="108" y="14"/>
                  </a:lnTo>
                  <a:lnTo>
                    <a:pt x="112" y="4"/>
                  </a:lnTo>
                  <a:lnTo>
                    <a:pt x="116" y="0"/>
                  </a:lnTo>
                  <a:lnTo>
                    <a:pt x="122" y="0"/>
                  </a:lnTo>
                  <a:lnTo>
                    <a:pt x="126" y="8"/>
                  </a:lnTo>
                  <a:lnTo>
                    <a:pt x="132" y="12"/>
                  </a:lnTo>
                  <a:lnTo>
                    <a:pt x="154" y="10"/>
                  </a:lnTo>
                  <a:lnTo>
                    <a:pt x="164" y="10"/>
                  </a:lnTo>
                  <a:lnTo>
                    <a:pt x="168" y="14"/>
                  </a:lnTo>
                  <a:lnTo>
                    <a:pt x="178" y="14"/>
                  </a:lnTo>
                  <a:lnTo>
                    <a:pt x="180" y="20"/>
                  </a:lnTo>
                  <a:lnTo>
                    <a:pt x="180" y="46"/>
                  </a:lnTo>
                  <a:lnTo>
                    <a:pt x="188" y="56"/>
                  </a:lnTo>
                  <a:lnTo>
                    <a:pt x="188" y="64"/>
                  </a:lnTo>
                  <a:lnTo>
                    <a:pt x="164" y="66"/>
                  </a:lnTo>
                  <a:lnTo>
                    <a:pt x="148" y="76"/>
                  </a:lnTo>
                  <a:lnTo>
                    <a:pt x="146" y="84"/>
                  </a:lnTo>
                  <a:lnTo>
                    <a:pt x="122" y="104"/>
                  </a:lnTo>
                  <a:lnTo>
                    <a:pt x="100" y="106"/>
                  </a:lnTo>
                  <a:lnTo>
                    <a:pt x="68" y="126"/>
                  </a:lnTo>
                  <a:lnTo>
                    <a:pt x="68" y="144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12" name="Freeform 201"/>
            <p:cNvSpPr>
              <a:spLocks noChangeAspect="1"/>
            </p:cNvSpPr>
            <p:nvPr/>
          </p:nvSpPr>
          <p:spPr bwMode="auto">
            <a:xfrm>
              <a:off x="3739" y="1707"/>
              <a:ext cx="81" cy="64"/>
            </a:xfrm>
            <a:custGeom>
              <a:avLst/>
              <a:gdLst>
                <a:gd name="T0" fmla="*/ 0 w 132"/>
                <a:gd name="T1" fmla="*/ 2 h 106"/>
                <a:gd name="T2" fmla="*/ 1 w 132"/>
                <a:gd name="T3" fmla="*/ 2 h 106"/>
                <a:gd name="T4" fmla="*/ 1 w 132"/>
                <a:gd name="T5" fmla="*/ 1 h 106"/>
                <a:gd name="T6" fmla="*/ 1 w 132"/>
                <a:gd name="T7" fmla="*/ 1 h 106"/>
                <a:gd name="T8" fmla="*/ 1 w 132"/>
                <a:gd name="T9" fmla="*/ 1 h 106"/>
                <a:gd name="T10" fmla="*/ 1 w 132"/>
                <a:gd name="T11" fmla="*/ 1 h 106"/>
                <a:gd name="T12" fmla="*/ 1 w 132"/>
                <a:gd name="T13" fmla="*/ 1 h 106"/>
                <a:gd name="T14" fmla="*/ 1 w 132"/>
                <a:gd name="T15" fmla="*/ 1 h 106"/>
                <a:gd name="T16" fmla="*/ 1 w 132"/>
                <a:gd name="T17" fmla="*/ 1 h 106"/>
                <a:gd name="T18" fmla="*/ 1 w 132"/>
                <a:gd name="T19" fmla="*/ 0 h 106"/>
                <a:gd name="T20" fmla="*/ 2 w 132"/>
                <a:gd name="T21" fmla="*/ 0 h 106"/>
                <a:gd name="T22" fmla="*/ 2 w 132"/>
                <a:gd name="T23" fmla="*/ 1 h 106"/>
                <a:gd name="T24" fmla="*/ 1 w 132"/>
                <a:gd name="T25" fmla="*/ 1 h 106"/>
                <a:gd name="T26" fmla="*/ 1 w 132"/>
                <a:gd name="T27" fmla="*/ 1 h 106"/>
                <a:gd name="T28" fmla="*/ 1 w 132"/>
                <a:gd name="T29" fmla="*/ 1 h 106"/>
                <a:gd name="T30" fmla="*/ 1 w 132"/>
                <a:gd name="T31" fmla="*/ 1 h 106"/>
                <a:gd name="T32" fmla="*/ 1 w 132"/>
                <a:gd name="T33" fmla="*/ 1 h 106"/>
                <a:gd name="T34" fmla="*/ 1 w 132"/>
                <a:gd name="T35" fmla="*/ 2 h 106"/>
                <a:gd name="T36" fmla="*/ 0 w 132"/>
                <a:gd name="T37" fmla="*/ 2 h 10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2"/>
                <a:gd name="T58" fmla="*/ 0 h 106"/>
                <a:gd name="T59" fmla="*/ 132 w 132"/>
                <a:gd name="T60" fmla="*/ 106 h 10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2" h="106">
                  <a:moveTo>
                    <a:pt x="0" y="106"/>
                  </a:moveTo>
                  <a:lnTo>
                    <a:pt x="4" y="94"/>
                  </a:lnTo>
                  <a:lnTo>
                    <a:pt x="14" y="78"/>
                  </a:lnTo>
                  <a:lnTo>
                    <a:pt x="20" y="62"/>
                  </a:lnTo>
                  <a:lnTo>
                    <a:pt x="30" y="54"/>
                  </a:lnTo>
                  <a:lnTo>
                    <a:pt x="36" y="38"/>
                  </a:lnTo>
                  <a:lnTo>
                    <a:pt x="46" y="24"/>
                  </a:lnTo>
                  <a:lnTo>
                    <a:pt x="52" y="18"/>
                  </a:lnTo>
                  <a:lnTo>
                    <a:pt x="60" y="8"/>
                  </a:lnTo>
                  <a:lnTo>
                    <a:pt x="64" y="0"/>
                  </a:lnTo>
                  <a:lnTo>
                    <a:pt x="132" y="0"/>
                  </a:lnTo>
                  <a:lnTo>
                    <a:pt x="132" y="28"/>
                  </a:lnTo>
                  <a:lnTo>
                    <a:pt x="82" y="28"/>
                  </a:lnTo>
                  <a:lnTo>
                    <a:pt x="82" y="70"/>
                  </a:lnTo>
                  <a:lnTo>
                    <a:pt x="72" y="70"/>
                  </a:lnTo>
                  <a:lnTo>
                    <a:pt x="64" y="74"/>
                  </a:lnTo>
                  <a:lnTo>
                    <a:pt x="64" y="82"/>
                  </a:lnTo>
                  <a:lnTo>
                    <a:pt x="64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13" name="Freeform 202"/>
            <p:cNvSpPr>
              <a:spLocks noChangeAspect="1"/>
            </p:cNvSpPr>
            <p:nvPr/>
          </p:nvSpPr>
          <p:spPr bwMode="auto">
            <a:xfrm>
              <a:off x="3743" y="1858"/>
              <a:ext cx="31" cy="16"/>
            </a:xfrm>
            <a:custGeom>
              <a:avLst/>
              <a:gdLst>
                <a:gd name="T0" fmla="*/ 0 w 48"/>
                <a:gd name="T1" fmla="*/ 1 h 28"/>
                <a:gd name="T2" fmla="*/ 1 w 48"/>
                <a:gd name="T3" fmla="*/ 1 h 28"/>
                <a:gd name="T4" fmla="*/ 1 w 48"/>
                <a:gd name="T5" fmla="*/ 0 h 28"/>
                <a:gd name="T6" fmla="*/ 1 w 48"/>
                <a:gd name="T7" fmla="*/ 0 h 28"/>
                <a:gd name="T8" fmla="*/ 1 w 48"/>
                <a:gd name="T9" fmla="*/ 1 h 28"/>
                <a:gd name="T10" fmla="*/ 1 w 48"/>
                <a:gd name="T11" fmla="*/ 1 h 28"/>
                <a:gd name="T12" fmla="*/ 1 w 48"/>
                <a:gd name="T13" fmla="*/ 1 h 28"/>
                <a:gd name="T14" fmla="*/ 1 w 48"/>
                <a:gd name="T15" fmla="*/ 1 h 28"/>
                <a:gd name="T16" fmla="*/ 1 w 48"/>
                <a:gd name="T17" fmla="*/ 1 h 28"/>
                <a:gd name="T18" fmla="*/ 1 w 48"/>
                <a:gd name="T19" fmla="*/ 1 h 28"/>
                <a:gd name="T20" fmla="*/ 1 w 48"/>
                <a:gd name="T21" fmla="*/ 1 h 28"/>
                <a:gd name="T22" fmla="*/ 0 w 48"/>
                <a:gd name="T23" fmla="*/ 1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"/>
                <a:gd name="T37" fmla="*/ 0 h 28"/>
                <a:gd name="T38" fmla="*/ 48 w 48"/>
                <a:gd name="T39" fmla="*/ 28 h 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" h="28">
                  <a:moveTo>
                    <a:pt x="0" y="6"/>
                  </a:moveTo>
                  <a:lnTo>
                    <a:pt x="18" y="4"/>
                  </a:lnTo>
                  <a:lnTo>
                    <a:pt x="22" y="0"/>
                  </a:lnTo>
                  <a:lnTo>
                    <a:pt x="48" y="0"/>
                  </a:lnTo>
                  <a:lnTo>
                    <a:pt x="44" y="10"/>
                  </a:lnTo>
                  <a:lnTo>
                    <a:pt x="42" y="16"/>
                  </a:lnTo>
                  <a:lnTo>
                    <a:pt x="30" y="20"/>
                  </a:lnTo>
                  <a:lnTo>
                    <a:pt x="22" y="28"/>
                  </a:lnTo>
                  <a:lnTo>
                    <a:pt x="16" y="22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14" name="Freeform 203"/>
            <p:cNvSpPr>
              <a:spLocks noChangeAspect="1"/>
            </p:cNvSpPr>
            <p:nvPr/>
          </p:nvSpPr>
          <p:spPr bwMode="auto">
            <a:xfrm>
              <a:off x="3777" y="1885"/>
              <a:ext cx="28" cy="29"/>
            </a:xfrm>
            <a:custGeom>
              <a:avLst/>
              <a:gdLst>
                <a:gd name="T0" fmla="*/ 0 w 44"/>
                <a:gd name="T1" fmla="*/ 1 h 48"/>
                <a:gd name="T2" fmla="*/ 1 w 44"/>
                <a:gd name="T3" fmla="*/ 1 h 48"/>
                <a:gd name="T4" fmla="*/ 1 w 44"/>
                <a:gd name="T5" fmla="*/ 1 h 48"/>
                <a:gd name="T6" fmla="*/ 1 w 44"/>
                <a:gd name="T7" fmla="*/ 0 h 48"/>
                <a:gd name="T8" fmla="*/ 1 w 44"/>
                <a:gd name="T9" fmla="*/ 1 h 48"/>
                <a:gd name="T10" fmla="*/ 1 w 44"/>
                <a:gd name="T11" fmla="*/ 1 h 48"/>
                <a:gd name="T12" fmla="*/ 1 w 44"/>
                <a:gd name="T13" fmla="*/ 1 h 48"/>
                <a:gd name="T14" fmla="*/ 1 w 44"/>
                <a:gd name="T15" fmla="*/ 1 h 48"/>
                <a:gd name="T16" fmla="*/ 1 w 44"/>
                <a:gd name="T17" fmla="*/ 1 h 48"/>
                <a:gd name="T18" fmla="*/ 1 w 44"/>
                <a:gd name="T19" fmla="*/ 1 h 48"/>
                <a:gd name="T20" fmla="*/ 1 w 44"/>
                <a:gd name="T21" fmla="*/ 1 h 48"/>
                <a:gd name="T22" fmla="*/ 1 w 44"/>
                <a:gd name="T23" fmla="*/ 1 h 48"/>
                <a:gd name="T24" fmla="*/ 0 w 44"/>
                <a:gd name="T25" fmla="*/ 1 h 48"/>
                <a:gd name="T26" fmla="*/ 0 w 44"/>
                <a:gd name="T27" fmla="*/ 1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4"/>
                <a:gd name="T43" fmla="*/ 0 h 48"/>
                <a:gd name="T44" fmla="*/ 44 w 44"/>
                <a:gd name="T45" fmla="*/ 48 h 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4" h="48">
                  <a:moveTo>
                    <a:pt x="0" y="16"/>
                  </a:moveTo>
                  <a:lnTo>
                    <a:pt x="8" y="8"/>
                  </a:lnTo>
                  <a:lnTo>
                    <a:pt x="16" y="2"/>
                  </a:lnTo>
                  <a:lnTo>
                    <a:pt x="30" y="0"/>
                  </a:lnTo>
                  <a:lnTo>
                    <a:pt x="38" y="8"/>
                  </a:lnTo>
                  <a:lnTo>
                    <a:pt x="44" y="16"/>
                  </a:lnTo>
                  <a:lnTo>
                    <a:pt x="42" y="24"/>
                  </a:lnTo>
                  <a:lnTo>
                    <a:pt x="40" y="32"/>
                  </a:lnTo>
                  <a:lnTo>
                    <a:pt x="34" y="40"/>
                  </a:lnTo>
                  <a:lnTo>
                    <a:pt x="24" y="48"/>
                  </a:lnTo>
                  <a:lnTo>
                    <a:pt x="16" y="44"/>
                  </a:lnTo>
                  <a:lnTo>
                    <a:pt x="4" y="32"/>
                  </a:lnTo>
                  <a:lnTo>
                    <a:pt x="0" y="2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15" name="Freeform 204"/>
            <p:cNvSpPr>
              <a:spLocks noChangeAspect="1"/>
            </p:cNvSpPr>
            <p:nvPr/>
          </p:nvSpPr>
          <p:spPr bwMode="auto">
            <a:xfrm>
              <a:off x="3739" y="1707"/>
              <a:ext cx="121" cy="131"/>
            </a:xfrm>
            <a:custGeom>
              <a:avLst/>
              <a:gdLst>
                <a:gd name="T0" fmla="*/ 0 w 198"/>
                <a:gd name="T1" fmla="*/ 2 h 214"/>
                <a:gd name="T2" fmla="*/ 1 w 198"/>
                <a:gd name="T3" fmla="*/ 2 h 214"/>
                <a:gd name="T4" fmla="*/ 1 w 198"/>
                <a:gd name="T5" fmla="*/ 1 h 214"/>
                <a:gd name="T6" fmla="*/ 1 w 198"/>
                <a:gd name="T7" fmla="*/ 1 h 214"/>
                <a:gd name="T8" fmla="*/ 1 w 198"/>
                <a:gd name="T9" fmla="*/ 1 h 214"/>
                <a:gd name="T10" fmla="*/ 1 w 198"/>
                <a:gd name="T11" fmla="*/ 1 h 214"/>
                <a:gd name="T12" fmla="*/ 1 w 198"/>
                <a:gd name="T13" fmla="*/ 1 h 214"/>
                <a:gd name="T14" fmla="*/ 1 w 198"/>
                <a:gd name="T15" fmla="*/ 1 h 214"/>
                <a:gd name="T16" fmla="*/ 2 w 198"/>
                <a:gd name="T17" fmla="*/ 1 h 214"/>
                <a:gd name="T18" fmla="*/ 2 w 198"/>
                <a:gd name="T19" fmla="*/ 0 h 214"/>
                <a:gd name="T20" fmla="*/ 4 w 198"/>
                <a:gd name="T21" fmla="*/ 1 h 214"/>
                <a:gd name="T22" fmla="*/ 4 w 198"/>
                <a:gd name="T23" fmla="*/ 1 h 214"/>
                <a:gd name="T24" fmla="*/ 4 w 198"/>
                <a:gd name="T25" fmla="*/ 4 h 214"/>
                <a:gd name="T26" fmla="*/ 4 w 198"/>
                <a:gd name="T27" fmla="*/ 4 h 214"/>
                <a:gd name="T28" fmla="*/ 4 w 198"/>
                <a:gd name="T29" fmla="*/ 4 h 214"/>
                <a:gd name="T30" fmla="*/ 1 w 198"/>
                <a:gd name="T31" fmla="*/ 4 h 214"/>
                <a:gd name="T32" fmla="*/ 1 w 198"/>
                <a:gd name="T33" fmla="*/ 4 h 214"/>
                <a:gd name="T34" fmla="*/ 1 w 198"/>
                <a:gd name="T35" fmla="*/ 4 h 214"/>
                <a:gd name="T36" fmla="*/ 1 w 198"/>
                <a:gd name="T37" fmla="*/ 4 h 214"/>
                <a:gd name="T38" fmla="*/ 1 w 198"/>
                <a:gd name="T39" fmla="*/ 4 h 214"/>
                <a:gd name="T40" fmla="*/ 1 w 198"/>
                <a:gd name="T41" fmla="*/ 4 h 214"/>
                <a:gd name="T42" fmla="*/ 1 w 198"/>
                <a:gd name="T43" fmla="*/ 4 h 214"/>
                <a:gd name="T44" fmla="*/ 1 w 198"/>
                <a:gd name="T45" fmla="*/ 4 h 214"/>
                <a:gd name="T46" fmla="*/ 1 w 198"/>
                <a:gd name="T47" fmla="*/ 4 h 214"/>
                <a:gd name="T48" fmla="*/ 1 w 198"/>
                <a:gd name="T49" fmla="*/ 3 h 214"/>
                <a:gd name="T50" fmla="*/ 1 w 198"/>
                <a:gd name="T51" fmla="*/ 2 h 214"/>
                <a:gd name="T52" fmla="*/ 1 w 198"/>
                <a:gd name="T53" fmla="*/ 2 h 214"/>
                <a:gd name="T54" fmla="*/ 1 w 198"/>
                <a:gd name="T55" fmla="*/ 2 h 214"/>
                <a:gd name="T56" fmla="*/ 1 w 198"/>
                <a:gd name="T57" fmla="*/ 2 h 214"/>
                <a:gd name="T58" fmla="*/ 1 w 198"/>
                <a:gd name="T59" fmla="*/ 2 h 214"/>
                <a:gd name="T60" fmla="*/ 0 w 198"/>
                <a:gd name="T61" fmla="*/ 2 h 214"/>
                <a:gd name="T62" fmla="*/ 0 w 198"/>
                <a:gd name="T63" fmla="*/ 2 h 2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8"/>
                <a:gd name="T97" fmla="*/ 0 h 214"/>
                <a:gd name="T98" fmla="*/ 198 w 198"/>
                <a:gd name="T99" fmla="*/ 214 h 21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8" h="214">
                  <a:moveTo>
                    <a:pt x="0" y="106"/>
                  </a:moveTo>
                  <a:lnTo>
                    <a:pt x="64" y="106"/>
                  </a:lnTo>
                  <a:lnTo>
                    <a:pt x="64" y="82"/>
                  </a:lnTo>
                  <a:lnTo>
                    <a:pt x="64" y="74"/>
                  </a:lnTo>
                  <a:lnTo>
                    <a:pt x="68" y="72"/>
                  </a:lnTo>
                  <a:lnTo>
                    <a:pt x="72" y="70"/>
                  </a:lnTo>
                  <a:lnTo>
                    <a:pt x="82" y="70"/>
                  </a:lnTo>
                  <a:lnTo>
                    <a:pt x="82" y="28"/>
                  </a:lnTo>
                  <a:lnTo>
                    <a:pt x="132" y="28"/>
                  </a:lnTo>
                  <a:lnTo>
                    <a:pt x="132" y="0"/>
                  </a:lnTo>
                  <a:lnTo>
                    <a:pt x="198" y="48"/>
                  </a:lnTo>
                  <a:lnTo>
                    <a:pt x="168" y="48"/>
                  </a:lnTo>
                  <a:lnTo>
                    <a:pt x="180" y="184"/>
                  </a:lnTo>
                  <a:lnTo>
                    <a:pt x="186" y="192"/>
                  </a:lnTo>
                  <a:lnTo>
                    <a:pt x="184" y="202"/>
                  </a:lnTo>
                  <a:lnTo>
                    <a:pt x="84" y="200"/>
                  </a:lnTo>
                  <a:lnTo>
                    <a:pt x="78" y="214"/>
                  </a:lnTo>
                  <a:lnTo>
                    <a:pt x="68" y="206"/>
                  </a:lnTo>
                  <a:lnTo>
                    <a:pt x="60" y="194"/>
                  </a:lnTo>
                  <a:lnTo>
                    <a:pt x="52" y="188"/>
                  </a:lnTo>
                  <a:lnTo>
                    <a:pt x="40" y="182"/>
                  </a:lnTo>
                  <a:lnTo>
                    <a:pt x="26" y="182"/>
                  </a:lnTo>
                  <a:lnTo>
                    <a:pt x="12" y="184"/>
                  </a:lnTo>
                  <a:lnTo>
                    <a:pt x="12" y="172"/>
                  </a:lnTo>
                  <a:lnTo>
                    <a:pt x="18" y="152"/>
                  </a:lnTo>
                  <a:lnTo>
                    <a:pt x="12" y="144"/>
                  </a:lnTo>
                  <a:lnTo>
                    <a:pt x="8" y="138"/>
                  </a:lnTo>
                  <a:lnTo>
                    <a:pt x="12" y="130"/>
                  </a:lnTo>
                  <a:lnTo>
                    <a:pt x="12" y="122"/>
                  </a:lnTo>
                  <a:lnTo>
                    <a:pt x="8" y="116"/>
                  </a:lnTo>
                  <a:lnTo>
                    <a:pt x="0" y="112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16" name="Freeform 205"/>
            <p:cNvSpPr>
              <a:spLocks noChangeAspect="1"/>
            </p:cNvSpPr>
            <p:nvPr/>
          </p:nvSpPr>
          <p:spPr bwMode="auto">
            <a:xfrm>
              <a:off x="3757" y="1858"/>
              <a:ext cx="72" cy="53"/>
            </a:xfrm>
            <a:custGeom>
              <a:avLst/>
              <a:gdLst>
                <a:gd name="T0" fmla="*/ 1 w 116"/>
                <a:gd name="T1" fmla="*/ 1 h 88"/>
                <a:gd name="T2" fmla="*/ 1 w 116"/>
                <a:gd name="T3" fmla="*/ 1 h 88"/>
                <a:gd name="T4" fmla="*/ 1 w 116"/>
                <a:gd name="T5" fmla="*/ 1 h 88"/>
                <a:gd name="T6" fmla="*/ 1 w 116"/>
                <a:gd name="T7" fmla="*/ 1 h 88"/>
                <a:gd name="T8" fmla="*/ 2 w 116"/>
                <a:gd name="T9" fmla="*/ 1 h 88"/>
                <a:gd name="T10" fmla="*/ 2 w 116"/>
                <a:gd name="T11" fmla="*/ 1 h 88"/>
                <a:gd name="T12" fmla="*/ 2 w 116"/>
                <a:gd name="T13" fmla="*/ 1 h 88"/>
                <a:gd name="T14" fmla="*/ 2 w 116"/>
                <a:gd name="T15" fmla="*/ 1 h 88"/>
                <a:gd name="T16" fmla="*/ 2 w 116"/>
                <a:gd name="T17" fmla="*/ 1 h 88"/>
                <a:gd name="T18" fmla="*/ 2 w 116"/>
                <a:gd name="T19" fmla="*/ 1 h 88"/>
                <a:gd name="T20" fmla="*/ 2 w 116"/>
                <a:gd name="T21" fmla="*/ 1 h 88"/>
                <a:gd name="T22" fmla="*/ 2 w 116"/>
                <a:gd name="T23" fmla="*/ 1 h 88"/>
                <a:gd name="T24" fmla="*/ 2 w 116"/>
                <a:gd name="T25" fmla="*/ 1 h 88"/>
                <a:gd name="T26" fmla="*/ 2 w 116"/>
                <a:gd name="T27" fmla="*/ 1 h 88"/>
                <a:gd name="T28" fmla="*/ 2 w 116"/>
                <a:gd name="T29" fmla="*/ 1 h 88"/>
                <a:gd name="T30" fmla="*/ 2 w 116"/>
                <a:gd name="T31" fmla="*/ 1 h 88"/>
                <a:gd name="T32" fmla="*/ 2 w 116"/>
                <a:gd name="T33" fmla="*/ 1 h 88"/>
                <a:gd name="T34" fmla="*/ 2 w 116"/>
                <a:gd name="T35" fmla="*/ 1 h 88"/>
                <a:gd name="T36" fmla="*/ 2 w 116"/>
                <a:gd name="T37" fmla="*/ 1 h 88"/>
                <a:gd name="T38" fmla="*/ 1 w 116"/>
                <a:gd name="T39" fmla="*/ 1 h 88"/>
                <a:gd name="T40" fmla="*/ 1 w 116"/>
                <a:gd name="T41" fmla="*/ 1 h 88"/>
                <a:gd name="T42" fmla="*/ 1 w 116"/>
                <a:gd name="T43" fmla="*/ 1 h 88"/>
                <a:gd name="T44" fmla="*/ 1 w 116"/>
                <a:gd name="T45" fmla="*/ 1 h 88"/>
                <a:gd name="T46" fmla="*/ 1 w 116"/>
                <a:gd name="T47" fmla="*/ 1 h 88"/>
                <a:gd name="T48" fmla="*/ 1 w 116"/>
                <a:gd name="T49" fmla="*/ 1 h 88"/>
                <a:gd name="T50" fmla="*/ 1 w 116"/>
                <a:gd name="T51" fmla="*/ 1 h 88"/>
                <a:gd name="T52" fmla="*/ 1 w 116"/>
                <a:gd name="T53" fmla="*/ 1 h 88"/>
                <a:gd name="T54" fmla="*/ 1 w 116"/>
                <a:gd name="T55" fmla="*/ 1 h 88"/>
                <a:gd name="T56" fmla="*/ 1 w 116"/>
                <a:gd name="T57" fmla="*/ 1 h 88"/>
                <a:gd name="T58" fmla="*/ 1 w 116"/>
                <a:gd name="T59" fmla="*/ 1 h 88"/>
                <a:gd name="T60" fmla="*/ 0 w 116"/>
                <a:gd name="T61" fmla="*/ 1 h 88"/>
                <a:gd name="T62" fmla="*/ 1 w 116"/>
                <a:gd name="T63" fmla="*/ 1 h 88"/>
                <a:gd name="T64" fmla="*/ 1 w 116"/>
                <a:gd name="T65" fmla="*/ 1 h 88"/>
                <a:gd name="T66" fmla="*/ 1 w 116"/>
                <a:gd name="T67" fmla="*/ 1 h 88"/>
                <a:gd name="T68" fmla="*/ 1 w 116"/>
                <a:gd name="T69" fmla="*/ 0 h 88"/>
                <a:gd name="T70" fmla="*/ 1 w 116"/>
                <a:gd name="T71" fmla="*/ 0 h 88"/>
                <a:gd name="T72" fmla="*/ 1 w 116"/>
                <a:gd name="T73" fmla="*/ 1 h 88"/>
                <a:gd name="T74" fmla="*/ 1 w 116"/>
                <a:gd name="T75" fmla="*/ 1 h 88"/>
                <a:gd name="T76" fmla="*/ 1 w 116"/>
                <a:gd name="T77" fmla="*/ 1 h 8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16"/>
                <a:gd name="T118" fmla="*/ 0 h 88"/>
                <a:gd name="T119" fmla="*/ 116 w 116"/>
                <a:gd name="T120" fmla="*/ 88 h 8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16" h="88">
                  <a:moveTo>
                    <a:pt x="60" y="6"/>
                  </a:moveTo>
                  <a:lnTo>
                    <a:pt x="60" y="8"/>
                  </a:lnTo>
                  <a:lnTo>
                    <a:pt x="72" y="12"/>
                  </a:lnTo>
                  <a:lnTo>
                    <a:pt x="84" y="8"/>
                  </a:lnTo>
                  <a:lnTo>
                    <a:pt x="98" y="6"/>
                  </a:lnTo>
                  <a:lnTo>
                    <a:pt x="100" y="14"/>
                  </a:lnTo>
                  <a:lnTo>
                    <a:pt x="106" y="24"/>
                  </a:lnTo>
                  <a:lnTo>
                    <a:pt x="112" y="38"/>
                  </a:lnTo>
                  <a:lnTo>
                    <a:pt x="110" y="46"/>
                  </a:lnTo>
                  <a:lnTo>
                    <a:pt x="112" y="50"/>
                  </a:lnTo>
                  <a:lnTo>
                    <a:pt x="114" y="54"/>
                  </a:lnTo>
                  <a:lnTo>
                    <a:pt x="116" y="68"/>
                  </a:lnTo>
                  <a:lnTo>
                    <a:pt x="110" y="70"/>
                  </a:lnTo>
                  <a:lnTo>
                    <a:pt x="112" y="80"/>
                  </a:lnTo>
                  <a:lnTo>
                    <a:pt x="106" y="84"/>
                  </a:lnTo>
                  <a:lnTo>
                    <a:pt x="100" y="82"/>
                  </a:lnTo>
                  <a:lnTo>
                    <a:pt x="96" y="88"/>
                  </a:lnTo>
                  <a:lnTo>
                    <a:pt x="90" y="86"/>
                  </a:lnTo>
                  <a:lnTo>
                    <a:pt x="88" y="72"/>
                  </a:lnTo>
                  <a:lnTo>
                    <a:pt x="82" y="70"/>
                  </a:lnTo>
                  <a:lnTo>
                    <a:pt x="74" y="68"/>
                  </a:lnTo>
                  <a:lnTo>
                    <a:pt x="76" y="60"/>
                  </a:lnTo>
                  <a:lnTo>
                    <a:pt x="70" y="52"/>
                  </a:lnTo>
                  <a:lnTo>
                    <a:pt x="62" y="44"/>
                  </a:lnTo>
                  <a:lnTo>
                    <a:pt x="48" y="46"/>
                  </a:lnTo>
                  <a:lnTo>
                    <a:pt x="40" y="52"/>
                  </a:lnTo>
                  <a:lnTo>
                    <a:pt x="32" y="60"/>
                  </a:lnTo>
                  <a:lnTo>
                    <a:pt x="24" y="50"/>
                  </a:lnTo>
                  <a:lnTo>
                    <a:pt x="14" y="40"/>
                  </a:lnTo>
                  <a:lnTo>
                    <a:pt x="6" y="38"/>
                  </a:lnTo>
                  <a:lnTo>
                    <a:pt x="0" y="28"/>
                  </a:lnTo>
                  <a:lnTo>
                    <a:pt x="8" y="20"/>
                  </a:lnTo>
                  <a:lnTo>
                    <a:pt x="20" y="16"/>
                  </a:lnTo>
                  <a:lnTo>
                    <a:pt x="22" y="1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4"/>
                  </a:lnTo>
                  <a:lnTo>
                    <a:pt x="50" y="4"/>
                  </a:lnTo>
                  <a:lnTo>
                    <a:pt x="60" y="6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17" name="Freeform 206"/>
            <p:cNvSpPr>
              <a:spLocks noChangeAspect="1"/>
            </p:cNvSpPr>
            <p:nvPr/>
          </p:nvSpPr>
          <p:spPr bwMode="auto">
            <a:xfrm>
              <a:off x="3791" y="1900"/>
              <a:ext cx="42" cy="40"/>
            </a:xfrm>
            <a:custGeom>
              <a:avLst/>
              <a:gdLst>
                <a:gd name="T0" fmla="*/ 1 w 66"/>
                <a:gd name="T1" fmla="*/ 1 h 66"/>
                <a:gd name="T2" fmla="*/ 1 w 66"/>
                <a:gd name="T3" fmla="*/ 1 h 66"/>
                <a:gd name="T4" fmla="*/ 1 w 66"/>
                <a:gd name="T5" fmla="*/ 1 h 66"/>
                <a:gd name="T6" fmla="*/ 2 w 66"/>
                <a:gd name="T7" fmla="*/ 1 h 66"/>
                <a:gd name="T8" fmla="*/ 2 w 66"/>
                <a:gd name="T9" fmla="*/ 1 h 66"/>
                <a:gd name="T10" fmla="*/ 2 w 66"/>
                <a:gd name="T11" fmla="*/ 1 h 66"/>
                <a:gd name="T12" fmla="*/ 2 w 66"/>
                <a:gd name="T13" fmla="*/ 1 h 66"/>
                <a:gd name="T14" fmla="*/ 2 w 66"/>
                <a:gd name="T15" fmla="*/ 1 h 66"/>
                <a:gd name="T16" fmla="*/ 1 w 66"/>
                <a:gd name="T17" fmla="*/ 1 h 66"/>
                <a:gd name="T18" fmla="*/ 1 w 66"/>
                <a:gd name="T19" fmla="*/ 1 h 66"/>
                <a:gd name="T20" fmla="*/ 1 w 66"/>
                <a:gd name="T21" fmla="*/ 1 h 66"/>
                <a:gd name="T22" fmla="*/ 1 w 66"/>
                <a:gd name="T23" fmla="*/ 1 h 66"/>
                <a:gd name="T24" fmla="*/ 1 w 66"/>
                <a:gd name="T25" fmla="*/ 1 h 66"/>
                <a:gd name="T26" fmla="*/ 0 w 66"/>
                <a:gd name="T27" fmla="*/ 1 h 66"/>
                <a:gd name="T28" fmla="*/ 1 w 66"/>
                <a:gd name="T29" fmla="*/ 1 h 66"/>
                <a:gd name="T30" fmla="*/ 1 w 66"/>
                <a:gd name="T31" fmla="*/ 0 h 66"/>
                <a:gd name="T32" fmla="*/ 1 w 66"/>
                <a:gd name="T33" fmla="*/ 0 h 66"/>
                <a:gd name="T34" fmla="*/ 1 w 66"/>
                <a:gd name="T35" fmla="*/ 1 h 66"/>
                <a:gd name="T36" fmla="*/ 1 w 66"/>
                <a:gd name="T37" fmla="*/ 1 h 66"/>
                <a:gd name="T38" fmla="*/ 1 w 66"/>
                <a:gd name="T39" fmla="*/ 1 h 66"/>
                <a:gd name="T40" fmla="*/ 1 w 66"/>
                <a:gd name="T41" fmla="*/ 1 h 66"/>
                <a:gd name="T42" fmla="*/ 1 w 66"/>
                <a:gd name="T43" fmla="*/ 1 h 6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6"/>
                <a:gd name="T67" fmla="*/ 0 h 66"/>
                <a:gd name="T68" fmla="*/ 66 w 66"/>
                <a:gd name="T69" fmla="*/ 66 h 6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6" h="66">
                  <a:moveTo>
                    <a:pt x="50" y="16"/>
                  </a:moveTo>
                  <a:lnTo>
                    <a:pt x="50" y="26"/>
                  </a:lnTo>
                  <a:lnTo>
                    <a:pt x="50" y="34"/>
                  </a:lnTo>
                  <a:lnTo>
                    <a:pt x="58" y="36"/>
                  </a:lnTo>
                  <a:lnTo>
                    <a:pt x="64" y="40"/>
                  </a:lnTo>
                  <a:lnTo>
                    <a:pt x="66" y="46"/>
                  </a:lnTo>
                  <a:lnTo>
                    <a:pt x="66" y="54"/>
                  </a:lnTo>
                  <a:lnTo>
                    <a:pt x="62" y="66"/>
                  </a:lnTo>
                  <a:lnTo>
                    <a:pt x="50" y="62"/>
                  </a:lnTo>
                  <a:lnTo>
                    <a:pt x="38" y="54"/>
                  </a:lnTo>
                  <a:lnTo>
                    <a:pt x="30" y="44"/>
                  </a:lnTo>
                  <a:lnTo>
                    <a:pt x="18" y="36"/>
                  </a:lnTo>
                  <a:lnTo>
                    <a:pt x="8" y="32"/>
                  </a:lnTo>
                  <a:lnTo>
                    <a:pt x="0" y="24"/>
                  </a:lnTo>
                  <a:lnTo>
                    <a:pt x="16" y="8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2" y="4"/>
                  </a:lnTo>
                  <a:lnTo>
                    <a:pt x="34" y="18"/>
                  </a:lnTo>
                  <a:lnTo>
                    <a:pt x="40" y="20"/>
                  </a:lnTo>
                  <a:lnTo>
                    <a:pt x="44" y="14"/>
                  </a:lnTo>
                  <a:lnTo>
                    <a:pt x="50" y="16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18" name="Freeform 207"/>
            <p:cNvSpPr>
              <a:spLocks noChangeAspect="1"/>
            </p:cNvSpPr>
            <p:nvPr/>
          </p:nvSpPr>
          <p:spPr bwMode="auto">
            <a:xfrm>
              <a:off x="4036" y="1751"/>
              <a:ext cx="103" cy="158"/>
            </a:xfrm>
            <a:custGeom>
              <a:avLst/>
              <a:gdLst>
                <a:gd name="T0" fmla="*/ 4 w 168"/>
                <a:gd name="T1" fmla="*/ 2 h 258"/>
                <a:gd name="T2" fmla="*/ 3 w 168"/>
                <a:gd name="T3" fmla="*/ 2 h 258"/>
                <a:gd name="T4" fmla="*/ 3 w 168"/>
                <a:gd name="T5" fmla="*/ 2 h 258"/>
                <a:gd name="T6" fmla="*/ 2 w 168"/>
                <a:gd name="T7" fmla="*/ 4 h 258"/>
                <a:gd name="T8" fmla="*/ 2 w 168"/>
                <a:gd name="T9" fmla="*/ 4 h 258"/>
                <a:gd name="T10" fmla="*/ 3 w 168"/>
                <a:gd name="T11" fmla="*/ 4 h 258"/>
                <a:gd name="T12" fmla="*/ 2 w 168"/>
                <a:gd name="T13" fmla="*/ 4 h 258"/>
                <a:gd name="T14" fmla="*/ 2 w 168"/>
                <a:gd name="T15" fmla="*/ 4 h 258"/>
                <a:gd name="T16" fmla="*/ 1 w 168"/>
                <a:gd name="T17" fmla="*/ 4 h 258"/>
                <a:gd name="T18" fmla="*/ 1 w 168"/>
                <a:gd name="T19" fmla="*/ 5 h 258"/>
                <a:gd name="T20" fmla="*/ 1 w 168"/>
                <a:gd name="T21" fmla="*/ 5 h 258"/>
                <a:gd name="T22" fmla="*/ 1 w 168"/>
                <a:gd name="T23" fmla="*/ 5 h 258"/>
                <a:gd name="T24" fmla="*/ 1 w 168"/>
                <a:gd name="T25" fmla="*/ 4 h 258"/>
                <a:gd name="T26" fmla="*/ 1 w 168"/>
                <a:gd name="T27" fmla="*/ 4 h 258"/>
                <a:gd name="T28" fmla="*/ 1 w 168"/>
                <a:gd name="T29" fmla="*/ 4 h 258"/>
                <a:gd name="T30" fmla="*/ 1 w 168"/>
                <a:gd name="T31" fmla="*/ 4 h 258"/>
                <a:gd name="T32" fmla="*/ 1 w 168"/>
                <a:gd name="T33" fmla="*/ 4 h 258"/>
                <a:gd name="T34" fmla="*/ 1 w 168"/>
                <a:gd name="T35" fmla="*/ 4 h 258"/>
                <a:gd name="T36" fmla="*/ 1 w 168"/>
                <a:gd name="T37" fmla="*/ 3 h 258"/>
                <a:gd name="T38" fmla="*/ 0 w 168"/>
                <a:gd name="T39" fmla="*/ 2 h 258"/>
                <a:gd name="T40" fmla="*/ 1 w 168"/>
                <a:gd name="T41" fmla="*/ 2 h 258"/>
                <a:gd name="T42" fmla="*/ 1 w 168"/>
                <a:gd name="T43" fmla="*/ 1 h 258"/>
                <a:gd name="T44" fmla="*/ 1 w 168"/>
                <a:gd name="T45" fmla="*/ 1 h 258"/>
                <a:gd name="T46" fmla="*/ 1 w 168"/>
                <a:gd name="T47" fmla="*/ 1 h 258"/>
                <a:gd name="T48" fmla="*/ 1 w 168"/>
                <a:gd name="T49" fmla="*/ 0 h 258"/>
                <a:gd name="T50" fmla="*/ 4 w 168"/>
                <a:gd name="T51" fmla="*/ 1 h 258"/>
                <a:gd name="T52" fmla="*/ 4 w 168"/>
                <a:gd name="T53" fmla="*/ 2 h 25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8"/>
                <a:gd name="T82" fmla="*/ 0 h 258"/>
                <a:gd name="T83" fmla="*/ 168 w 168"/>
                <a:gd name="T84" fmla="*/ 258 h 25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8" h="258">
                  <a:moveTo>
                    <a:pt x="166" y="128"/>
                  </a:moveTo>
                  <a:lnTo>
                    <a:pt x="152" y="130"/>
                  </a:lnTo>
                  <a:lnTo>
                    <a:pt x="148" y="142"/>
                  </a:lnTo>
                  <a:lnTo>
                    <a:pt x="136" y="170"/>
                  </a:lnTo>
                  <a:lnTo>
                    <a:pt x="144" y="178"/>
                  </a:lnTo>
                  <a:lnTo>
                    <a:pt x="148" y="204"/>
                  </a:lnTo>
                  <a:lnTo>
                    <a:pt x="136" y="206"/>
                  </a:lnTo>
                  <a:lnTo>
                    <a:pt x="112" y="230"/>
                  </a:lnTo>
                  <a:lnTo>
                    <a:pt x="88" y="234"/>
                  </a:lnTo>
                  <a:lnTo>
                    <a:pt x="86" y="246"/>
                  </a:lnTo>
                  <a:lnTo>
                    <a:pt x="40" y="258"/>
                  </a:lnTo>
                  <a:lnTo>
                    <a:pt x="30" y="246"/>
                  </a:lnTo>
                  <a:lnTo>
                    <a:pt x="10" y="226"/>
                  </a:lnTo>
                  <a:lnTo>
                    <a:pt x="12" y="216"/>
                  </a:lnTo>
                  <a:lnTo>
                    <a:pt x="32" y="216"/>
                  </a:lnTo>
                  <a:lnTo>
                    <a:pt x="26" y="206"/>
                  </a:lnTo>
                  <a:lnTo>
                    <a:pt x="24" y="182"/>
                  </a:lnTo>
                  <a:lnTo>
                    <a:pt x="16" y="170"/>
                  </a:lnTo>
                  <a:lnTo>
                    <a:pt x="2" y="156"/>
                  </a:lnTo>
                  <a:lnTo>
                    <a:pt x="0" y="144"/>
                  </a:lnTo>
                  <a:lnTo>
                    <a:pt x="32" y="106"/>
                  </a:lnTo>
                  <a:lnTo>
                    <a:pt x="36" y="66"/>
                  </a:lnTo>
                  <a:lnTo>
                    <a:pt x="40" y="50"/>
                  </a:lnTo>
                  <a:lnTo>
                    <a:pt x="28" y="6"/>
                  </a:lnTo>
                  <a:lnTo>
                    <a:pt x="34" y="0"/>
                  </a:lnTo>
                  <a:lnTo>
                    <a:pt x="168" y="54"/>
                  </a:lnTo>
                  <a:lnTo>
                    <a:pt x="166" y="128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19" name="Freeform 208"/>
            <p:cNvSpPr>
              <a:spLocks noChangeAspect="1"/>
            </p:cNvSpPr>
            <p:nvPr/>
          </p:nvSpPr>
          <p:spPr bwMode="auto">
            <a:xfrm>
              <a:off x="3906" y="1749"/>
              <a:ext cx="155" cy="118"/>
            </a:xfrm>
            <a:custGeom>
              <a:avLst/>
              <a:gdLst>
                <a:gd name="T0" fmla="*/ 1 w 251"/>
                <a:gd name="T1" fmla="*/ 2 h 194"/>
                <a:gd name="T2" fmla="*/ 1 w 251"/>
                <a:gd name="T3" fmla="*/ 2 h 194"/>
                <a:gd name="T4" fmla="*/ 1 w 251"/>
                <a:gd name="T5" fmla="*/ 2 h 194"/>
                <a:gd name="T6" fmla="*/ 1 w 251"/>
                <a:gd name="T7" fmla="*/ 2 h 194"/>
                <a:gd name="T8" fmla="*/ 1 w 251"/>
                <a:gd name="T9" fmla="*/ 1 h 194"/>
                <a:gd name="T10" fmla="*/ 1 w 251"/>
                <a:gd name="T11" fmla="*/ 1 h 194"/>
                <a:gd name="T12" fmla="*/ 2 w 251"/>
                <a:gd name="T13" fmla="*/ 1 h 194"/>
                <a:gd name="T14" fmla="*/ 4 w 251"/>
                <a:gd name="T15" fmla="*/ 0 h 194"/>
                <a:gd name="T16" fmla="*/ 4 w 251"/>
                <a:gd name="T17" fmla="*/ 1 h 194"/>
                <a:gd name="T18" fmla="*/ 4 w 251"/>
                <a:gd name="T19" fmla="*/ 1 h 194"/>
                <a:gd name="T20" fmla="*/ 4 w 251"/>
                <a:gd name="T21" fmla="*/ 1 h 194"/>
                <a:gd name="T22" fmla="*/ 4 w 251"/>
                <a:gd name="T23" fmla="*/ 1 h 194"/>
                <a:gd name="T24" fmla="*/ 6 w 251"/>
                <a:gd name="T25" fmla="*/ 1 h 194"/>
                <a:gd name="T26" fmla="*/ 6 w 251"/>
                <a:gd name="T27" fmla="*/ 1 h 194"/>
                <a:gd name="T28" fmla="*/ 6 w 251"/>
                <a:gd name="T29" fmla="*/ 1 h 194"/>
                <a:gd name="T30" fmla="*/ 6 w 251"/>
                <a:gd name="T31" fmla="*/ 2 h 194"/>
                <a:gd name="T32" fmla="*/ 4 w 251"/>
                <a:gd name="T33" fmla="*/ 2 h 194"/>
                <a:gd name="T34" fmla="*/ 4 w 251"/>
                <a:gd name="T35" fmla="*/ 3 h 194"/>
                <a:gd name="T36" fmla="*/ 4 w 251"/>
                <a:gd name="T37" fmla="*/ 3 h 194"/>
                <a:gd name="T38" fmla="*/ 4 w 251"/>
                <a:gd name="T39" fmla="*/ 3 h 194"/>
                <a:gd name="T40" fmla="*/ 4 w 251"/>
                <a:gd name="T41" fmla="*/ 3 h 194"/>
                <a:gd name="T42" fmla="*/ 2 w 251"/>
                <a:gd name="T43" fmla="*/ 3 h 194"/>
                <a:gd name="T44" fmla="*/ 2 w 251"/>
                <a:gd name="T45" fmla="*/ 3 h 194"/>
                <a:gd name="T46" fmla="*/ 2 w 251"/>
                <a:gd name="T47" fmla="*/ 3 h 194"/>
                <a:gd name="T48" fmla="*/ 1 w 251"/>
                <a:gd name="T49" fmla="*/ 3 h 194"/>
                <a:gd name="T50" fmla="*/ 1 w 251"/>
                <a:gd name="T51" fmla="*/ 4 h 194"/>
                <a:gd name="T52" fmla="*/ 1 w 251"/>
                <a:gd name="T53" fmla="*/ 3 h 194"/>
                <a:gd name="T54" fmla="*/ 1 w 251"/>
                <a:gd name="T55" fmla="*/ 4 h 194"/>
                <a:gd name="T56" fmla="*/ 1 w 251"/>
                <a:gd name="T57" fmla="*/ 3 h 194"/>
                <a:gd name="T58" fmla="*/ 1 w 251"/>
                <a:gd name="T59" fmla="*/ 3 h 194"/>
                <a:gd name="T60" fmla="*/ 1 w 251"/>
                <a:gd name="T61" fmla="*/ 3 h 194"/>
                <a:gd name="T62" fmla="*/ 1 w 251"/>
                <a:gd name="T63" fmla="*/ 3 h 194"/>
                <a:gd name="T64" fmla="*/ 0 w 251"/>
                <a:gd name="T65" fmla="*/ 2 h 194"/>
                <a:gd name="T66" fmla="*/ 1 w 251"/>
                <a:gd name="T67" fmla="*/ 2 h 19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1"/>
                <a:gd name="T103" fmla="*/ 0 h 194"/>
                <a:gd name="T104" fmla="*/ 251 w 251"/>
                <a:gd name="T105" fmla="*/ 194 h 19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1" h="194">
                  <a:moveTo>
                    <a:pt x="4" y="142"/>
                  </a:moveTo>
                  <a:lnTo>
                    <a:pt x="18" y="142"/>
                  </a:lnTo>
                  <a:lnTo>
                    <a:pt x="52" y="136"/>
                  </a:lnTo>
                  <a:lnTo>
                    <a:pt x="64" y="118"/>
                  </a:lnTo>
                  <a:lnTo>
                    <a:pt x="66" y="76"/>
                  </a:lnTo>
                  <a:lnTo>
                    <a:pt x="86" y="72"/>
                  </a:lnTo>
                  <a:lnTo>
                    <a:pt x="124" y="40"/>
                  </a:lnTo>
                  <a:lnTo>
                    <a:pt x="191" y="0"/>
                  </a:lnTo>
                  <a:lnTo>
                    <a:pt x="199" y="2"/>
                  </a:lnTo>
                  <a:lnTo>
                    <a:pt x="207" y="4"/>
                  </a:lnTo>
                  <a:lnTo>
                    <a:pt x="217" y="8"/>
                  </a:lnTo>
                  <a:lnTo>
                    <a:pt x="227" y="16"/>
                  </a:lnTo>
                  <a:lnTo>
                    <a:pt x="239" y="10"/>
                  </a:lnTo>
                  <a:lnTo>
                    <a:pt x="251" y="54"/>
                  </a:lnTo>
                  <a:lnTo>
                    <a:pt x="247" y="70"/>
                  </a:lnTo>
                  <a:lnTo>
                    <a:pt x="243" y="110"/>
                  </a:lnTo>
                  <a:lnTo>
                    <a:pt x="211" y="148"/>
                  </a:lnTo>
                  <a:lnTo>
                    <a:pt x="213" y="160"/>
                  </a:lnTo>
                  <a:lnTo>
                    <a:pt x="191" y="174"/>
                  </a:lnTo>
                  <a:lnTo>
                    <a:pt x="156" y="170"/>
                  </a:lnTo>
                  <a:lnTo>
                    <a:pt x="150" y="178"/>
                  </a:lnTo>
                  <a:lnTo>
                    <a:pt x="122" y="168"/>
                  </a:lnTo>
                  <a:lnTo>
                    <a:pt x="112" y="174"/>
                  </a:lnTo>
                  <a:lnTo>
                    <a:pt x="96" y="162"/>
                  </a:lnTo>
                  <a:lnTo>
                    <a:pt x="66" y="162"/>
                  </a:lnTo>
                  <a:lnTo>
                    <a:pt x="54" y="194"/>
                  </a:lnTo>
                  <a:lnTo>
                    <a:pt x="44" y="184"/>
                  </a:lnTo>
                  <a:lnTo>
                    <a:pt x="30" y="186"/>
                  </a:lnTo>
                  <a:lnTo>
                    <a:pt x="16" y="178"/>
                  </a:lnTo>
                  <a:lnTo>
                    <a:pt x="12" y="176"/>
                  </a:lnTo>
                  <a:lnTo>
                    <a:pt x="14" y="170"/>
                  </a:lnTo>
                  <a:lnTo>
                    <a:pt x="4" y="158"/>
                  </a:lnTo>
                  <a:lnTo>
                    <a:pt x="0" y="150"/>
                  </a:lnTo>
                  <a:lnTo>
                    <a:pt x="4" y="142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20" name="Freeform 209"/>
            <p:cNvSpPr>
              <a:spLocks noChangeAspect="1"/>
            </p:cNvSpPr>
            <p:nvPr/>
          </p:nvSpPr>
          <p:spPr bwMode="auto">
            <a:xfrm>
              <a:off x="4048" y="1876"/>
              <a:ext cx="125" cy="79"/>
            </a:xfrm>
            <a:custGeom>
              <a:avLst/>
              <a:gdLst>
                <a:gd name="T0" fmla="*/ 1 w 202"/>
                <a:gd name="T1" fmla="*/ 1 h 128"/>
                <a:gd name="T2" fmla="*/ 1 w 202"/>
                <a:gd name="T3" fmla="*/ 1 h 128"/>
                <a:gd name="T4" fmla="*/ 1 w 202"/>
                <a:gd name="T5" fmla="*/ 1 h 128"/>
                <a:gd name="T6" fmla="*/ 2 w 202"/>
                <a:gd name="T7" fmla="*/ 1 h 128"/>
                <a:gd name="T8" fmla="*/ 2 w 202"/>
                <a:gd name="T9" fmla="*/ 1 h 128"/>
                <a:gd name="T10" fmla="*/ 2 w 202"/>
                <a:gd name="T11" fmla="*/ 0 h 128"/>
                <a:gd name="T12" fmla="*/ 2 w 202"/>
                <a:gd name="T13" fmla="*/ 1 h 128"/>
                <a:gd name="T14" fmla="*/ 2 w 202"/>
                <a:gd name="T15" fmla="*/ 1 h 128"/>
                <a:gd name="T16" fmla="*/ 2 w 202"/>
                <a:gd name="T17" fmla="*/ 1 h 128"/>
                <a:gd name="T18" fmla="*/ 4 w 202"/>
                <a:gd name="T19" fmla="*/ 1 h 128"/>
                <a:gd name="T20" fmla="*/ 4 w 202"/>
                <a:gd name="T21" fmla="*/ 2 h 128"/>
                <a:gd name="T22" fmla="*/ 4 w 202"/>
                <a:gd name="T23" fmla="*/ 2 h 128"/>
                <a:gd name="T24" fmla="*/ 2 w 202"/>
                <a:gd name="T25" fmla="*/ 2 h 128"/>
                <a:gd name="T26" fmla="*/ 2 w 202"/>
                <a:gd name="T27" fmla="*/ 2 h 128"/>
                <a:gd name="T28" fmla="*/ 2 w 202"/>
                <a:gd name="T29" fmla="*/ 2 h 128"/>
                <a:gd name="T30" fmla="*/ 2 w 202"/>
                <a:gd name="T31" fmla="*/ 2 h 128"/>
                <a:gd name="T32" fmla="*/ 1 w 202"/>
                <a:gd name="T33" fmla="*/ 1 h 128"/>
                <a:gd name="T34" fmla="*/ 1 w 202"/>
                <a:gd name="T35" fmla="*/ 2 h 128"/>
                <a:gd name="T36" fmla="*/ 1 w 202"/>
                <a:gd name="T37" fmla="*/ 2 h 128"/>
                <a:gd name="T38" fmla="*/ 1 w 202"/>
                <a:gd name="T39" fmla="*/ 2 h 128"/>
                <a:gd name="T40" fmla="*/ 1 w 202"/>
                <a:gd name="T41" fmla="*/ 2 h 128"/>
                <a:gd name="T42" fmla="*/ 1 w 202"/>
                <a:gd name="T43" fmla="*/ 2 h 128"/>
                <a:gd name="T44" fmla="*/ 0 w 202"/>
                <a:gd name="T45" fmla="*/ 1 h 128"/>
                <a:gd name="T46" fmla="*/ 0 w 202"/>
                <a:gd name="T47" fmla="*/ 1 h 128"/>
                <a:gd name="T48" fmla="*/ 1 w 202"/>
                <a:gd name="T49" fmla="*/ 1 h 1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2"/>
                <a:gd name="T76" fmla="*/ 0 h 128"/>
                <a:gd name="T77" fmla="*/ 202 w 202"/>
                <a:gd name="T78" fmla="*/ 128 h 12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2" h="128">
                  <a:moveTo>
                    <a:pt x="20" y="54"/>
                  </a:moveTo>
                  <a:lnTo>
                    <a:pt x="66" y="42"/>
                  </a:lnTo>
                  <a:lnTo>
                    <a:pt x="68" y="30"/>
                  </a:lnTo>
                  <a:lnTo>
                    <a:pt x="92" y="26"/>
                  </a:lnTo>
                  <a:lnTo>
                    <a:pt x="116" y="2"/>
                  </a:lnTo>
                  <a:lnTo>
                    <a:pt x="128" y="0"/>
                  </a:lnTo>
                  <a:lnTo>
                    <a:pt x="140" y="8"/>
                  </a:lnTo>
                  <a:lnTo>
                    <a:pt x="142" y="22"/>
                  </a:lnTo>
                  <a:lnTo>
                    <a:pt x="142" y="34"/>
                  </a:lnTo>
                  <a:lnTo>
                    <a:pt x="180" y="60"/>
                  </a:lnTo>
                  <a:lnTo>
                    <a:pt x="202" y="92"/>
                  </a:lnTo>
                  <a:lnTo>
                    <a:pt x="172" y="90"/>
                  </a:lnTo>
                  <a:lnTo>
                    <a:pt x="138" y="100"/>
                  </a:lnTo>
                  <a:lnTo>
                    <a:pt x="126" y="108"/>
                  </a:lnTo>
                  <a:lnTo>
                    <a:pt x="104" y="106"/>
                  </a:lnTo>
                  <a:lnTo>
                    <a:pt x="92" y="102"/>
                  </a:lnTo>
                  <a:lnTo>
                    <a:pt x="78" y="88"/>
                  </a:lnTo>
                  <a:lnTo>
                    <a:pt x="64" y="104"/>
                  </a:lnTo>
                  <a:lnTo>
                    <a:pt x="62" y="118"/>
                  </a:lnTo>
                  <a:lnTo>
                    <a:pt x="32" y="116"/>
                  </a:lnTo>
                  <a:lnTo>
                    <a:pt x="24" y="128"/>
                  </a:lnTo>
                  <a:lnTo>
                    <a:pt x="10" y="112"/>
                  </a:lnTo>
                  <a:lnTo>
                    <a:pt x="0" y="86"/>
                  </a:lnTo>
                  <a:lnTo>
                    <a:pt x="0" y="70"/>
                  </a:lnTo>
                  <a:lnTo>
                    <a:pt x="20" y="54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21" name="Freeform 210"/>
            <p:cNvSpPr>
              <a:spLocks noChangeAspect="1"/>
            </p:cNvSpPr>
            <p:nvPr/>
          </p:nvSpPr>
          <p:spPr bwMode="auto">
            <a:xfrm>
              <a:off x="4120" y="1756"/>
              <a:ext cx="162" cy="189"/>
            </a:xfrm>
            <a:custGeom>
              <a:avLst/>
              <a:gdLst>
                <a:gd name="T0" fmla="*/ 4 w 264"/>
                <a:gd name="T1" fmla="*/ 1 h 308"/>
                <a:gd name="T2" fmla="*/ 4 w 264"/>
                <a:gd name="T3" fmla="*/ 0 h 308"/>
                <a:gd name="T4" fmla="*/ 4 w 264"/>
                <a:gd name="T5" fmla="*/ 0 h 308"/>
                <a:gd name="T6" fmla="*/ 5 w 264"/>
                <a:gd name="T7" fmla="*/ 1 h 308"/>
                <a:gd name="T8" fmla="*/ 5 w 264"/>
                <a:gd name="T9" fmla="*/ 1 h 308"/>
                <a:gd name="T10" fmla="*/ 5 w 264"/>
                <a:gd name="T11" fmla="*/ 1 h 308"/>
                <a:gd name="T12" fmla="*/ 6 w 264"/>
                <a:gd name="T13" fmla="*/ 1 h 308"/>
                <a:gd name="T14" fmla="*/ 5 w 264"/>
                <a:gd name="T15" fmla="*/ 2 h 308"/>
                <a:gd name="T16" fmla="*/ 4 w 264"/>
                <a:gd name="T17" fmla="*/ 2 h 308"/>
                <a:gd name="T18" fmla="*/ 4 w 264"/>
                <a:gd name="T19" fmla="*/ 2 h 308"/>
                <a:gd name="T20" fmla="*/ 4 w 264"/>
                <a:gd name="T21" fmla="*/ 4 h 308"/>
                <a:gd name="T22" fmla="*/ 4 w 264"/>
                <a:gd name="T23" fmla="*/ 4 h 308"/>
                <a:gd name="T24" fmla="*/ 4 w 264"/>
                <a:gd name="T25" fmla="*/ 4 h 308"/>
                <a:gd name="T26" fmla="*/ 4 w 264"/>
                <a:gd name="T27" fmla="*/ 4 h 308"/>
                <a:gd name="T28" fmla="*/ 4 w 264"/>
                <a:gd name="T29" fmla="*/ 4 h 308"/>
                <a:gd name="T30" fmla="*/ 4 w 264"/>
                <a:gd name="T31" fmla="*/ 5 h 308"/>
                <a:gd name="T32" fmla="*/ 4 w 264"/>
                <a:gd name="T33" fmla="*/ 5 h 308"/>
                <a:gd name="T34" fmla="*/ 4 w 264"/>
                <a:gd name="T35" fmla="*/ 6 h 308"/>
                <a:gd name="T36" fmla="*/ 4 w 264"/>
                <a:gd name="T37" fmla="*/ 6 h 308"/>
                <a:gd name="T38" fmla="*/ 4 w 264"/>
                <a:gd name="T39" fmla="*/ 6 h 308"/>
                <a:gd name="T40" fmla="*/ 4 w 264"/>
                <a:gd name="T41" fmla="*/ 6 h 308"/>
                <a:gd name="T42" fmla="*/ 4 w 264"/>
                <a:gd name="T43" fmla="*/ 6 h 308"/>
                <a:gd name="T44" fmla="*/ 2 w 264"/>
                <a:gd name="T45" fmla="*/ 6 h 308"/>
                <a:gd name="T46" fmla="*/ 2 w 264"/>
                <a:gd name="T47" fmla="*/ 6 h 308"/>
                <a:gd name="T48" fmla="*/ 2 w 264"/>
                <a:gd name="T49" fmla="*/ 6 h 308"/>
                <a:gd name="T50" fmla="*/ 1 w 264"/>
                <a:gd name="T51" fmla="*/ 6 h 308"/>
                <a:gd name="T52" fmla="*/ 1 w 264"/>
                <a:gd name="T53" fmla="*/ 5 h 308"/>
                <a:gd name="T54" fmla="*/ 1 w 264"/>
                <a:gd name="T55" fmla="*/ 4 h 308"/>
                <a:gd name="T56" fmla="*/ 1 w 264"/>
                <a:gd name="T57" fmla="*/ 4 h 308"/>
                <a:gd name="T58" fmla="*/ 1 w 264"/>
                <a:gd name="T59" fmla="*/ 4 h 308"/>
                <a:gd name="T60" fmla="*/ 1 w 264"/>
                <a:gd name="T61" fmla="*/ 4 h 308"/>
                <a:gd name="T62" fmla="*/ 0 w 264"/>
                <a:gd name="T63" fmla="*/ 4 h 308"/>
                <a:gd name="T64" fmla="*/ 1 w 264"/>
                <a:gd name="T65" fmla="*/ 2 h 308"/>
                <a:gd name="T66" fmla="*/ 1 w 264"/>
                <a:gd name="T67" fmla="*/ 2 h 308"/>
                <a:gd name="T68" fmla="*/ 1 w 264"/>
                <a:gd name="T69" fmla="*/ 1 h 308"/>
                <a:gd name="T70" fmla="*/ 1 w 264"/>
                <a:gd name="T71" fmla="*/ 1 h 308"/>
                <a:gd name="T72" fmla="*/ 1 w 264"/>
                <a:gd name="T73" fmla="*/ 1 h 308"/>
                <a:gd name="T74" fmla="*/ 4 w 264"/>
                <a:gd name="T75" fmla="*/ 1 h 308"/>
                <a:gd name="T76" fmla="*/ 4 w 264"/>
                <a:gd name="T77" fmla="*/ 1 h 30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64"/>
                <a:gd name="T118" fmla="*/ 0 h 308"/>
                <a:gd name="T119" fmla="*/ 264 w 264"/>
                <a:gd name="T120" fmla="*/ 308 h 30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64" h="308">
                  <a:moveTo>
                    <a:pt x="188" y="20"/>
                  </a:moveTo>
                  <a:lnTo>
                    <a:pt x="208" y="0"/>
                  </a:lnTo>
                  <a:lnTo>
                    <a:pt x="216" y="0"/>
                  </a:lnTo>
                  <a:lnTo>
                    <a:pt x="238" y="18"/>
                  </a:lnTo>
                  <a:lnTo>
                    <a:pt x="242" y="32"/>
                  </a:lnTo>
                  <a:lnTo>
                    <a:pt x="240" y="60"/>
                  </a:lnTo>
                  <a:lnTo>
                    <a:pt x="264" y="86"/>
                  </a:lnTo>
                  <a:lnTo>
                    <a:pt x="236" y="98"/>
                  </a:lnTo>
                  <a:lnTo>
                    <a:pt x="230" y="128"/>
                  </a:lnTo>
                  <a:lnTo>
                    <a:pt x="230" y="142"/>
                  </a:lnTo>
                  <a:lnTo>
                    <a:pt x="206" y="180"/>
                  </a:lnTo>
                  <a:lnTo>
                    <a:pt x="206" y="196"/>
                  </a:lnTo>
                  <a:lnTo>
                    <a:pt x="194" y="198"/>
                  </a:lnTo>
                  <a:lnTo>
                    <a:pt x="194" y="234"/>
                  </a:lnTo>
                  <a:lnTo>
                    <a:pt x="174" y="234"/>
                  </a:lnTo>
                  <a:lnTo>
                    <a:pt x="178" y="248"/>
                  </a:lnTo>
                  <a:lnTo>
                    <a:pt x="188" y="250"/>
                  </a:lnTo>
                  <a:lnTo>
                    <a:pt x="212" y="282"/>
                  </a:lnTo>
                  <a:lnTo>
                    <a:pt x="218" y="282"/>
                  </a:lnTo>
                  <a:lnTo>
                    <a:pt x="218" y="296"/>
                  </a:lnTo>
                  <a:lnTo>
                    <a:pt x="198" y="296"/>
                  </a:lnTo>
                  <a:lnTo>
                    <a:pt x="190" y="304"/>
                  </a:lnTo>
                  <a:lnTo>
                    <a:pt x="138" y="308"/>
                  </a:lnTo>
                  <a:lnTo>
                    <a:pt x="122" y="296"/>
                  </a:lnTo>
                  <a:lnTo>
                    <a:pt x="94" y="298"/>
                  </a:lnTo>
                  <a:lnTo>
                    <a:pt x="86" y="288"/>
                  </a:lnTo>
                  <a:lnTo>
                    <a:pt x="64" y="256"/>
                  </a:lnTo>
                  <a:lnTo>
                    <a:pt x="26" y="230"/>
                  </a:lnTo>
                  <a:lnTo>
                    <a:pt x="24" y="204"/>
                  </a:lnTo>
                  <a:lnTo>
                    <a:pt x="12" y="196"/>
                  </a:lnTo>
                  <a:lnTo>
                    <a:pt x="8" y="170"/>
                  </a:lnTo>
                  <a:lnTo>
                    <a:pt x="0" y="162"/>
                  </a:lnTo>
                  <a:lnTo>
                    <a:pt x="16" y="122"/>
                  </a:lnTo>
                  <a:lnTo>
                    <a:pt x="30" y="120"/>
                  </a:lnTo>
                  <a:lnTo>
                    <a:pt x="32" y="46"/>
                  </a:lnTo>
                  <a:lnTo>
                    <a:pt x="50" y="46"/>
                  </a:lnTo>
                  <a:lnTo>
                    <a:pt x="50" y="12"/>
                  </a:lnTo>
                  <a:lnTo>
                    <a:pt x="178" y="14"/>
                  </a:lnTo>
                  <a:lnTo>
                    <a:pt x="188" y="2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22" name="Freeform 211"/>
            <p:cNvSpPr>
              <a:spLocks noChangeAspect="1"/>
            </p:cNvSpPr>
            <p:nvPr/>
          </p:nvSpPr>
          <p:spPr bwMode="auto">
            <a:xfrm>
              <a:off x="4261" y="1808"/>
              <a:ext cx="62" cy="53"/>
            </a:xfrm>
            <a:custGeom>
              <a:avLst/>
              <a:gdLst>
                <a:gd name="T0" fmla="*/ 1 w 100"/>
                <a:gd name="T1" fmla="*/ 0 h 86"/>
                <a:gd name="T2" fmla="*/ 1 w 100"/>
                <a:gd name="T3" fmla="*/ 1 h 86"/>
                <a:gd name="T4" fmla="*/ 1 w 100"/>
                <a:gd name="T5" fmla="*/ 1 h 86"/>
                <a:gd name="T6" fmla="*/ 1 w 100"/>
                <a:gd name="T7" fmla="*/ 1 h 86"/>
                <a:gd name="T8" fmla="*/ 1 w 100"/>
                <a:gd name="T9" fmla="*/ 1 h 86"/>
                <a:gd name="T10" fmla="*/ 2 w 100"/>
                <a:gd name="T11" fmla="*/ 1 h 86"/>
                <a:gd name="T12" fmla="*/ 2 w 100"/>
                <a:gd name="T13" fmla="*/ 1 h 86"/>
                <a:gd name="T14" fmla="*/ 1 w 100"/>
                <a:gd name="T15" fmla="*/ 1 h 86"/>
                <a:gd name="T16" fmla="*/ 1 w 100"/>
                <a:gd name="T17" fmla="*/ 1 h 86"/>
                <a:gd name="T18" fmla="*/ 1 w 100"/>
                <a:gd name="T19" fmla="*/ 1 h 86"/>
                <a:gd name="T20" fmla="*/ 1 w 100"/>
                <a:gd name="T21" fmla="*/ 1 h 86"/>
                <a:gd name="T22" fmla="*/ 0 w 100"/>
                <a:gd name="T23" fmla="*/ 1 h 86"/>
                <a:gd name="T24" fmla="*/ 0 w 100"/>
                <a:gd name="T25" fmla="*/ 1 h 86"/>
                <a:gd name="T26" fmla="*/ 1 w 100"/>
                <a:gd name="T27" fmla="*/ 1 h 86"/>
                <a:gd name="T28" fmla="*/ 1 w 100"/>
                <a:gd name="T29" fmla="*/ 1 h 86"/>
                <a:gd name="T30" fmla="*/ 1 w 100"/>
                <a:gd name="T31" fmla="*/ 0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0"/>
                <a:gd name="T49" fmla="*/ 0 h 86"/>
                <a:gd name="T50" fmla="*/ 100 w 100"/>
                <a:gd name="T51" fmla="*/ 86 h 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0" h="86">
                  <a:moveTo>
                    <a:pt x="34" y="0"/>
                  </a:moveTo>
                  <a:lnTo>
                    <a:pt x="42" y="12"/>
                  </a:lnTo>
                  <a:lnTo>
                    <a:pt x="48" y="26"/>
                  </a:lnTo>
                  <a:lnTo>
                    <a:pt x="50" y="44"/>
                  </a:lnTo>
                  <a:lnTo>
                    <a:pt x="64" y="44"/>
                  </a:lnTo>
                  <a:lnTo>
                    <a:pt x="100" y="76"/>
                  </a:lnTo>
                  <a:lnTo>
                    <a:pt x="94" y="86"/>
                  </a:lnTo>
                  <a:lnTo>
                    <a:pt x="76" y="68"/>
                  </a:lnTo>
                  <a:lnTo>
                    <a:pt x="58" y="52"/>
                  </a:lnTo>
                  <a:lnTo>
                    <a:pt x="24" y="50"/>
                  </a:lnTo>
                  <a:lnTo>
                    <a:pt x="22" y="56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4" y="28"/>
                  </a:lnTo>
                  <a:lnTo>
                    <a:pt x="6" y="1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23" name="Freeform 212"/>
            <p:cNvSpPr>
              <a:spLocks noChangeAspect="1"/>
            </p:cNvSpPr>
            <p:nvPr/>
          </p:nvSpPr>
          <p:spPr bwMode="auto">
            <a:xfrm>
              <a:off x="4314" y="1855"/>
              <a:ext cx="14" cy="21"/>
            </a:xfrm>
            <a:custGeom>
              <a:avLst/>
              <a:gdLst>
                <a:gd name="T0" fmla="*/ 1 w 22"/>
                <a:gd name="T1" fmla="*/ 1 h 34"/>
                <a:gd name="T2" fmla="*/ 1 w 22"/>
                <a:gd name="T3" fmla="*/ 1 h 34"/>
                <a:gd name="T4" fmla="*/ 1 w 22"/>
                <a:gd name="T5" fmla="*/ 1 h 34"/>
                <a:gd name="T6" fmla="*/ 0 w 22"/>
                <a:gd name="T7" fmla="*/ 1 h 34"/>
                <a:gd name="T8" fmla="*/ 0 w 22"/>
                <a:gd name="T9" fmla="*/ 1 h 34"/>
                <a:gd name="T10" fmla="*/ 1 w 22"/>
                <a:gd name="T11" fmla="*/ 1 h 34"/>
                <a:gd name="T12" fmla="*/ 1 w 22"/>
                <a:gd name="T13" fmla="*/ 0 h 34"/>
                <a:gd name="T14" fmla="*/ 1 w 22"/>
                <a:gd name="T15" fmla="*/ 1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34"/>
                <a:gd name="T26" fmla="*/ 22 w 22"/>
                <a:gd name="T27" fmla="*/ 34 h 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34">
                  <a:moveTo>
                    <a:pt x="22" y="16"/>
                  </a:moveTo>
                  <a:lnTo>
                    <a:pt x="14" y="22"/>
                  </a:lnTo>
                  <a:lnTo>
                    <a:pt x="16" y="34"/>
                  </a:lnTo>
                  <a:lnTo>
                    <a:pt x="0" y="32"/>
                  </a:lnTo>
                  <a:lnTo>
                    <a:pt x="0" y="20"/>
                  </a:lnTo>
                  <a:lnTo>
                    <a:pt x="8" y="10"/>
                  </a:lnTo>
                  <a:lnTo>
                    <a:pt x="14" y="0"/>
                  </a:lnTo>
                  <a:lnTo>
                    <a:pt x="22" y="16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24" name="Freeform 213"/>
            <p:cNvSpPr>
              <a:spLocks noChangeAspect="1"/>
            </p:cNvSpPr>
            <p:nvPr/>
          </p:nvSpPr>
          <p:spPr bwMode="auto">
            <a:xfrm>
              <a:off x="4304" y="1866"/>
              <a:ext cx="103" cy="133"/>
            </a:xfrm>
            <a:custGeom>
              <a:avLst/>
              <a:gdLst>
                <a:gd name="T0" fmla="*/ 1 w 166"/>
                <a:gd name="T1" fmla="*/ 1 h 216"/>
                <a:gd name="T2" fmla="*/ 1 w 166"/>
                <a:gd name="T3" fmla="*/ 1 h 216"/>
                <a:gd name="T4" fmla="*/ 4 w 166"/>
                <a:gd name="T5" fmla="*/ 1 h 216"/>
                <a:gd name="T6" fmla="*/ 4 w 166"/>
                <a:gd name="T7" fmla="*/ 0 h 216"/>
                <a:gd name="T8" fmla="*/ 4 w 166"/>
                <a:gd name="T9" fmla="*/ 1 h 216"/>
                <a:gd name="T10" fmla="*/ 4 w 166"/>
                <a:gd name="T11" fmla="*/ 1 h 216"/>
                <a:gd name="T12" fmla="*/ 2 w 166"/>
                <a:gd name="T13" fmla="*/ 1 h 216"/>
                <a:gd name="T14" fmla="*/ 1 w 166"/>
                <a:gd name="T15" fmla="*/ 4 h 216"/>
                <a:gd name="T16" fmla="*/ 1 w 166"/>
                <a:gd name="T17" fmla="*/ 4 h 216"/>
                <a:gd name="T18" fmla="*/ 1 w 166"/>
                <a:gd name="T19" fmla="*/ 4 h 216"/>
                <a:gd name="T20" fmla="*/ 0 w 166"/>
                <a:gd name="T21" fmla="*/ 3 h 216"/>
                <a:gd name="T22" fmla="*/ 1 w 166"/>
                <a:gd name="T23" fmla="*/ 2 h 216"/>
                <a:gd name="T24" fmla="*/ 1 w 166"/>
                <a:gd name="T25" fmla="*/ 2 h 216"/>
                <a:gd name="T26" fmla="*/ 1 w 166"/>
                <a:gd name="T27" fmla="*/ 2 h 216"/>
                <a:gd name="T28" fmla="*/ 1 w 166"/>
                <a:gd name="T29" fmla="*/ 2 h 216"/>
                <a:gd name="T30" fmla="*/ 2 w 166"/>
                <a:gd name="T31" fmla="*/ 1 h 216"/>
                <a:gd name="T32" fmla="*/ 1 w 166"/>
                <a:gd name="T33" fmla="*/ 1 h 216"/>
                <a:gd name="T34" fmla="*/ 1 w 166"/>
                <a:gd name="T35" fmla="*/ 1 h 216"/>
                <a:gd name="T36" fmla="*/ 1 w 166"/>
                <a:gd name="T37" fmla="*/ 1 h 216"/>
                <a:gd name="T38" fmla="*/ 1 w 166"/>
                <a:gd name="T39" fmla="*/ 1 h 216"/>
                <a:gd name="T40" fmla="*/ 1 w 166"/>
                <a:gd name="T41" fmla="*/ 1 h 2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6"/>
                <a:gd name="T64" fmla="*/ 0 h 216"/>
                <a:gd name="T65" fmla="*/ 166 w 166"/>
                <a:gd name="T66" fmla="*/ 216 h 2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6" h="216">
                  <a:moveTo>
                    <a:pt x="60" y="26"/>
                  </a:moveTo>
                  <a:lnTo>
                    <a:pt x="78" y="18"/>
                  </a:lnTo>
                  <a:lnTo>
                    <a:pt x="146" y="8"/>
                  </a:lnTo>
                  <a:lnTo>
                    <a:pt x="164" y="0"/>
                  </a:lnTo>
                  <a:lnTo>
                    <a:pt x="166" y="22"/>
                  </a:lnTo>
                  <a:lnTo>
                    <a:pt x="158" y="30"/>
                  </a:lnTo>
                  <a:lnTo>
                    <a:pt x="132" y="80"/>
                  </a:lnTo>
                  <a:lnTo>
                    <a:pt x="80" y="152"/>
                  </a:lnTo>
                  <a:lnTo>
                    <a:pt x="12" y="216"/>
                  </a:lnTo>
                  <a:lnTo>
                    <a:pt x="2" y="202"/>
                  </a:lnTo>
                  <a:lnTo>
                    <a:pt x="0" y="146"/>
                  </a:lnTo>
                  <a:lnTo>
                    <a:pt x="16" y="136"/>
                  </a:lnTo>
                  <a:lnTo>
                    <a:pt x="16" y="126"/>
                  </a:lnTo>
                  <a:lnTo>
                    <a:pt x="40" y="112"/>
                  </a:lnTo>
                  <a:lnTo>
                    <a:pt x="66" y="108"/>
                  </a:lnTo>
                  <a:lnTo>
                    <a:pt x="108" y="62"/>
                  </a:lnTo>
                  <a:lnTo>
                    <a:pt x="52" y="48"/>
                  </a:lnTo>
                  <a:lnTo>
                    <a:pt x="32" y="26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60" y="26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25" name="Freeform 214"/>
            <p:cNvSpPr>
              <a:spLocks noChangeAspect="1"/>
            </p:cNvSpPr>
            <p:nvPr/>
          </p:nvSpPr>
          <p:spPr bwMode="auto">
            <a:xfrm>
              <a:off x="4227" y="1839"/>
              <a:ext cx="143" cy="109"/>
            </a:xfrm>
            <a:custGeom>
              <a:avLst/>
              <a:gdLst>
                <a:gd name="T0" fmla="*/ 1 w 234"/>
                <a:gd name="T1" fmla="*/ 1 h 178"/>
                <a:gd name="T2" fmla="*/ 1 w 234"/>
                <a:gd name="T3" fmla="*/ 1 h 178"/>
                <a:gd name="T4" fmla="*/ 1 w 234"/>
                <a:gd name="T5" fmla="*/ 0 h 178"/>
                <a:gd name="T6" fmla="*/ 2 w 234"/>
                <a:gd name="T7" fmla="*/ 1 h 178"/>
                <a:gd name="T8" fmla="*/ 3 w 234"/>
                <a:gd name="T9" fmla="*/ 1 h 178"/>
                <a:gd name="T10" fmla="*/ 2 w 234"/>
                <a:gd name="T11" fmla="*/ 1 h 178"/>
                <a:gd name="T12" fmla="*/ 2 w 234"/>
                <a:gd name="T13" fmla="*/ 1 h 178"/>
                <a:gd name="T14" fmla="*/ 3 w 234"/>
                <a:gd name="T15" fmla="*/ 1 h 178"/>
                <a:gd name="T16" fmla="*/ 3 w 234"/>
                <a:gd name="T17" fmla="*/ 1 h 178"/>
                <a:gd name="T18" fmla="*/ 4 w 234"/>
                <a:gd name="T19" fmla="*/ 2 h 178"/>
                <a:gd name="T20" fmla="*/ 4 w 234"/>
                <a:gd name="T21" fmla="*/ 2 h 178"/>
                <a:gd name="T22" fmla="*/ 4 w 234"/>
                <a:gd name="T23" fmla="*/ 3 h 178"/>
                <a:gd name="T24" fmla="*/ 4 w 234"/>
                <a:gd name="T25" fmla="*/ 3 h 178"/>
                <a:gd name="T26" fmla="*/ 2 w 234"/>
                <a:gd name="T27" fmla="*/ 4 h 178"/>
                <a:gd name="T28" fmla="*/ 2 w 234"/>
                <a:gd name="T29" fmla="*/ 4 h 178"/>
                <a:gd name="T30" fmla="*/ 2 w 234"/>
                <a:gd name="T31" fmla="*/ 4 h 178"/>
                <a:gd name="T32" fmla="*/ 2 w 234"/>
                <a:gd name="T33" fmla="*/ 4 h 178"/>
                <a:gd name="T34" fmla="*/ 1 w 234"/>
                <a:gd name="T35" fmla="*/ 4 h 178"/>
                <a:gd name="T36" fmla="*/ 1 w 234"/>
                <a:gd name="T37" fmla="*/ 4 h 178"/>
                <a:gd name="T38" fmla="*/ 1 w 234"/>
                <a:gd name="T39" fmla="*/ 3 h 178"/>
                <a:gd name="T40" fmla="*/ 1 w 234"/>
                <a:gd name="T41" fmla="*/ 3 h 178"/>
                <a:gd name="T42" fmla="*/ 1 w 234"/>
                <a:gd name="T43" fmla="*/ 2 h 178"/>
                <a:gd name="T44" fmla="*/ 1 w 234"/>
                <a:gd name="T45" fmla="*/ 2 h 178"/>
                <a:gd name="T46" fmla="*/ 0 w 234"/>
                <a:gd name="T47" fmla="*/ 2 h 178"/>
                <a:gd name="T48" fmla="*/ 1 w 234"/>
                <a:gd name="T49" fmla="*/ 2 h 178"/>
                <a:gd name="T50" fmla="*/ 1 w 234"/>
                <a:gd name="T51" fmla="*/ 1 h 178"/>
                <a:gd name="T52" fmla="*/ 1 w 234"/>
                <a:gd name="T53" fmla="*/ 1 h 178"/>
                <a:gd name="T54" fmla="*/ 1 w 234"/>
                <a:gd name="T55" fmla="*/ 1 h 178"/>
                <a:gd name="T56" fmla="*/ 1 w 234"/>
                <a:gd name="T57" fmla="*/ 1 h 1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4"/>
                <a:gd name="T88" fmla="*/ 0 h 178"/>
                <a:gd name="T89" fmla="*/ 234 w 234"/>
                <a:gd name="T90" fmla="*/ 178 h 17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4" h="178">
                  <a:moveTo>
                    <a:pt x="56" y="6"/>
                  </a:moveTo>
                  <a:lnTo>
                    <a:pt x="78" y="6"/>
                  </a:lnTo>
                  <a:lnTo>
                    <a:pt x="80" y="0"/>
                  </a:lnTo>
                  <a:lnTo>
                    <a:pt x="114" y="2"/>
                  </a:lnTo>
                  <a:lnTo>
                    <a:pt x="150" y="36"/>
                  </a:lnTo>
                  <a:lnTo>
                    <a:pt x="142" y="46"/>
                  </a:lnTo>
                  <a:lnTo>
                    <a:pt x="142" y="58"/>
                  </a:lnTo>
                  <a:lnTo>
                    <a:pt x="158" y="60"/>
                  </a:lnTo>
                  <a:lnTo>
                    <a:pt x="158" y="70"/>
                  </a:lnTo>
                  <a:lnTo>
                    <a:pt x="178" y="92"/>
                  </a:lnTo>
                  <a:lnTo>
                    <a:pt x="234" y="106"/>
                  </a:lnTo>
                  <a:lnTo>
                    <a:pt x="192" y="152"/>
                  </a:lnTo>
                  <a:lnTo>
                    <a:pt x="166" y="156"/>
                  </a:lnTo>
                  <a:lnTo>
                    <a:pt x="142" y="170"/>
                  </a:lnTo>
                  <a:lnTo>
                    <a:pt x="130" y="174"/>
                  </a:lnTo>
                  <a:lnTo>
                    <a:pt x="124" y="166"/>
                  </a:lnTo>
                  <a:lnTo>
                    <a:pt x="104" y="178"/>
                  </a:lnTo>
                  <a:lnTo>
                    <a:pt x="80" y="176"/>
                  </a:lnTo>
                  <a:lnTo>
                    <a:pt x="44" y="160"/>
                  </a:lnTo>
                  <a:lnTo>
                    <a:pt x="44" y="146"/>
                  </a:lnTo>
                  <a:lnTo>
                    <a:pt x="38" y="146"/>
                  </a:lnTo>
                  <a:lnTo>
                    <a:pt x="14" y="114"/>
                  </a:lnTo>
                  <a:lnTo>
                    <a:pt x="4" y="112"/>
                  </a:lnTo>
                  <a:lnTo>
                    <a:pt x="0" y="98"/>
                  </a:lnTo>
                  <a:lnTo>
                    <a:pt x="20" y="98"/>
                  </a:lnTo>
                  <a:lnTo>
                    <a:pt x="20" y="62"/>
                  </a:lnTo>
                  <a:lnTo>
                    <a:pt x="32" y="60"/>
                  </a:lnTo>
                  <a:lnTo>
                    <a:pt x="32" y="44"/>
                  </a:lnTo>
                  <a:lnTo>
                    <a:pt x="56" y="6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26" name="Freeform 215"/>
            <p:cNvSpPr>
              <a:spLocks noChangeAspect="1"/>
            </p:cNvSpPr>
            <p:nvPr/>
          </p:nvSpPr>
          <p:spPr bwMode="auto">
            <a:xfrm>
              <a:off x="3990" y="1855"/>
              <a:ext cx="73" cy="109"/>
            </a:xfrm>
            <a:custGeom>
              <a:avLst/>
              <a:gdLst>
                <a:gd name="T0" fmla="*/ 2 w 119"/>
                <a:gd name="T1" fmla="*/ 0 h 178"/>
                <a:gd name="T2" fmla="*/ 2 w 119"/>
                <a:gd name="T3" fmla="*/ 1 h 178"/>
                <a:gd name="T4" fmla="*/ 2 w 119"/>
                <a:gd name="T5" fmla="*/ 1 h 178"/>
                <a:gd name="T6" fmla="*/ 2 w 119"/>
                <a:gd name="T7" fmla="*/ 1 h 178"/>
                <a:gd name="T8" fmla="*/ 1 w 119"/>
                <a:gd name="T9" fmla="*/ 1 h 178"/>
                <a:gd name="T10" fmla="*/ 1 w 119"/>
                <a:gd name="T11" fmla="*/ 1 h 178"/>
                <a:gd name="T12" fmla="*/ 2 w 119"/>
                <a:gd name="T13" fmla="*/ 1 h 178"/>
                <a:gd name="T14" fmla="*/ 2 w 119"/>
                <a:gd name="T15" fmla="*/ 2 h 178"/>
                <a:gd name="T16" fmla="*/ 2 w 119"/>
                <a:gd name="T17" fmla="*/ 2 h 178"/>
                <a:gd name="T18" fmla="*/ 2 w 119"/>
                <a:gd name="T19" fmla="*/ 3 h 178"/>
                <a:gd name="T20" fmla="*/ 2 w 119"/>
                <a:gd name="T21" fmla="*/ 4 h 178"/>
                <a:gd name="T22" fmla="*/ 2 w 119"/>
                <a:gd name="T23" fmla="*/ 4 h 178"/>
                <a:gd name="T24" fmla="*/ 2 w 119"/>
                <a:gd name="T25" fmla="*/ 4 h 178"/>
                <a:gd name="T26" fmla="*/ 2 w 119"/>
                <a:gd name="T27" fmla="*/ 4 h 178"/>
                <a:gd name="T28" fmla="*/ 1 w 119"/>
                <a:gd name="T29" fmla="*/ 4 h 178"/>
                <a:gd name="T30" fmla="*/ 1 w 119"/>
                <a:gd name="T31" fmla="*/ 3 h 178"/>
                <a:gd name="T32" fmla="*/ 1 w 119"/>
                <a:gd name="T33" fmla="*/ 2 h 178"/>
                <a:gd name="T34" fmla="*/ 0 w 119"/>
                <a:gd name="T35" fmla="*/ 2 h 178"/>
                <a:gd name="T36" fmla="*/ 1 w 119"/>
                <a:gd name="T37" fmla="*/ 2 h 178"/>
                <a:gd name="T38" fmla="*/ 1 w 119"/>
                <a:gd name="T39" fmla="*/ 2 h 178"/>
                <a:gd name="T40" fmla="*/ 1 w 119"/>
                <a:gd name="T41" fmla="*/ 2 h 178"/>
                <a:gd name="T42" fmla="*/ 1 w 119"/>
                <a:gd name="T43" fmla="*/ 2 h 178"/>
                <a:gd name="T44" fmla="*/ 1 w 119"/>
                <a:gd name="T45" fmla="*/ 1 h 178"/>
                <a:gd name="T46" fmla="*/ 2 w 119"/>
                <a:gd name="T47" fmla="*/ 1 h 178"/>
                <a:gd name="T48" fmla="*/ 2 w 119"/>
                <a:gd name="T49" fmla="*/ 1 h 178"/>
                <a:gd name="T50" fmla="*/ 2 w 119"/>
                <a:gd name="T51" fmla="*/ 0 h 17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9"/>
                <a:gd name="T79" fmla="*/ 0 h 178"/>
                <a:gd name="T80" fmla="*/ 119 w 119"/>
                <a:gd name="T81" fmla="*/ 178 h 17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9" h="178">
                  <a:moveTo>
                    <a:pt x="91" y="0"/>
                  </a:moveTo>
                  <a:lnTo>
                    <a:pt x="99" y="12"/>
                  </a:lnTo>
                  <a:lnTo>
                    <a:pt x="101" y="36"/>
                  </a:lnTo>
                  <a:lnTo>
                    <a:pt x="107" y="46"/>
                  </a:lnTo>
                  <a:lnTo>
                    <a:pt x="87" y="46"/>
                  </a:lnTo>
                  <a:lnTo>
                    <a:pt x="85" y="56"/>
                  </a:lnTo>
                  <a:lnTo>
                    <a:pt x="115" y="88"/>
                  </a:lnTo>
                  <a:lnTo>
                    <a:pt x="95" y="104"/>
                  </a:lnTo>
                  <a:lnTo>
                    <a:pt x="95" y="120"/>
                  </a:lnTo>
                  <a:lnTo>
                    <a:pt x="105" y="146"/>
                  </a:lnTo>
                  <a:lnTo>
                    <a:pt x="119" y="162"/>
                  </a:lnTo>
                  <a:lnTo>
                    <a:pt x="117" y="176"/>
                  </a:lnTo>
                  <a:lnTo>
                    <a:pt x="99" y="178"/>
                  </a:lnTo>
                  <a:lnTo>
                    <a:pt x="99" y="170"/>
                  </a:lnTo>
                  <a:lnTo>
                    <a:pt x="18" y="170"/>
                  </a:lnTo>
                  <a:lnTo>
                    <a:pt x="18" y="146"/>
                  </a:lnTo>
                  <a:lnTo>
                    <a:pt x="10" y="138"/>
                  </a:lnTo>
                  <a:lnTo>
                    <a:pt x="0" y="132"/>
                  </a:lnTo>
                  <a:lnTo>
                    <a:pt x="2" y="114"/>
                  </a:lnTo>
                  <a:lnTo>
                    <a:pt x="22" y="96"/>
                  </a:lnTo>
                  <a:lnTo>
                    <a:pt x="32" y="96"/>
                  </a:lnTo>
                  <a:lnTo>
                    <a:pt x="43" y="104"/>
                  </a:lnTo>
                  <a:lnTo>
                    <a:pt x="83" y="28"/>
                  </a:lnTo>
                  <a:lnTo>
                    <a:pt x="93" y="26"/>
                  </a:lnTo>
                  <a:lnTo>
                    <a:pt x="91" y="12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27" name="Freeform 216"/>
            <p:cNvSpPr>
              <a:spLocks noChangeAspect="1"/>
            </p:cNvSpPr>
            <p:nvPr/>
          </p:nvSpPr>
          <p:spPr bwMode="auto">
            <a:xfrm>
              <a:off x="3932" y="1846"/>
              <a:ext cx="115" cy="93"/>
            </a:xfrm>
            <a:custGeom>
              <a:avLst/>
              <a:gdLst>
                <a:gd name="T0" fmla="*/ 2 w 187"/>
                <a:gd name="T1" fmla="*/ 4 h 150"/>
                <a:gd name="T2" fmla="*/ 1 w 187"/>
                <a:gd name="T3" fmla="*/ 4 h 150"/>
                <a:gd name="T4" fmla="*/ 1 w 187"/>
                <a:gd name="T5" fmla="*/ 4 h 150"/>
                <a:gd name="T6" fmla="*/ 1 w 187"/>
                <a:gd name="T7" fmla="*/ 2 h 150"/>
                <a:gd name="T8" fmla="*/ 1 w 187"/>
                <a:gd name="T9" fmla="*/ 2 h 150"/>
                <a:gd name="T10" fmla="*/ 1 w 187"/>
                <a:gd name="T11" fmla="*/ 2 h 150"/>
                <a:gd name="T12" fmla="*/ 0 w 187"/>
                <a:gd name="T13" fmla="*/ 1 h 150"/>
                <a:gd name="T14" fmla="*/ 1 w 187"/>
                <a:gd name="T15" fmla="*/ 1 h 150"/>
                <a:gd name="T16" fmla="*/ 1 w 187"/>
                <a:gd name="T17" fmla="*/ 1 h 150"/>
                <a:gd name="T18" fmla="*/ 1 w 187"/>
                <a:gd name="T19" fmla="*/ 1 h 150"/>
                <a:gd name="T20" fmla="*/ 1 w 187"/>
                <a:gd name="T21" fmla="*/ 1 h 150"/>
                <a:gd name="T22" fmla="*/ 1 w 187"/>
                <a:gd name="T23" fmla="*/ 1 h 150"/>
                <a:gd name="T24" fmla="*/ 1 w 187"/>
                <a:gd name="T25" fmla="*/ 1 h 150"/>
                <a:gd name="T26" fmla="*/ 1 w 187"/>
                <a:gd name="T27" fmla="*/ 1 h 150"/>
                <a:gd name="T28" fmla="*/ 2 w 187"/>
                <a:gd name="T29" fmla="*/ 1 h 150"/>
                <a:gd name="T30" fmla="*/ 2 w 187"/>
                <a:gd name="T31" fmla="*/ 1 h 150"/>
                <a:gd name="T32" fmla="*/ 4 w 187"/>
                <a:gd name="T33" fmla="*/ 1 h 150"/>
                <a:gd name="T34" fmla="*/ 4 w 187"/>
                <a:gd name="T35" fmla="*/ 0 h 150"/>
                <a:gd name="T36" fmla="*/ 4 w 187"/>
                <a:gd name="T37" fmla="*/ 1 h 150"/>
                <a:gd name="T38" fmla="*/ 4 w 187"/>
                <a:gd name="T39" fmla="*/ 1 h 150"/>
                <a:gd name="T40" fmla="*/ 4 w 187"/>
                <a:gd name="T41" fmla="*/ 1 h 150"/>
                <a:gd name="T42" fmla="*/ 2 w 187"/>
                <a:gd name="T43" fmla="*/ 2 h 150"/>
                <a:gd name="T44" fmla="*/ 2 w 187"/>
                <a:gd name="T45" fmla="*/ 2 h 150"/>
                <a:gd name="T46" fmla="*/ 2 w 187"/>
                <a:gd name="T47" fmla="*/ 2 h 150"/>
                <a:gd name="T48" fmla="*/ 2 w 187"/>
                <a:gd name="T49" fmla="*/ 2 h 150"/>
                <a:gd name="T50" fmla="*/ 2 w 187"/>
                <a:gd name="T51" fmla="*/ 4 h 15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7"/>
                <a:gd name="T79" fmla="*/ 0 h 150"/>
                <a:gd name="T80" fmla="*/ 187 w 187"/>
                <a:gd name="T81" fmla="*/ 150 h 15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7" h="150">
                  <a:moveTo>
                    <a:pt x="94" y="146"/>
                  </a:moveTo>
                  <a:lnTo>
                    <a:pt x="64" y="150"/>
                  </a:lnTo>
                  <a:lnTo>
                    <a:pt x="44" y="148"/>
                  </a:lnTo>
                  <a:lnTo>
                    <a:pt x="46" y="132"/>
                  </a:lnTo>
                  <a:lnTo>
                    <a:pt x="22" y="118"/>
                  </a:lnTo>
                  <a:lnTo>
                    <a:pt x="2" y="116"/>
                  </a:lnTo>
                  <a:lnTo>
                    <a:pt x="0" y="78"/>
                  </a:lnTo>
                  <a:lnTo>
                    <a:pt x="22" y="52"/>
                  </a:lnTo>
                  <a:lnTo>
                    <a:pt x="10" y="42"/>
                  </a:lnTo>
                  <a:lnTo>
                    <a:pt x="12" y="34"/>
                  </a:lnTo>
                  <a:lnTo>
                    <a:pt x="24" y="2"/>
                  </a:lnTo>
                  <a:lnTo>
                    <a:pt x="54" y="2"/>
                  </a:lnTo>
                  <a:lnTo>
                    <a:pt x="70" y="14"/>
                  </a:lnTo>
                  <a:lnTo>
                    <a:pt x="80" y="8"/>
                  </a:lnTo>
                  <a:lnTo>
                    <a:pt x="108" y="18"/>
                  </a:lnTo>
                  <a:lnTo>
                    <a:pt x="114" y="10"/>
                  </a:lnTo>
                  <a:lnTo>
                    <a:pt x="149" y="14"/>
                  </a:lnTo>
                  <a:lnTo>
                    <a:pt x="171" y="0"/>
                  </a:lnTo>
                  <a:lnTo>
                    <a:pt x="185" y="14"/>
                  </a:lnTo>
                  <a:lnTo>
                    <a:pt x="187" y="40"/>
                  </a:lnTo>
                  <a:lnTo>
                    <a:pt x="177" y="42"/>
                  </a:lnTo>
                  <a:lnTo>
                    <a:pt x="137" y="118"/>
                  </a:lnTo>
                  <a:lnTo>
                    <a:pt x="126" y="110"/>
                  </a:lnTo>
                  <a:lnTo>
                    <a:pt x="116" y="110"/>
                  </a:lnTo>
                  <a:lnTo>
                    <a:pt x="96" y="128"/>
                  </a:lnTo>
                  <a:lnTo>
                    <a:pt x="94" y="146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28" name="Freeform 217"/>
            <p:cNvSpPr>
              <a:spLocks noChangeAspect="1"/>
            </p:cNvSpPr>
            <p:nvPr/>
          </p:nvSpPr>
          <p:spPr bwMode="auto">
            <a:xfrm>
              <a:off x="3912" y="1861"/>
              <a:ext cx="33" cy="59"/>
            </a:xfrm>
            <a:custGeom>
              <a:avLst/>
              <a:gdLst>
                <a:gd name="T0" fmla="*/ 1 w 54"/>
                <a:gd name="T1" fmla="*/ 1 h 96"/>
                <a:gd name="T2" fmla="*/ 1 w 54"/>
                <a:gd name="T3" fmla="*/ 0 h 96"/>
                <a:gd name="T4" fmla="*/ 1 w 54"/>
                <a:gd name="T5" fmla="*/ 1 h 96"/>
                <a:gd name="T6" fmla="*/ 1 w 54"/>
                <a:gd name="T7" fmla="*/ 1 h 96"/>
                <a:gd name="T8" fmla="*/ 1 w 54"/>
                <a:gd name="T9" fmla="*/ 1 h 96"/>
                <a:gd name="T10" fmla="*/ 1 w 54"/>
                <a:gd name="T11" fmla="*/ 1 h 96"/>
                <a:gd name="T12" fmla="*/ 1 w 54"/>
                <a:gd name="T13" fmla="*/ 2 h 96"/>
                <a:gd name="T14" fmla="*/ 1 w 54"/>
                <a:gd name="T15" fmla="*/ 2 h 96"/>
                <a:gd name="T16" fmla="*/ 1 w 54"/>
                <a:gd name="T17" fmla="*/ 1 h 96"/>
                <a:gd name="T18" fmla="*/ 0 w 54"/>
                <a:gd name="T19" fmla="*/ 1 h 96"/>
                <a:gd name="T20" fmla="*/ 1 w 54"/>
                <a:gd name="T21" fmla="*/ 1 h 96"/>
                <a:gd name="T22" fmla="*/ 1 w 54"/>
                <a:gd name="T23" fmla="*/ 1 h 96"/>
                <a:gd name="T24" fmla="*/ 1 w 54"/>
                <a:gd name="T25" fmla="*/ 1 h 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96"/>
                <a:gd name="T41" fmla="*/ 54 w 54"/>
                <a:gd name="T42" fmla="*/ 96 h 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96">
                  <a:moveTo>
                    <a:pt x="20" y="2"/>
                  </a:moveTo>
                  <a:lnTo>
                    <a:pt x="34" y="0"/>
                  </a:lnTo>
                  <a:lnTo>
                    <a:pt x="44" y="10"/>
                  </a:lnTo>
                  <a:lnTo>
                    <a:pt x="42" y="18"/>
                  </a:lnTo>
                  <a:lnTo>
                    <a:pt x="54" y="28"/>
                  </a:lnTo>
                  <a:lnTo>
                    <a:pt x="32" y="54"/>
                  </a:lnTo>
                  <a:lnTo>
                    <a:pt x="34" y="92"/>
                  </a:lnTo>
                  <a:lnTo>
                    <a:pt x="12" y="96"/>
                  </a:lnTo>
                  <a:lnTo>
                    <a:pt x="12" y="48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20" y="16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29" name="Freeform 218"/>
            <p:cNvSpPr>
              <a:spLocks noChangeAspect="1"/>
            </p:cNvSpPr>
            <p:nvPr/>
          </p:nvSpPr>
          <p:spPr bwMode="auto">
            <a:xfrm>
              <a:off x="3901" y="1873"/>
              <a:ext cx="19" cy="49"/>
            </a:xfrm>
            <a:custGeom>
              <a:avLst/>
              <a:gdLst>
                <a:gd name="T0" fmla="*/ 1 w 30"/>
                <a:gd name="T1" fmla="*/ 1 h 80"/>
                <a:gd name="T2" fmla="*/ 1 w 30"/>
                <a:gd name="T3" fmla="*/ 1 h 80"/>
                <a:gd name="T4" fmla="*/ 1 w 30"/>
                <a:gd name="T5" fmla="*/ 1 h 80"/>
                <a:gd name="T6" fmla="*/ 1 w 30"/>
                <a:gd name="T7" fmla="*/ 1 h 80"/>
                <a:gd name="T8" fmla="*/ 1 w 30"/>
                <a:gd name="T9" fmla="*/ 1 h 80"/>
                <a:gd name="T10" fmla="*/ 0 w 30"/>
                <a:gd name="T11" fmla="*/ 0 h 80"/>
                <a:gd name="T12" fmla="*/ 1 w 30"/>
                <a:gd name="T13" fmla="*/ 0 h 80"/>
                <a:gd name="T14" fmla="*/ 1 w 30"/>
                <a:gd name="T15" fmla="*/ 1 h 80"/>
                <a:gd name="T16" fmla="*/ 1 w 30"/>
                <a:gd name="T17" fmla="*/ 1 h 80"/>
                <a:gd name="T18" fmla="*/ 1 w 30"/>
                <a:gd name="T19" fmla="*/ 1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80"/>
                <a:gd name="T32" fmla="*/ 30 w 30"/>
                <a:gd name="T33" fmla="*/ 80 h 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80">
                  <a:moveTo>
                    <a:pt x="30" y="76"/>
                  </a:moveTo>
                  <a:lnTo>
                    <a:pt x="16" y="80"/>
                  </a:lnTo>
                  <a:lnTo>
                    <a:pt x="12" y="48"/>
                  </a:lnTo>
                  <a:lnTo>
                    <a:pt x="8" y="34"/>
                  </a:lnTo>
                  <a:lnTo>
                    <a:pt x="12" y="18"/>
                  </a:lnTo>
                  <a:lnTo>
                    <a:pt x="0" y="0"/>
                  </a:lnTo>
                  <a:lnTo>
                    <a:pt x="22" y="0"/>
                  </a:lnTo>
                  <a:lnTo>
                    <a:pt x="18" y="12"/>
                  </a:lnTo>
                  <a:lnTo>
                    <a:pt x="30" y="28"/>
                  </a:lnTo>
                  <a:lnTo>
                    <a:pt x="30" y="76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30" name="Freeform 219"/>
            <p:cNvSpPr>
              <a:spLocks noChangeAspect="1"/>
            </p:cNvSpPr>
            <p:nvPr/>
          </p:nvSpPr>
          <p:spPr bwMode="auto">
            <a:xfrm>
              <a:off x="3787" y="1736"/>
              <a:ext cx="158" cy="144"/>
            </a:xfrm>
            <a:custGeom>
              <a:avLst/>
              <a:gdLst>
                <a:gd name="T0" fmla="*/ 2 w 258"/>
                <a:gd name="T1" fmla="*/ 0 h 236"/>
                <a:gd name="T2" fmla="*/ 4 w 258"/>
                <a:gd name="T3" fmla="*/ 1 h 236"/>
                <a:gd name="T4" fmla="*/ 4 w 258"/>
                <a:gd name="T5" fmla="*/ 1 h 236"/>
                <a:gd name="T6" fmla="*/ 5 w 258"/>
                <a:gd name="T7" fmla="*/ 1 h 236"/>
                <a:gd name="T8" fmla="*/ 5 w 258"/>
                <a:gd name="T9" fmla="*/ 2 h 236"/>
                <a:gd name="T10" fmla="*/ 5 w 258"/>
                <a:gd name="T11" fmla="*/ 2 h 236"/>
                <a:gd name="T12" fmla="*/ 5 w 258"/>
                <a:gd name="T13" fmla="*/ 2 h 236"/>
                <a:gd name="T14" fmla="*/ 5 w 258"/>
                <a:gd name="T15" fmla="*/ 3 h 236"/>
                <a:gd name="T16" fmla="*/ 4 w 258"/>
                <a:gd name="T17" fmla="*/ 3 h 236"/>
                <a:gd name="T18" fmla="*/ 4 w 258"/>
                <a:gd name="T19" fmla="*/ 3 h 236"/>
                <a:gd name="T20" fmla="*/ 4 w 258"/>
                <a:gd name="T21" fmla="*/ 3 h 236"/>
                <a:gd name="T22" fmla="*/ 3 w 258"/>
                <a:gd name="T23" fmla="*/ 3 h 236"/>
                <a:gd name="T24" fmla="*/ 2 w 258"/>
                <a:gd name="T25" fmla="*/ 4 h 236"/>
                <a:gd name="T26" fmla="*/ 2 w 258"/>
                <a:gd name="T27" fmla="*/ 4 h 236"/>
                <a:gd name="T28" fmla="*/ 2 w 258"/>
                <a:gd name="T29" fmla="*/ 4 h 236"/>
                <a:gd name="T30" fmla="*/ 2 w 258"/>
                <a:gd name="T31" fmla="*/ 4 h 236"/>
                <a:gd name="T32" fmla="*/ 2 w 258"/>
                <a:gd name="T33" fmla="*/ 4 h 236"/>
                <a:gd name="T34" fmla="*/ 1 w 258"/>
                <a:gd name="T35" fmla="*/ 4 h 236"/>
                <a:gd name="T36" fmla="*/ 1 w 258"/>
                <a:gd name="T37" fmla="*/ 4 h 236"/>
                <a:gd name="T38" fmla="*/ 1 w 258"/>
                <a:gd name="T39" fmla="*/ 4 h 236"/>
                <a:gd name="T40" fmla="*/ 1 w 258"/>
                <a:gd name="T41" fmla="*/ 4 h 236"/>
                <a:gd name="T42" fmla="*/ 1 w 258"/>
                <a:gd name="T43" fmla="*/ 4 h 236"/>
                <a:gd name="T44" fmla="*/ 1 w 258"/>
                <a:gd name="T45" fmla="*/ 4 h 236"/>
                <a:gd name="T46" fmla="*/ 1 w 258"/>
                <a:gd name="T47" fmla="*/ 4 h 236"/>
                <a:gd name="T48" fmla="*/ 1 w 258"/>
                <a:gd name="T49" fmla="*/ 4 h 236"/>
                <a:gd name="T50" fmla="*/ 1 w 258"/>
                <a:gd name="T51" fmla="*/ 3 h 236"/>
                <a:gd name="T52" fmla="*/ 1 w 258"/>
                <a:gd name="T53" fmla="*/ 3 h 236"/>
                <a:gd name="T54" fmla="*/ 0 w 258"/>
                <a:gd name="T55" fmla="*/ 3 h 236"/>
                <a:gd name="T56" fmla="*/ 1 w 258"/>
                <a:gd name="T57" fmla="*/ 3 h 236"/>
                <a:gd name="T58" fmla="*/ 2 w 258"/>
                <a:gd name="T59" fmla="*/ 3 h 236"/>
                <a:gd name="T60" fmla="*/ 2 w 258"/>
                <a:gd name="T61" fmla="*/ 2 h 236"/>
                <a:gd name="T62" fmla="*/ 2 w 258"/>
                <a:gd name="T63" fmla="*/ 2 h 236"/>
                <a:gd name="T64" fmla="*/ 2 w 258"/>
                <a:gd name="T65" fmla="*/ 0 h 236"/>
                <a:gd name="T66" fmla="*/ 2 w 258"/>
                <a:gd name="T67" fmla="*/ 0 h 2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8"/>
                <a:gd name="T103" fmla="*/ 0 h 236"/>
                <a:gd name="T104" fmla="*/ 258 w 258"/>
                <a:gd name="T105" fmla="*/ 236 h 2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8" h="236">
                  <a:moveTo>
                    <a:pt x="120" y="0"/>
                  </a:moveTo>
                  <a:lnTo>
                    <a:pt x="210" y="60"/>
                  </a:lnTo>
                  <a:lnTo>
                    <a:pt x="224" y="74"/>
                  </a:lnTo>
                  <a:lnTo>
                    <a:pt x="244" y="82"/>
                  </a:lnTo>
                  <a:lnTo>
                    <a:pt x="242" y="98"/>
                  </a:lnTo>
                  <a:lnTo>
                    <a:pt x="258" y="96"/>
                  </a:lnTo>
                  <a:lnTo>
                    <a:pt x="258" y="138"/>
                  </a:lnTo>
                  <a:lnTo>
                    <a:pt x="246" y="156"/>
                  </a:lnTo>
                  <a:lnTo>
                    <a:pt x="212" y="162"/>
                  </a:lnTo>
                  <a:lnTo>
                    <a:pt x="198" y="162"/>
                  </a:lnTo>
                  <a:lnTo>
                    <a:pt x="178" y="162"/>
                  </a:lnTo>
                  <a:lnTo>
                    <a:pt x="154" y="172"/>
                  </a:lnTo>
                  <a:lnTo>
                    <a:pt x="136" y="190"/>
                  </a:lnTo>
                  <a:lnTo>
                    <a:pt x="128" y="186"/>
                  </a:lnTo>
                  <a:lnTo>
                    <a:pt x="118" y="210"/>
                  </a:lnTo>
                  <a:lnTo>
                    <a:pt x="108" y="212"/>
                  </a:lnTo>
                  <a:lnTo>
                    <a:pt x="104" y="234"/>
                  </a:lnTo>
                  <a:lnTo>
                    <a:pt x="64" y="236"/>
                  </a:lnTo>
                  <a:lnTo>
                    <a:pt x="56" y="218"/>
                  </a:lnTo>
                  <a:lnTo>
                    <a:pt x="50" y="204"/>
                  </a:lnTo>
                  <a:lnTo>
                    <a:pt x="24" y="210"/>
                  </a:lnTo>
                  <a:lnTo>
                    <a:pt x="12" y="206"/>
                  </a:lnTo>
                  <a:lnTo>
                    <a:pt x="12" y="204"/>
                  </a:lnTo>
                  <a:lnTo>
                    <a:pt x="12" y="200"/>
                  </a:lnTo>
                  <a:lnTo>
                    <a:pt x="10" y="192"/>
                  </a:lnTo>
                  <a:lnTo>
                    <a:pt x="4" y="184"/>
                  </a:lnTo>
                  <a:lnTo>
                    <a:pt x="2" y="172"/>
                  </a:lnTo>
                  <a:lnTo>
                    <a:pt x="0" y="166"/>
                  </a:lnTo>
                  <a:lnTo>
                    <a:pt x="6" y="152"/>
                  </a:lnTo>
                  <a:lnTo>
                    <a:pt x="106" y="154"/>
                  </a:lnTo>
                  <a:lnTo>
                    <a:pt x="108" y="144"/>
                  </a:lnTo>
                  <a:lnTo>
                    <a:pt x="102" y="136"/>
                  </a:lnTo>
                  <a:lnTo>
                    <a:pt x="9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31" name="Freeform 220"/>
            <p:cNvSpPr>
              <a:spLocks noChangeAspect="1"/>
            </p:cNvSpPr>
            <p:nvPr/>
          </p:nvSpPr>
          <p:spPr bwMode="auto">
            <a:xfrm>
              <a:off x="3851" y="1835"/>
              <a:ext cx="74" cy="53"/>
            </a:xfrm>
            <a:custGeom>
              <a:avLst/>
              <a:gdLst>
                <a:gd name="T0" fmla="*/ 1 w 120"/>
                <a:gd name="T1" fmla="*/ 1 h 86"/>
                <a:gd name="T2" fmla="*/ 1 w 120"/>
                <a:gd name="T3" fmla="*/ 1 h 86"/>
                <a:gd name="T4" fmla="*/ 1 w 120"/>
                <a:gd name="T5" fmla="*/ 1 h 86"/>
                <a:gd name="T6" fmla="*/ 1 w 120"/>
                <a:gd name="T7" fmla="*/ 1 h 86"/>
                <a:gd name="T8" fmla="*/ 0 w 120"/>
                <a:gd name="T9" fmla="*/ 1 h 86"/>
                <a:gd name="T10" fmla="*/ 1 w 120"/>
                <a:gd name="T11" fmla="*/ 1 h 86"/>
                <a:gd name="T12" fmla="*/ 1 w 120"/>
                <a:gd name="T13" fmla="*/ 1 h 86"/>
                <a:gd name="T14" fmla="*/ 1 w 120"/>
                <a:gd name="T15" fmla="*/ 1 h 86"/>
                <a:gd name="T16" fmla="*/ 1 w 120"/>
                <a:gd name="T17" fmla="*/ 1 h 86"/>
                <a:gd name="T18" fmla="*/ 1 w 120"/>
                <a:gd name="T19" fmla="*/ 1 h 86"/>
                <a:gd name="T20" fmla="*/ 1 w 120"/>
                <a:gd name="T21" fmla="*/ 0 h 86"/>
                <a:gd name="T22" fmla="*/ 2 w 120"/>
                <a:gd name="T23" fmla="*/ 0 h 86"/>
                <a:gd name="T24" fmla="*/ 2 w 120"/>
                <a:gd name="T25" fmla="*/ 1 h 86"/>
                <a:gd name="T26" fmla="*/ 2 w 120"/>
                <a:gd name="T27" fmla="*/ 1 h 86"/>
                <a:gd name="T28" fmla="*/ 2 w 120"/>
                <a:gd name="T29" fmla="*/ 1 h 86"/>
                <a:gd name="T30" fmla="*/ 2 w 120"/>
                <a:gd name="T31" fmla="*/ 1 h 86"/>
                <a:gd name="T32" fmla="*/ 2 w 120"/>
                <a:gd name="T33" fmla="*/ 1 h 86"/>
                <a:gd name="T34" fmla="*/ 2 w 120"/>
                <a:gd name="T35" fmla="*/ 1 h 86"/>
                <a:gd name="T36" fmla="*/ 2 w 120"/>
                <a:gd name="T37" fmla="*/ 1 h 86"/>
                <a:gd name="T38" fmla="*/ 1 w 120"/>
                <a:gd name="T39" fmla="*/ 1 h 86"/>
                <a:gd name="T40" fmla="*/ 1 w 120"/>
                <a:gd name="T41" fmla="*/ 1 h 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0"/>
                <a:gd name="T64" fmla="*/ 0 h 86"/>
                <a:gd name="T65" fmla="*/ 120 w 120"/>
                <a:gd name="T66" fmla="*/ 86 h 8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0" h="86">
                  <a:moveTo>
                    <a:pt x="44" y="62"/>
                  </a:moveTo>
                  <a:lnTo>
                    <a:pt x="44" y="84"/>
                  </a:lnTo>
                  <a:lnTo>
                    <a:pt x="30" y="78"/>
                  </a:lnTo>
                  <a:lnTo>
                    <a:pt x="20" y="86"/>
                  </a:lnTo>
                  <a:lnTo>
                    <a:pt x="0" y="72"/>
                  </a:lnTo>
                  <a:lnTo>
                    <a:pt x="4" y="50"/>
                  </a:lnTo>
                  <a:lnTo>
                    <a:pt x="14" y="48"/>
                  </a:lnTo>
                  <a:lnTo>
                    <a:pt x="24" y="24"/>
                  </a:lnTo>
                  <a:lnTo>
                    <a:pt x="32" y="28"/>
                  </a:lnTo>
                  <a:lnTo>
                    <a:pt x="50" y="10"/>
                  </a:lnTo>
                  <a:lnTo>
                    <a:pt x="74" y="0"/>
                  </a:lnTo>
                  <a:lnTo>
                    <a:pt x="94" y="0"/>
                  </a:lnTo>
                  <a:lnTo>
                    <a:pt x="90" y="8"/>
                  </a:lnTo>
                  <a:lnTo>
                    <a:pt x="92" y="14"/>
                  </a:lnTo>
                  <a:lnTo>
                    <a:pt x="104" y="28"/>
                  </a:lnTo>
                  <a:lnTo>
                    <a:pt x="102" y="34"/>
                  </a:lnTo>
                  <a:lnTo>
                    <a:pt x="120" y="44"/>
                  </a:lnTo>
                  <a:lnTo>
                    <a:pt x="120" y="58"/>
                  </a:lnTo>
                  <a:lnTo>
                    <a:pt x="104" y="62"/>
                  </a:lnTo>
                  <a:lnTo>
                    <a:pt x="82" y="62"/>
                  </a:lnTo>
                  <a:lnTo>
                    <a:pt x="44" y="62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32" name="Freeform 221"/>
            <p:cNvSpPr>
              <a:spLocks noChangeAspect="1"/>
            </p:cNvSpPr>
            <p:nvPr/>
          </p:nvSpPr>
          <p:spPr bwMode="auto">
            <a:xfrm>
              <a:off x="3874" y="1873"/>
              <a:ext cx="37" cy="62"/>
            </a:xfrm>
            <a:custGeom>
              <a:avLst/>
              <a:gdLst>
                <a:gd name="T0" fmla="*/ 1 w 60"/>
                <a:gd name="T1" fmla="*/ 1 h 100"/>
                <a:gd name="T2" fmla="*/ 1 w 60"/>
                <a:gd name="T3" fmla="*/ 1 h 100"/>
                <a:gd name="T4" fmla="*/ 1 w 60"/>
                <a:gd name="T5" fmla="*/ 2 h 100"/>
                <a:gd name="T6" fmla="*/ 1 w 60"/>
                <a:gd name="T7" fmla="*/ 2 h 100"/>
                <a:gd name="T8" fmla="*/ 1 w 60"/>
                <a:gd name="T9" fmla="*/ 2 h 100"/>
                <a:gd name="T10" fmla="*/ 0 w 60"/>
                <a:gd name="T11" fmla="*/ 1 h 100"/>
                <a:gd name="T12" fmla="*/ 1 w 60"/>
                <a:gd name="T13" fmla="*/ 1 h 100"/>
                <a:gd name="T14" fmla="*/ 1 w 60"/>
                <a:gd name="T15" fmla="*/ 1 h 100"/>
                <a:gd name="T16" fmla="*/ 1 w 60"/>
                <a:gd name="T17" fmla="*/ 0 h 100"/>
                <a:gd name="T18" fmla="*/ 1 w 60"/>
                <a:gd name="T19" fmla="*/ 0 h 100"/>
                <a:gd name="T20" fmla="*/ 1 w 60"/>
                <a:gd name="T21" fmla="*/ 1 h 100"/>
                <a:gd name="T22" fmla="*/ 1 w 60"/>
                <a:gd name="T23" fmla="*/ 1 h 100"/>
                <a:gd name="T24" fmla="*/ 1 w 60"/>
                <a:gd name="T25" fmla="*/ 1 h 100"/>
                <a:gd name="T26" fmla="*/ 1 w 60"/>
                <a:gd name="T27" fmla="*/ 1 h 100"/>
                <a:gd name="T28" fmla="*/ 1 w 60"/>
                <a:gd name="T29" fmla="*/ 1 h 1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0"/>
                <a:gd name="T46" fmla="*/ 0 h 100"/>
                <a:gd name="T47" fmla="*/ 60 w 60"/>
                <a:gd name="T48" fmla="*/ 100 h 1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0" h="100">
                  <a:moveTo>
                    <a:pt x="60" y="80"/>
                  </a:moveTo>
                  <a:lnTo>
                    <a:pt x="48" y="86"/>
                  </a:lnTo>
                  <a:lnTo>
                    <a:pt x="36" y="96"/>
                  </a:lnTo>
                  <a:lnTo>
                    <a:pt x="20" y="100"/>
                  </a:lnTo>
                  <a:lnTo>
                    <a:pt x="8" y="94"/>
                  </a:lnTo>
                  <a:lnTo>
                    <a:pt x="0" y="72"/>
                  </a:lnTo>
                  <a:lnTo>
                    <a:pt x="10" y="50"/>
                  </a:lnTo>
                  <a:lnTo>
                    <a:pt x="6" y="22"/>
                  </a:lnTo>
                  <a:lnTo>
                    <a:pt x="6" y="0"/>
                  </a:lnTo>
                  <a:lnTo>
                    <a:pt x="44" y="0"/>
                  </a:lnTo>
                  <a:lnTo>
                    <a:pt x="56" y="18"/>
                  </a:lnTo>
                  <a:lnTo>
                    <a:pt x="52" y="30"/>
                  </a:lnTo>
                  <a:lnTo>
                    <a:pt x="54" y="40"/>
                  </a:lnTo>
                  <a:lnTo>
                    <a:pt x="56" y="48"/>
                  </a:lnTo>
                  <a:lnTo>
                    <a:pt x="60" y="8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33" name="Freeform 222"/>
            <p:cNvSpPr>
              <a:spLocks noChangeAspect="1"/>
            </p:cNvSpPr>
            <p:nvPr/>
          </p:nvSpPr>
          <p:spPr bwMode="auto">
            <a:xfrm>
              <a:off x="3822" y="1880"/>
              <a:ext cx="59" cy="60"/>
            </a:xfrm>
            <a:custGeom>
              <a:avLst/>
              <a:gdLst>
                <a:gd name="T0" fmla="*/ 3 w 94"/>
                <a:gd name="T1" fmla="*/ 1 h 98"/>
                <a:gd name="T2" fmla="*/ 1 w 94"/>
                <a:gd name="T3" fmla="*/ 1 h 98"/>
                <a:gd name="T4" fmla="*/ 1 w 94"/>
                <a:gd name="T5" fmla="*/ 2 h 98"/>
                <a:gd name="T6" fmla="*/ 1 w 94"/>
                <a:gd name="T7" fmla="*/ 2 h 98"/>
                <a:gd name="T8" fmla="*/ 1 w 94"/>
                <a:gd name="T9" fmla="*/ 1 h 98"/>
                <a:gd name="T10" fmla="*/ 1 w 94"/>
                <a:gd name="T11" fmla="*/ 1 h 98"/>
                <a:gd name="T12" fmla="*/ 1 w 94"/>
                <a:gd name="T13" fmla="*/ 1 h 98"/>
                <a:gd name="T14" fmla="*/ 0 w 94"/>
                <a:gd name="T15" fmla="*/ 1 h 98"/>
                <a:gd name="T16" fmla="*/ 0 w 94"/>
                <a:gd name="T17" fmla="*/ 1 h 98"/>
                <a:gd name="T18" fmla="*/ 0 w 94"/>
                <a:gd name="T19" fmla="*/ 1 h 98"/>
                <a:gd name="T20" fmla="*/ 1 w 94"/>
                <a:gd name="T21" fmla="*/ 1 h 98"/>
                <a:gd name="T22" fmla="*/ 1 w 94"/>
                <a:gd name="T23" fmla="*/ 1 h 98"/>
                <a:gd name="T24" fmla="*/ 1 w 94"/>
                <a:gd name="T25" fmla="*/ 1 h 98"/>
                <a:gd name="T26" fmla="*/ 1 w 94"/>
                <a:gd name="T27" fmla="*/ 1 h 98"/>
                <a:gd name="T28" fmla="*/ 1 w 94"/>
                <a:gd name="T29" fmla="*/ 1 h 98"/>
                <a:gd name="T30" fmla="*/ 1 w 94"/>
                <a:gd name="T31" fmla="*/ 1 h 98"/>
                <a:gd name="T32" fmla="*/ 1 w 94"/>
                <a:gd name="T33" fmla="*/ 0 h 98"/>
                <a:gd name="T34" fmla="*/ 2 w 94"/>
                <a:gd name="T35" fmla="*/ 1 h 98"/>
                <a:gd name="T36" fmla="*/ 2 w 94"/>
                <a:gd name="T37" fmla="*/ 1 h 98"/>
                <a:gd name="T38" fmla="*/ 3 w 94"/>
                <a:gd name="T39" fmla="*/ 1 h 98"/>
                <a:gd name="T40" fmla="*/ 3 w 94"/>
                <a:gd name="T41" fmla="*/ 1 h 98"/>
                <a:gd name="T42" fmla="*/ 2 w 94"/>
                <a:gd name="T43" fmla="*/ 1 h 98"/>
                <a:gd name="T44" fmla="*/ 3 w 94"/>
                <a:gd name="T45" fmla="*/ 1 h 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4"/>
                <a:gd name="T70" fmla="*/ 0 h 98"/>
                <a:gd name="T71" fmla="*/ 94 w 94"/>
                <a:gd name="T72" fmla="*/ 98 h 9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4" h="98">
                  <a:moveTo>
                    <a:pt x="92" y="84"/>
                  </a:moveTo>
                  <a:lnTo>
                    <a:pt x="50" y="84"/>
                  </a:lnTo>
                  <a:lnTo>
                    <a:pt x="24" y="94"/>
                  </a:lnTo>
                  <a:lnTo>
                    <a:pt x="12" y="98"/>
                  </a:lnTo>
                  <a:lnTo>
                    <a:pt x="16" y="78"/>
                  </a:lnTo>
                  <a:lnTo>
                    <a:pt x="14" y="72"/>
                  </a:lnTo>
                  <a:lnTo>
                    <a:pt x="8" y="68"/>
                  </a:lnTo>
                  <a:lnTo>
                    <a:pt x="0" y="66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6" y="44"/>
                  </a:lnTo>
                  <a:lnTo>
                    <a:pt x="4" y="34"/>
                  </a:lnTo>
                  <a:lnTo>
                    <a:pt x="10" y="32"/>
                  </a:lnTo>
                  <a:lnTo>
                    <a:pt x="8" y="18"/>
                  </a:lnTo>
                  <a:lnTo>
                    <a:pt x="4" y="10"/>
                  </a:lnTo>
                  <a:lnTo>
                    <a:pt x="6" y="2"/>
                  </a:lnTo>
                  <a:lnTo>
                    <a:pt x="46" y="0"/>
                  </a:lnTo>
                  <a:lnTo>
                    <a:pt x="66" y="14"/>
                  </a:lnTo>
                  <a:lnTo>
                    <a:pt x="76" y="6"/>
                  </a:lnTo>
                  <a:lnTo>
                    <a:pt x="90" y="12"/>
                  </a:lnTo>
                  <a:lnTo>
                    <a:pt x="94" y="40"/>
                  </a:lnTo>
                  <a:lnTo>
                    <a:pt x="84" y="62"/>
                  </a:lnTo>
                  <a:lnTo>
                    <a:pt x="92" y="84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34" name="Freeform 223"/>
            <p:cNvSpPr>
              <a:spLocks noChangeAspect="1"/>
            </p:cNvSpPr>
            <p:nvPr/>
          </p:nvSpPr>
          <p:spPr bwMode="auto">
            <a:xfrm>
              <a:off x="3999" y="1959"/>
              <a:ext cx="17" cy="16"/>
            </a:xfrm>
            <a:custGeom>
              <a:avLst/>
              <a:gdLst>
                <a:gd name="T0" fmla="*/ 1 w 29"/>
                <a:gd name="T1" fmla="*/ 0 h 24"/>
                <a:gd name="T2" fmla="*/ 1 w 29"/>
                <a:gd name="T3" fmla="*/ 0 h 24"/>
                <a:gd name="T4" fmla="*/ 1 w 29"/>
                <a:gd name="T5" fmla="*/ 1 h 24"/>
                <a:gd name="T6" fmla="*/ 1 w 29"/>
                <a:gd name="T7" fmla="*/ 1 h 24"/>
                <a:gd name="T8" fmla="*/ 0 w 29"/>
                <a:gd name="T9" fmla="*/ 1 h 24"/>
                <a:gd name="T10" fmla="*/ 1 w 29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4"/>
                <a:gd name="T20" fmla="*/ 29 w 29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4">
                  <a:moveTo>
                    <a:pt x="4" y="0"/>
                  </a:moveTo>
                  <a:lnTo>
                    <a:pt x="29" y="0"/>
                  </a:lnTo>
                  <a:lnTo>
                    <a:pt x="26" y="22"/>
                  </a:lnTo>
                  <a:lnTo>
                    <a:pt x="2" y="24"/>
                  </a:lnTo>
                  <a:lnTo>
                    <a:pt x="0" y="1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35" name="Freeform 224"/>
            <p:cNvSpPr>
              <a:spLocks noChangeAspect="1"/>
            </p:cNvSpPr>
            <p:nvPr/>
          </p:nvSpPr>
          <p:spPr bwMode="auto">
            <a:xfrm>
              <a:off x="4383" y="2071"/>
              <a:ext cx="70" cy="138"/>
            </a:xfrm>
            <a:custGeom>
              <a:avLst/>
              <a:gdLst>
                <a:gd name="T0" fmla="*/ 1 w 114"/>
                <a:gd name="T1" fmla="*/ 1 h 224"/>
                <a:gd name="T2" fmla="*/ 1 w 114"/>
                <a:gd name="T3" fmla="*/ 1 h 224"/>
                <a:gd name="T4" fmla="*/ 1 w 114"/>
                <a:gd name="T5" fmla="*/ 1 h 224"/>
                <a:gd name="T6" fmla="*/ 1 w 114"/>
                <a:gd name="T7" fmla="*/ 1 h 224"/>
                <a:gd name="T8" fmla="*/ 1 w 114"/>
                <a:gd name="T9" fmla="*/ 1 h 224"/>
                <a:gd name="T10" fmla="*/ 2 w 114"/>
                <a:gd name="T11" fmla="*/ 1 h 224"/>
                <a:gd name="T12" fmla="*/ 2 w 114"/>
                <a:gd name="T13" fmla="*/ 0 h 224"/>
                <a:gd name="T14" fmla="*/ 2 w 114"/>
                <a:gd name="T15" fmla="*/ 1 h 224"/>
                <a:gd name="T16" fmla="*/ 2 w 114"/>
                <a:gd name="T17" fmla="*/ 1 h 224"/>
                <a:gd name="T18" fmla="*/ 2 w 114"/>
                <a:gd name="T19" fmla="*/ 1 h 224"/>
                <a:gd name="T20" fmla="*/ 2 w 114"/>
                <a:gd name="T21" fmla="*/ 1 h 224"/>
                <a:gd name="T22" fmla="*/ 2 w 114"/>
                <a:gd name="T23" fmla="*/ 1 h 224"/>
                <a:gd name="T24" fmla="*/ 2 w 114"/>
                <a:gd name="T25" fmla="*/ 1 h 224"/>
                <a:gd name="T26" fmla="*/ 1 w 114"/>
                <a:gd name="T27" fmla="*/ 4 h 224"/>
                <a:gd name="T28" fmla="*/ 1 w 114"/>
                <a:gd name="T29" fmla="*/ 4 h 224"/>
                <a:gd name="T30" fmla="*/ 1 w 114"/>
                <a:gd name="T31" fmla="*/ 4 h 224"/>
                <a:gd name="T32" fmla="*/ 1 w 114"/>
                <a:gd name="T33" fmla="*/ 4 h 224"/>
                <a:gd name="T34" fmla="*/ 1 w 114"/>
                <a:gd name="T35" fmla="*/ 4 h 224"/>
                <a:gd name="T36" fmla="*/ 1 w 114"/>
                <a:gd name="T37" fmla="*/ 4 h 224"/>
                <a:gd name="T38" fmla="*/ 1 w 114"/>
                <a:gd name="T39" fmla="*/ 4 h 224"/>
                <a:gd name="T40" fmla="*/ 0 w 114"/>
                <a:gd name="T41" fmla="*/ 4 h 224"/>
                <a:gd name="T42" fmla="*/ 1 w 114"/>
                <a:gd name="T43" fmla="*/ 2 h 224"/>
                <a:gd name="T44" fmla="*/ 1 w 114"/>
                <a:gd name="T45" fmla="*/ 2 h 224"/>
                <a:gd name="T46" fmla="*/ 1 w 114"/>
                <a:gd name="T47" fmla="*/ 2 h 224"/>
                <a:gd name="T48" fmla="*/ 1 w 114"/>
                <a:gd name="T49" fmla="*/ 2 h 224"/>
                <a:gd name="T50" fmla="*/ 1 w 114"/>
                <a:gd name="T51" fmla="*/ 1 h 224"/>
                <a:gd name="T52" fmla="*/ 1 w 114"/>
                <a:gd name="T53" fmla="*/ 1 h 2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4"/>
                <a:gd name="T82" fmla="*/ 0 h 224"/>
                <a:gd name="T83" fmla="*/ 114 w 114"/>
                <a:gd name="T84" fmla="*/ 224 h 22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4" h="224">
                  <a:moveTo>
                    <a:pt x="22" y="70"/>
                  </a:moveTo>
                  <a:lnTo>
                    <a:pt x="46" y="60"/>
                  </a:lnTo>
                  <a:lnTo>
                    <a:pt x="70" y="44"/>
                  </a:lnTo>
                  <a:lnTo>
                    <a:pt x="78" y="30"/>
                  </a:lnTo>
                  <a:lnTo>
                    <a:pt x="86" y="26"/>
                  </a:lnTo>
                  <a:lnTo>
                    <a:pt x="94" y="10"/>
                  </a:lnTo>
                  <a:lnTo>
                    <a:pt x="96" y="0"/>
                  </a:lnTo>
                  <a:lnTo>
                    <a:pt x="108" y="20"/>
                  </a:lnTo>
                  <a:lnTo>
                    <a:pt x="112" y="40"/>
                  </a:lnTo>
                  <a:lnTo>
                    <a:pt x="114" y="52"/>
                  </a:lnTo>
                  <a:lnTo>
                    <a:pt x="114" y="64"/>
                  </a:lnTo>
                  <a:lnTo>
                    <a:pt x="102" y="66"/>
                  </a:lnTo>
                  <a:lnTo>
                    <a:pt x="102" y="82"/>
                  </a:lnTo>
                  <a:lnTo>
                    <a:pt x="82" y="150"/>
                  </a:lnTo>
                  <a:lnTo>
                    <a:pt x="74" y="182"/>
                  </a:lnTo>
                  <a:lnTo>
                    <a:pt x="62" y="214"/>
                  </a:lnTo>
                  <a:lnTo>
                    <a:pt x="40" y="224"/>
                  </a:lnTo>
                  <a:lnTo>
                    <a:pt x="18" y="222"/>
                  </a:lnTo>
                  <a:lnTo>
                    <a:pt x="8" y="202"/>
                  </a:lnTo>
                  <a:lnTo>
                    <a:pt x="6" y="182"/>
                  </a:lnTo>
                  <a:lnTo>
                    <a:pt x="0" y="164"/>
                  </a:lnTo>
                  <a:lnTo>
                    <a:pt x="16" y="142"/>
                  </a:lnTo>
                  <a:lnTo>
                    <a:pt x="20" y="122"/>
                  </a:lnTo>
                  <a:lnTo>
                    <a:pt x="16" y="106"/>
                  </a:lnTo>
                  <a:lnTo>
                    <a:pt x="10" y="90"/>
                  </a:lnTo>
                  <a:lnTo>
                    <a:pt x="18" y="80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36" name="Freeform 225"/>
            <p:cNvSpPr>
              <a:spLocks noChangeAspect="1"/>
            </p:cNvSpPr>
            <p:nvPr/>
          </p:nvSpPr>
          <p:spPr bwMode="auto">
            <a:xfrm>
              <a:off x="4068" y="2202"/>
              <a:ext cx="159" cy="134"/>
            </a:xfrm>
            <a:custGeom>
              <a:avLst/>
              <a:gdLst>
                <a:gd name="T0" fmla="*/ 0 w 260"/>
                <a:gd name="T1" fmla="*/ 2 h 218"/>
                <a:gd name="T2" fmla="*/ 1 w 260"/>
                <a:gd name="T3" fmla="*/ 2 h 218"/>
                <a:gd name="T4" fmla="*/ 1 w 260"/>
                <a:gd name="T5" fmla="*/ 2 h 218"/>
                <a:gd name="T6" fmla="*/ 1 w 260"/>
                <a:gd name="T7" fmla="*/ 2 h 218"/>
                <a:gd name="T8" fmla="*/ 1 w 260"/>
                <a:gd name="T9" fmla="*/ 2 h 218"/>
                <a:gd name="T10" fmla="*/ 1 w 260"/>
                <a:gd name="T11" fmla="*/ 2 h 218"/>
                <a:gd name="T12" fmla="*/ 1 w 260"/>
                <a:gd name="T13" fmla="*/ 2 h 218"/>
                <a:gd name="T14" fmla="*/ 1 w 260"/>
                <a:gd name="T15" fmla="*/ 2 h 218"/>
                <a:gd name="T16" fmla="*/ 1 w 260"/>
                <a:gd name="T17" fmla="*/ 1 h 218"/>
                <a:gd name="T18" fmla="*/ 1 w 260"/>
                <a:gd name="T19" fmla="*/ 1 h 218"/>
                <a:gd name="T20" fmla="*/ 1 w 260"/>
                <a:gd name="T21" fmla="*/ 1 h 218"/>
                <a:gd name="T22" fmla="*/ 1 w 260"/>
                <a:gd name="T23" fmla="*/ 1 h 218"/>
                <a:gd name="T24" fmla="*/ 2 w 260"/>
                <a:gd name="T25" fmla="*/ 1 h 218"/>
                <a:gd name="T26" fmla="*/ 2 w 260"/>
                <a:gd name="T27" fmla="*/ 1 h 218"/>
                <a:gd name="T28" fmla="*/ 2 w 260"/>
                <a:gd name="T29" fmla="*/ 1 h 218"/>
                <a:gd name="T30" fmla="*/ 2 w 260"/>
                <a:gd name="T31" fmla="*/ 1 h 218"/>
                <a:gd name="T32" fmla="*/ 2 w 260"/>
                <a:gd name="T33" fmla="*/ 1 h 218"/>
                <a:gd name="T34" fmla="*/ 3 w 260"/>
                <a:gd name="T35" fmla="*/ 1 h 218"/>
                <a:gd name="T36" fmla="*/ 4 w 260"/>
                <a:gd name="T37" fmla="*/ 1 h 218"/>
                <a:gd name="T38" fmla="*/ 4 w 260"/>
                <a:gd name="T39" fmla="*/ 1 h 218"/>
                <a:gd name="T40" fmla="*/ 4 w 260"/>
                <a:gd name="T41" fmla="*/ 0 h 218"/>
                <a:gd name="T42" fmla="*/ 4 w 260"/>
                <a:gd name="T43" fmla="*/ 1 h 218"/>
                <a:gd name="T44" fmla="*/ 4 w 260"/>
                <a:gd name="T45" fmla="*/ 1 h 218"/>
                <a:gd name="T46" fmla="*/ 5 w 260"/>
                <a:gd name="T47" fmla="*/ 1 h 218"/>
                <a:gd name="T48" fmla="*/ 5 w 260"/>
                <a:gd name="T49" fmla="*/ 1 h 218"/>
                <a:gd name="T50" fmla="*/ 5 w 260"/>
                <a:gd name="T51" fmla="*/ 1 h 218"/>
                <a:gd name="T52" fmla="*/ 5 w 260"/>
                <a:gd name="T53" fmla="*/ 1 h 218"/>
                <a:gd name="T54" fmla="*/ 5 w 260"/>
                <a:gd name="T55" fmla="*/ 2 h 218"/>
                <a:gd name="T56" fmla="*/ 5 w 260"/>
                <a:gd name="T57" fmla="*/ 2 h 218"/>
                <a:gd name="T58" fmla="*/ 5 w 260"/>
                <a:gd name="T59" fmla="*/ 2 h 218"/>
                <a:gd name="T60" fmla="*/ 4 w 260"/>
                <a:gd name="T61" fmla="*/ 2 h 218"/>
                <a:gd name="T62" fmla="*/ 4 w 260"/>
                <a:gd name="T63" fmla="*/ 2 h 218"/>
                <a:gd name="T64" fmla="*/ 4 w 260"/>
                <a:gd name="T65" fmla="*/ 4 h 218"/>
                <a:gd name="T66" fmla="*/ 4 w 260"/>
                <a:gd name="T67" fmla="*/ 4 h 218"/>
                <a:gd name="T68" fmla="*/ 4 w 260"/>
                <a:gd name="T69" fmla="*/ 4 h 218"/>
                <a:gd name="T70" fmla="*/ 2 w 260"/>
                <a:gd name="T71" fmla="*/ 4 h 218"/>
                <a:gd name="T72" fmla="*/ 2 w 260"/>
                <a:gd name="T73" fmla="*/ 4 h 218"/>
                <a:gd name="T74" fmla="*/ 2 w 260"/>
                <a:gd name="T75" fmla="*/ 4 h 218"/>
                <a:gd name="T76" fmla="*/ 1 w 260"/>
                <a:gd name="T77" fmla="*/ 4 h 218"/>
                <a:gd name="T78" fmla="*/ 1 w 260"/>
                <a:gd name="T79" fmla="*/ 4 h 218"/>
                <a:gd name="T80" fmla="*/ 1 w 260"/>
                <a:gd name="T81" fmla="*/ 4 h 218"/>
                <a:gd name="T82" fmla="*/ 1 w 260"/>
                <a:gd name="T83" fmla="*/ 4 h 218"/>
                <a:gd name="T84" fmla="*/ 1 w 260"/>
                <a:gd name="T85" fmla="*/ 4 h 218"/>
                <a:gd name="T86" fmla="*/ 1 w 260"/>
                <a:gd name="T87" fmla="*/ 4 h 218"/>
                <a:gd name="T88" fmla="*/ 1 w 260"/>
                <a:gd name="T89" fmla="*/ 4 h 218"/>
                <a:gd name="T90" fmla="*/ 1 w 260"/>
                <a:gd name="T91" fmla="*/ 4 h 218"/>
                <a:gd name="T92" fmla="*/ 1 w 260"/>
                <a:gd name="T93" fmla="*/ 3 h 218"/>
                <a:gd name="T94" fmla="*/ 1 w 260"/>
                <a:gd name="T95" fmla="*/ 2 h 218"/>
                <a:gd name="T96" fmla="*/ 0 w 260"/>
                <a:gd name="T97" fmla="*/ 2 h 2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0"/>
                <a:gd name="T148" fmla="*/ 0 h 218"/>
                <a:gd name="T149" fmla="*/ 260 w 260"/>
                <a:gd name="T150" fmla="*/ 218 h 2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0" h="218">
                  <a:moveTo>
                    <a:pt x="0" y="108"/>
                  </a:moveTo>
                  <a:lnTo>
                    <a:pt x="2" y="104"/>
                  </a:lnTo>
                  <a:lnTo>
                    <a:pt x="6" y="102"/>
                  </a:lnTo>
                  <a:lnTo>
                    <a:pt x="8" y="102"/>
                  </a:lnTo>
                  <a:lnTo>
                    <a:pt x="14" y="110"/>
                  </a:lnTo>
                  <a:lnTo>
                    <a:pt x="22" y="114"/>
                  </a:lnTo>
                  <a:lnTo>
                    <a:pt x="38" y="114"/>
                  </a:lnTo>
                  <a:lnTo>
                    <a:pt x="54" y="104"/>
                  </a:lnTo>
                  <a:lnTo>
                    <a:pt x="54" y="46"/>
                  </a:lnTo>
                  <a:lnTo>
                    <a:pt x="66" y="58"/>
                  </a:lnTo>
                  <a:lnTo>
                    <a:pt x="66" y="78"/>
                  </a:lnTo>
                  <a:lnTo>
                    <a:pt x="82" y="78"/>
                  </a:lnTo>
                  <a:lnTo>
                    <a:pt x="96" y="66"/>
                  </a:lnTo>
                  <a:lnTo>
                    <a:pt x="100" y="54"/>
                  </a:lnTo>
                  <a:lnTo>
                    <a:pt x="110" y="54"/>
                  </a:lnTo>
                  <a:lnTo>
                    <a:pt x="120" y="62"/>
                  </a:lnTo>
                  <a:lnTo>
                    <a:pt x="140" y="60"/>
                  </a:lnTo>
                  <a:lnTo>
                    <a:pt x="148" y="46"/>
                  </a:lnTo>
                  <a:lnTo>
                    <a:pt x="186" y="6"/>
                  </a:lnTo>
                  <a:lnTo>
                    <a:pt x="196" y="6"/>
                  </a:lnTo>
                  <a:lnTo>
                    <a:pt x="198" y="0"/>
                  </a:lnTo>
                  <a:lnTo>
                    <a:pt x="228" y="2"/>
                  </a:lnTo>
                  <a:lnTo>
                    <a:pt x="236" y="8"/>
                  </a:lnTo>
                  <a:lnTo>
                    <a:pt x="244" y="32"/>
                  </a:lnTo>
                  <a:lnTo>
                    <a:pt x="244" y="68"/>
                  </a:lnTo>
                  <a:lnTo>
                    <a:pt x="244" y="78"/>
                  </a:lnTo>
                  <a:lnTo>
                    <a:pt x="260" y="80"/>
                  </a:lnTo>
                  <a:lnTo>
                    <a:pt x="254" y="90"/>
                  </a:lnTo>
                  <a:lnTo>
                    <a:pt x="254" y="104"/>
                  </a:lnTo>
                  <a:lnTo>
                    <a:pt x="246" y="110"/>
                  </a:lnTo>
                  <a:lnTo>
                    <a:pt x="230" y="130"/>
                  </a:lnTo>
                  <a:lnTo>
                    <a:pt x="224" y="142"/>
                  </a:lnTo>
                  <a:lnTo>
                    <a:pt x="210" y="160"/>
                  </a:lnTo>
                  <a:lnTo>
                    <a:pt x="188" y="176"/>
                  </a:lnTo>
                  <a:lnTo>
                    <a:pt x="164" y="198"/>
                  </a:lnTo>
                  <a:lnTo>
                    <a:pt x="142" y="202"/>
                  </a:lnTo>
                  <a:lnTo>
                    <a:pt x="128" y="208"/>
                  </a:lnTo>
                  <a:lnTo>
                    <a:pt x="110" y="206"/>
                  </a:lnTo>
                  <a:lnTo>
                    <a:pt x="88" y="206"/>
                  </a:lnTo>
                  <a:lnTo>
                    <a:pt x="70" y="212"/>
                  </a:lnTo>
                  <a:lnTo>
                    <a:pt x="50" y="218"/>
                  </a:lnTo>
                  <a:lnTo>
                    <a:pt x="34" y="210"/>
                  </a:lnTo>
                  <a:lnTo>
                    <a:pt x="28" y="198"/>
                  </a:lnTo>
                  <a:lnTo>
                    <a:pt x="20" y="184"/>
                  </a:lnTo>
                  <a:lnTo>
                    <a:pt x="30" y="172"/>
                  </a:lnTo>
                  <a:lnTo>
                    <a:pt x="22" y="158"/>
                  </a:lnTo>
                  <a:lnTo>
                    <a:pt x="12" y="144"/>
                  </a:lnTo>
                  <a:lnTo>
                    <a:pt x="6" y="122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37" name="Freeform 226"/>
            <p:cNvSpPr>
              <a:spLocks noChangeAspect="1"/>
            </p:cNvSpPr>
            <p:nvPr/>
          </p:nvSpPr>
          <p:spPr bwMode="auto">
            <a:xfrm>
              <a:off x="4153" y="2138"/>
              <a:ext cx="74" cy="65"/>
            </a:xfrm>
            <a:custGeom>
              <a:avLst/>
              <a:gdLst>
                <a:gd name="T0" fmla="*/ 1 w 120"/>
                <a:gd name="T1" fmla="*/ 2 h 106"/>
                <a:gd name="T2" fmla="*/ 1 w 120"/>
                <a:gd name="T3" fmla="*/ 2 h 106"/>
                <a:gd name="T4" fmla="*/ 1 w 120"/>
                <a:gd name="T5" fmla="*/ 2 h 106"/>
                <a:gd name="T6" fmla="*/ 1 w 120"/>
                <a:gd name="T7" fmla="*/ 1 h 106"/>
                <a:gd name="T8" fmla="*/ 1 w 120"/>
                <a:gd name="T9" fmla="*/ 1 h 106"/>
                <a:gd name="T10" fmla="*/ 1 w 120"/>
                <a:gd name="T11" fmla="*/ 1 h 106"/>
                <a:gd name="T12" fmla="*/ 0 w 120"/>
                <a:gd name="T13" fmla="*/ 1 h 106"/>
                <a:gd name="T14" fmla="*/ 1 w 120"/>
                <a:gd name="T15" fmla="*/ 1 h 106"/>
                <a:gd name="T16" fmla="*/ 1 w 120"/>
                <a:gd name="T17" fmla="*/ 1 h 106"/>
                <a:gd name="T18" fmla="*/ 1 w 120"/>
                <a:gd name="T19" fmla="*/ 1 h 106"/>
                <a:gd name="T20" fmla="*/ 1 w 120"/>
                <a:gd name="T21" fmla="*/ 0 h 106"/>
                <a:gd name="T22" fmla="*/ 1 w 120"/>
                <a:gd name="T23" fmla="*/ 0 h 106"/>
                <a:gd name="T24" fmla="*/ 2 w 120"/>
                <a:gd name="T25" fmla="*/ 1 h 106"/>
                <a:gd name="T26" fmla="*/ 2 w 120"/>
                <a:gd name="T27" fmla="*/ 1 h 106"/>
                <a:gd name="T28" fmla="*/ 2 w 120"/>
                <a:gd name="T29" fmla="*/ 1 h 106"/>
                <a:gd name="T30" fmla="*/ 2 w 120"/>
                <a:gd name="T31" fmla="*/ 2 h 106"/>
                <a:gd name="T32" fmla="*/ 2 w 120"/>
                <a:gd name="T33" fmla="*/ 2 h 106"/>
                <a:gd name="T34" fmla="*/ 1 w 120"/>
                <a:gd name="T35" fmla="*/ 2 h 1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0"/>
                <a:gd name="T55" fmla="*/ 0 h 106"/>
                <a:gd name="T56" fmla="*/ 120 w 120"/>
                <a:gd name="T57" fmla="*/ 106 h 10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0" h="106">
                  <a:moveTo>
                    <a:pt x="60" y="104"/>
                  </a:moveTo>
                  <a:lnTo>
                    <a:pt x="58" y="98"/>
                  </a:lnTo>
                  <a:lnTo>
                    <a:pt x="44" y="96"/>
                  </a:lnTo>
                  <a:lnTo>
                    <a:pt x="36" y="76"/>
                  </a:lnTo>
                  <a:lnTo>
                    <a:pt x="12" y="64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8" y="34"/>
                  </a:lnTo>
                  <a:lnTo>
                    <a:pt x="42" y="16"/>
                  </a:lnTo>
                  <a:lnTo>
                    <a:pt x="54" y="14"/>
                  </a:lnTo>
                  <a:lnTo>
                    <a:pt x="62" y="0"/>
                  </a:lnTo>
                  <a:lnTo>
                    <a:pt x="78" y="0"/>
                  </a:lnTo>
                  <a:lnTo>
                    <a:pt x="118" y="14"/>
                  </a:lnTo>
                  <a:lnTo>
                    <a:pt x="120" y="42"/>
                  </a:lnTo>
                  <a:lnTo>
                    <a:pt x="120" y="72"/>
                  </a:lnTo>
                  <a:lnTo>
                    <a:pt x="112" y="90"/>
                  </a:lnTo>
                  <a:lnTo>
                    <a:pt x="90" y="106"/>
                  </a:lnTo>
                  <a:lnTo>
                    <a:pt x="60" y="104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38" name="Freeform 227"/>
            <p:cNvSpPr>
              <a:spLocks noChangeAspect="1"/>
            </p:cNvSpPr>
            <p:nvPr/>
          </p:nvSpPr>
          <p:spPr bwMode="auto">
            <a:xfrm>
              <a:off x="4101" y="2160"/>
              <a:ext cx="89" cy="90"/>
            </a:xfrm>
            <a:custGeom>
              <a:avLst/>
              <a:gdLst>
                <a:gd name="T0" fmla="*/ 0 w 144"/>
                <a:gd name="T1" fmla="*/ 2 h 146"/>
                <a:gd name="T2" fmla="*/ 0 w 144"/>
                <a:gd name="T3" fmla="*/ 1 h 146"/>
                <a:gd name="T4" fmla="*/ 1 w 144"/>
                <a:gd name="T5" fmla="*/ 1 h 146"/>
                <a:gd name="T6" fmla="*/ 1 w 144"/>
                <a:gd name="T7" fmla="*/ 1 h 146"/>
                <a:gd name="T8" fmla="*/ 1 w 144"/>
                <a:gd name="T9" fmla="*/ 0 h 146"/>
                <a:gd name="T10" fmla="*/ 1 w 144"/>
                <a:gd name="T11" fmla="*/ 1 h 146"/>
                <a:gd name="T12" fmla="*/ 1 w 144"/>
                <a:gd name="T13" fmla="*/ 0 h 146"/>
                <a:gd name="T14" fmla="*/ 2 w 144"/>
                <a:gd name="T15" fmla="*/ 1 h 146"/>
                <a:gd name="T16" fmla="*/ 2 w 144"/>
                <a:gd name="T17" fmla="*/ 1 h 146"/>
                <a:gd name="T18" fmla="*/ 2 w 144"/>
                <a:gd name="T19" fmla="*/ 1 h 146"/>
                <a:gd name="T20" fmla="*/ 2 w 144"/>
                <a:gd name="T21" fmla="*/ 1 h 146"/>
                <a:gd name="T22" fmla="*/ 2 w 144"/>
                <a:gd name="T23" fmla="*/ 1 h 146"/>
                <a:gd name="T24" fmla="*/ 3 w 144"/>
                <a:gd name="T25" fmla="*/ 1 h 146"/>
                <a:gd name="T26" fmla="*/ 2 w 144"/>
                <a:gd name="T27" fmla="*/ 1 h 146"/>
                <a:gd name="T28" fmla="*/ 2 w 144"/>
                <a:gd name="T29" fmla="*/ 1 h 146"/>
                <a:gd name="T30" fmla="*/ 2 w 144"/>
                <a:gd name="T31" fmla="*/ 2 h 146"/>
                <a:gd name="T32" fmla="*/ 1 w 144"/>
                <a:gd name="T33" fmla="*/ 2 h 146"/>
                <a:gd name="T34" fmla="*/ 1 w 144"/>
                <a:gd name="T35" fmla="*/ 2 h 146"/>
                <a:gd name="T36" fmla="*/ 1 w 144"/>
                <a:gd name="T37" fmla="*/ 2 h 146"/>
                <a:gd name="T38" fmla="*/ 1 w 144"/>
                <a:gd name="T39" fmla="*/ 2 h 146"/>
                <a:gd name="T40" fmla="*/ 1 w 144"/>
                <a:gd name="T41" fmla="*/ 2 h 146"/>
                <a:gd name="T42" fmla="*/ 1 w 144"/>
                <a:gd name="T43" fmla="*/ 3 h 146"/>
                <a:gd name="T44" fmla="*/ 1 w 144"/>
                <a:gd name="T45" fmla="*/ 3 h 146"/>
                <a:gd name="T46" fmla="*/ 1 w 144"/>
                <a:gd name="T47" fmla="*/ 2 h 146"/>
                <a:gd name="T48" fmla="*/ 0 w 144"/>
                <a:gd name="T49" fmla="*/ 2 h 1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46"/>
                <a:gd name="T77" fmla="*/ 144 w 144"/>
                <a:gd name="T78" fmla="*/ 146 h 14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46">
                  <a:moveTo>
                    <a:pt x="0" y="114"/>
                  </a:moveTo>
                  <a:lnTo>
                    <a:pt x="0" y="66"/>
                  </a:lnTo>
                  <a:lnTo>
                    <a:pt x="14" y="66"/>
                  </a:lnTo>
                  <a:lnTo>
                    <a:pt x="16" y="4"/>
                  </a:lnTo>
                  <a:lnTo>
                    <a:pt x="50" y="0"/>
                  </a:lnTo>
                  <a:lnTo>
                    <a:pt x="56" y="8"/>
                  </a:lnTo>
                  <a:lnTo>
                    <a:pt x="84" y="0"/>
                  </a:lnTo>
                  <a:lnTo>
                    <a:pt x="92" y="12"/>
                  </a:lnTo>
                  <a:lnTo>
                    <a:pt x="96" y="28"/>
                  </a:lnTo>
                  <a:lnTo>
                    <a:pt x="120" y="40"/>
                  </a:lnTo>
                  <a:lnTo>
                    <a:pt x="128" y="60"/>
                  </a:lnTo>
                  <a:lnTo>
                    <a:pt x="142" y="62"/>
                  </a:lnTo>
                  <a:lnTo>
                    <a:pt x="144" y="70"/>
                  </a:lnTo>
                  <a:lnTo>
                    <a:pt x="142" y="74"/>
                  </a:lnTo>
                  <a:lnTo>
                    <a:pt x="132" y="74"/>
                  </a:lnTo>
                  <a:lnTo>
                    <a:pt x="94" y="114"/>
                  </a:lnTo>
                  <a:lnTo>
                    <a:pt x="86" y="128"/>
                  </a:lnTo>
                  <a:lnTo>
                    <a:pt x="66" y="130"/>
                  </a:lnTo>
                  <a:lnTo>
                    <a:pt x="56" y="122"/>
                  </a:lnTo>
                  <a:lnTo>
                    <a:pt x="46" y="122"/>
                  </a:lnTo>
                  <a:lnTo>
                    <a:pt x="42" y="134"/>
                  </a:lnTo>
                  <a:lnTo>
                    <a:pt x="28" y="146"/>
                  </a:lnTo>
                  <a:lnTo>
                    <a:pt x="12" y="146"/>
                  </a:lnTo>
                  <a:lnTo>
                    <a:pt x="12" y="126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39" name="Freeform 228"/>
            <p:cNvSpPr>
              <a:spLocks noChangeAspect="1"/>
            </p:cNvSpPr>
            <p:nvPr/>
          </p:nvSpPr>
          <p:spPr bwMode="auto">
            <a:xfrm>
              <a:off x="4024" y="2154"/>
              <a:ext cx="87" cy="118"/>
            </a:xfrm>
            <a:custGeom>
              <a:avLst/>
              <a:gdLst>
                <a:gd name="T0" fmla="*/ 0 w 142"/>
                <a:gd name="T1" fmla="*/ 0 h 192"/>
                <a:gd name="T2" fmla="*/ 2 w 142"/>
                <a:gd name="T3" fmla="*/ 0 h 192"/>
                <a:gd name="T4" fmla="*/ 2 w 142"/>
                <a:gd name="T5" fmla="*/ 1 h 192"/>
                <a:gd name="T6" fmla="*/ 2 w 142"/>
                <a:gd name="T7" fmla="*/ 1 h 192"/>
                <a:gd name="T8" fmla="*/ 2 w 142"/>
                <a:gd name="T9" fmla="*/ 1 h 192"/>
                <a:gd name="T10" fmla="*/ 2 w 142"/>
                <a:gd name="T11" fmla="*/ 1 h 192"/>
                <a:gd name="T12" fmla="*/ 2 w 142"/>
                <a:gd name="T13" fmla="*/ 1 h 192"/>
                <a:gd name="T14" fmla="*/ 2 w 142"/>
                <a:gd name="T15" fmla="*/ 4 h 192"/>
                <a:gd name="T16" fmla="*/ 2 w 142"/>
                <a:gd name="T17" fmla="*/ 4 h 192"/>
                <a:gd name="T18" fmla="*/ 2 w 142"/>
                <a:gd name="T19" fmla="*/ 4 h 192"/>
                <a:gd name="T20" fmla="*/ 1 w 142"/>
                <a:gd name="T21" fmla="*/ 4 h 192"/>
                <a:gd name="T22" fmla="*/ 1 w 142"/>
                <a:gd name="T23" fmla="*/ 4 h 192"/>
                <a:gd name="T24" fmla="*/ 1 w 142"/>
                <a:gd name="T25" fmla="*/ 4 h 192"/>
                <a:gd name="T26" fmla="*/ 1 w 142"/>
                <a:gd name="T27" fmla="*/ 4 h 192"/>
                <a:gd name="T28" fmla="*/ 1 w 142"/>
                <a:gd name="T29" fmla="*/ 2 h 192"/>
                <a:gd name="T30" fmla="*/ 1 w 142"/>
                <a:gd name="T31" fmla="*/ 2 h 192"/>
                <a:gd name="T32" fmla="*/ 1 w 142"/>
                <a:gd name="T33" fmla="*/ 1 h 192"/>
                <a:gd name="T34" fmla="*/ 1 w 142"/>
                <a:gd name="T35" fmla="*/ 1 h 192"/>
                <a:gd name="T36" fmla="*/ 0 w 142"/>
                <a:gd name="T37" fmla="*/ 1 h 192"/>
                <a:gd name="T38" fmla="*/ 0 w 142"/>
                <a:gd name="T39" fmla="*/ 0 h 1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2"/>
                <a:gd name="T61" fmla="*/ 0 h 192"/>
                <a:gd name="T62" fmla="*/ 142 w 142"/>
                <a:gd name="T63" fmla="*/ 192 h 19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2" h="192">
                  <a:moveTo>
                    <a:pt x="0" y="0"/>
                  </a:moveTo>
                  <a:lnTo>
                    <a:pt x="98" y="0"/>
                  </a:lnTo>
                  <a:lnTo>
                    <a:pt x="106" y="6"/>
                  </a:lnTo>
                  <a:lnTo>
                    <a:pt x="134" y="8"/>
                  </a:lnTo>
                  <a:lnTo>
                    <a:pt x="142" y="14"/>
                  </a:lnTo>
                  <a:lnTo>
                    <a:pt x="140" y="76"/>
                  </a:lnTo>
                  <a:lnTo>
                    <a:pt x="126" y="76"/>
                  </a:lnTo>
                  <a:lnTo>
                    <a:pt x="126" y="182"/>
                  </a:lnTo>
                  <a:lnTo>
                    <a:pt x="110" y="192"/>
                  </a:lnTo>
                  <a:lnTo>
                    <a:pt x="94" y="192"/>
                  </a:lnTo>
                  <a:lnTo>
                    <a:pt x="86" y="188"/>
                  </a:lnTo>
                  <a:lnTo>
                    <a:pt x="80" y="180"/>
                  </a:lnTo>
                  <a:lnTo>
                    <a:pt x="72" y="186"/>
                  </a:lnTo>
                  <a:lnTo>
                    <a:pt x="52" y="164"/>
                  </a:lnTo>
                  <a:lnTo>
                    <a:pt x="44" y="126"/>
                  </a:lnTo>
                  <a:lnTo>
                    <a:pt x="38" y="114"/>
                  </a:lnTo>
                  <a:lnTo>
                    <a:pt x="38" y="82"/>
                  </a:lnTo>
                  <a:lnTo>
                    <a:pt x="12" y="36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40" name="Freeform 229"/>
            <p:cNvSpPr>
              <a:spLocks noChangeAspect="1"/>
            </p:cNvSpPr>
            <p:nvPr/>
          </p:nvSpPr>
          <p:spPr bwMode="auto">
            <a:xfrm>
              <a:off x="4203" y="2085"/>
              <a:ext cx="100" cy="166"/>
            </a:xfrm>
            <a:custGeom>
              <a:avLst/>
              <a:gdLst>
                <a:gd name="T0" fmla="*/ 0 w 162"/>
                <a:gd name="T1" fmla="*/ 1 h 270"/>
                <a:gd name="T2" fmla="*/ 0 w 162"/>
                <a:gd name="T3" fmla="*/ 1 h 270"/>
                <a:gd name="T4" fmla="*/ 1 w 162"/>
                <a:gd name="T5" fmla="*/ 1 h 270"/>
                <a:gd name="T6" fmla="*/ 1 w 162"/>
                <a:gd name="T7" fmla="*/ 1 h 270"/>
                <a:gd name="T8" fmla="*/ 1 w 162"/>
                <a:gd name="T9" fmla="*/ 2 h 270"/>
                <a:gd name="T10" fmla="*/ 1 w 162"/>
                <a:gd name="T11" fmla="*/ 2 h 270"/>
                <a:gd name="T12" fmla="*/ 1 w 162"/>
                <a:gd name="T13" fmla="*/ 2 h 270"/>
                <a:gd name="T14" fmla="*/ 1 w 162"/>
                <a:gd name="T15" fmla="*/ 1 h 270"/>
                <a:gd name="T16" fmla="*/ 1 w 162"/>
                <a:gd name="T17" fmla="*/ 1 h 270"/>
                <a:gd name="T18" fmla="*/ 1 w 162"/>
                <a:gd name="T19" fmla="*/ 1 h 270"/>
                <a:gd name="T20" fmla="*/ 1 w 162"/>
                <a:gd name="T21" fmla="*/ 1 h 270"/>
                <a:gd name="T22" fmla="*/ 2 w 162"/>
                <a:gd name="T23" fmla="*/ 1 h 270"/>
                <a:gd name="T24" fmla="*/ 2 w 162"/>
                <a:gd name="T25" fmla="*/ 1 h 270"/>
                <a:gd name="T26" fmla="*/ 2 w 162"/>
                <a:gd name="T27" fmla="*/ 1 h 270"/>
                <a:gd name="T28" fmla="*/ 4 w 162"/>
                <a:gd name="T29" fmla="*/ 0 h 270"/>
                <a:gd name="T30" fmla="*/ 4 w 162"/>
                <a:gd name="T31" fmla="*/ 1 h 270"/>
                <a:gd name="T32" fmla="*/ 4 w 162"/>
                <a:gd name="T33" fmla="*/ 1 h 270"/>
                <a:gd name="T34" fmla="*/ 3 w 162"/>
                <a:gd name="T35" fmla="*/ 2 h 270"/>
                <a:gd name="T36" fmla="*/ 2 w 162"/>
                <a:gd name="T37" fmla="*/ 2 h 270"/>
                <a:gd name="T38" fmla="*/ 1 w 162"/>
                <a:gd name="T39" fmla="*/ 4 h 270"/>
                <a:gd name="T40" fmla="*/ 1 w 162"/>
                <a:gd name="T41" fmla="*/ 4 h 270"/>
                <a:gd name="T42" fmla="*/ 1 w 162"/>
                <a:gd name="T43" fmla="*/ 4 h 270"/>
                <a:gd name="T44" fmla="*/ 1 w 162"/>
                <a:gd name="T45" fmla="*/ 4 h 270"/>
                <a:gd name="T46" fmla="*/ 1 w 162"/>
                <a:gd name="T47" fmla="*/ 4 h 270"/>
                <a:gd name="T48" fmla="*/ 1 w 162"/>
                <a:gd name="T49" fmla="*/ 6 h 270"/>
                <a:gd name="T50" fmla="*/ 1 w 162"/>
                <a:gd name="T51" fmla="*/ 6 h 270"/>
                <a:gd name="T52" fmla="*/ 1 w 162"/>
                <a:gd name="T53" fmla="*/ 6 h 270"/>
                <a:gd name="T54" fmla="*/ 1 w 162"/>
                <a:gd name="T55" fmla="*/ 6 h 270"/>
                <a:gd name="T56" fmla="*/ 1 w 162"/>
                <a:gd name="T57" fmla="*/ 6 h 270"/>
                <a:gd name="T58" fmla="*/ 1 w 162"/>
                <a:gd name="T59" fmla="*/ 6 h 270"/>
                <a:gd name="T60" fmla="*/ 1 w 162"/>
                <a:gd name="T61" fmla="*/ 4 h 270"/>
                <a:gd name="T62" fmla="*/ 1 w 162"/>
                <a:gd name="T63" fmla="*/ 4 h 270"/>
                <a:gd name="T64" fmla="*/ 1 w 162"/>
                <a:gd name="T65" fmla="*/ 4 h 270"/>
                <a:gd name="T66" fmla="*/ 1 w 162"/>
                <a:gd name="T67" fmla="*/ 4 h 270"/>
                <a:gd name="T68" fmla="*/ 1 w 162"/>
                <a:gd name="T69" fmla="*/ 4 h 270"/>
                <a:gd name="T70" fmla="*/ 1 w 162"/>
                <a:gd name="T71" fmla="*/ 2 h 270"/>
                <a:gd name="T72" fmla="*/ 1 w 162"/>
                <a:gd name="T73" fmla="*/ 2 h 270"/>
                <a:gd name="T74" fmla="*/ 0 w 162"/>
                <a:gd name="T75" fmla="*/ 1 h 27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62"/>
                <a:gd name="T115" fmla="*/ 0 h 270"/>
                <a:gd name="T116" fmla="*/ 162 w 162"/>
                <a:gd name="T117" fmla="*/ 270 h 27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62" h="270">
                  <a:moveTo>
                    <a:pt x="0" y="88"/>
                  </a:moveTo>
                  <a:lnTo>
                    <a:pt x="0" y="72"/>
                  </a:lnTo>
                  <a:lnTo>
                    <a:pt x="50" y="64"/>
                  </a:lnTo>
                  <a:lnTo>
                    <a:pt x="66" y="64"/>
                  </a:lnTo>
                  <a:lnTo>
                    <a:pt x="64" y="94"/>
                  </a:lnTo>
                  <a:lnTo>
                    <a:pt x="76" y="106"/>
                  </a:lnTo>
                  <a:lnTo>
                    <a:pt x="86" y="92"/>
                  </a:lnTo>
                  <a:lnTo>
                    <a:pt x="84" y="64"/>
                  </a:lnTo>
                  <a:lnTo>
                    <a:pt x="70" y="48"/>
                  </a:lnTo>
                  <a:lnTo>
                    <a:pt x="64" y="32"/>
                  </a:lnTo>
                  <a:lnTo>
                    <a:pt x="68" y="16"/>
                  </a:lnTo>
                  <a:lnTo>
                    <a:pt x="90" y="18"/>
                  </a:lnTo>
                  <a:lnTo>
                    <a:pt x="116" y="20"/>
                  </a:lnTo>
                  <a:lnTo>
                    <a:pt x="142" y="10"/>
                  </a:lnTo>
                  <a:lnTo>
                    <a:pt x="158" y="0"/>
                  </a:lnTo>
                  <a:lnTo>
                    <a:pt x="158" y="40"/>
                  </a:lnTo>
                  <a:lnTo>
                    <a:pt x="162" y="80"/>
                  </a:lnTo>
                  <a:lnTo>
                    <a:pt x="144" y="98"/>
                  </a:lnTo>
                  <a:lnTo>
                    <a:pt x="112" y="118"/>
                  </a:lnTo>
                  <a:lnTo>
                    <a:pt x="76" y="150"/>
                  </a:lnTo>
                  <a:lnTo>
                    <a:pt x="68" y="154"/>
                  </a:lnTo>
                  <a:lnTo>
                    <a:pt x="70" y="168"/>
                  </a:lnTo>
                  <a:lnTo>
                    <a:pt x="80" y="196"/>
                  </a:lnTo>
                  <a:lnTo>
                    <a:pt x="76" y="228"/>
                  </a:lnTo>
                  <a:lnTo>
                    <a:pt x="38" y="248"/>
                  </a:lnTo>
                  <a:lnTo>
                    <a:pt x="34" y="256"/>
                  </a:lnTo>
                  <a:lnTo>
                    <a:pt x="38" y="264"/>
                  </a:lnTo>
                  <a:lnTo>
                    <a:pt x="40" y="270"/>
                  </a:lnTo>
                  <a:lnTo>
                    <a:pt x="24" y="268"/>
                  </a:lnTo>
                  <a:lnTo>
                    <a:pt x="24" y="258"/>
                  </a:lnTo>
                  <a:lnTo>
                    <a:pt x="24" y="222"/>
                  </a:lnTo>
                  <a:lnTo>
                    <a:pt x="16" y="198"/>
                  </a:lnTo>
                  <a:lnTo>
                    <a:pt x="8" y="192"/>
                  </a:lnTo>
                  <a:lnTo>
                    <a:pt x="30" y="176"/>
                  </a:lnTo>
                  <a:lnTo>
                    <a:pt x="38" y="158"/>
                  </a:lnTo>
                  <a:lnTo>
                    <a:pt x="38" y="128"/>
                  </a:lnTo>
                  <a:lnTo>
                    <a:pt x="36" y="10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41" name="Freeform 230"/>
            <p:cNvSpPr>
              <a:spLocks noChangeAspect="1"/>
            </p:cNvSpPr>
            <p:nvPr/>
          </p:nvSpPr>
          <p:spPr bwMode="auto">
            <a:xfrm>
              <a:off x="4225" y="2076"/>
              <a:ext cx="31" cy="74"/>
            </a:xfrm>
            <a:custGeom>
              <a:avLst/>
              <a:gdLst>
                <a:gd name="T0" fmla="*/ 1 w 50"/>
                <a:gd name="T1" fmla="*/ 1 h 120"/>
                <a:gd name="T2" fmla="*/ 1 w 50"/>
                <a:gd name="T3" fmla="*/ 1 h 120"/>
                <a:gd name="T4" fmla="*/ 1 w 50"/>
                <a:gd name="T5" fmla="*/ 1 h 120"/>
                <a:gd name="T6" fmla="*/ 1 w 50"/>
                <a:gd name="T7" fmla="*/ 1 h 120"/>
                <a:gd name="T8" fmla="*/ 1 w 50"/>
                <a:gd name="T9" fmla="*/ 0 h 120"/>
                <a:gd name="T10" fmla="*/ 1 w 50"/>
                <a:gd name="T11" fmla="*/ 0 h 120"/>
                <a:gd name="T12" fmla="*/ 1 w 50"/>
                <a:gd name="T13" fmla="*/ 1 h 120"/>
                <a:gd name="T14" fmla="*/ 1 w 50"/>
                <a:gd name="T15" fmla="*/ 1 h 120"/>
                <a:gd name="T16" fmla="*/ 1 w 50"/>
                <a:gd name="T17" fmla="*/ 1 h 120"/>
                <a:gd name="T18" fmla="*/ 1 w 50"/>
                <a:gd name="T19" fmla="*/ 1 h 120"/>
                <a:gd name="T20" fmla="*/ 1 w 50"/>
                <a:gd name="T21" fmla="*/ 1 h 120"/>
                <a:gd name="T22" fmla="*/ 1 w 50"/>
                <a:gd name="T23" fmla="*/ 2 h 120"/>
                <a:gd name="T24" fmla="*/ 1 w 50"/>
                <a:gd name="T25" fmla="*/ 2 h 120"/>
                <a:gd name="T26" fmla="*/ 1 w 50"/>
                <a:gd name="T27" fmla="*/ 2 h 120"/>
                <a:gd name="T28" fmla="*/ 1 w 50"/>
                <a:gd name="T29" fmla="*/ 1 h 120"/>
                <a:gd name="T30" fmla="*/ 1 w 50"/>
                <a:gd name="T31" fmla="*/ 1 h 120"/>
                <a:gd name="T32" fmla="*/ 0 w 50"/>
                <a:gd name="T33" fmla="*/ 1 h 120"/>
                <a:gd name="T34" fmla="*/ 1 w 50"/>
                <a:gd name="T35" fmla="*/ 1 h 1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0"/>
                <a:gd name="T55" fmla="*/ 0 h 120"/>
                <a:gd name="T56" fmla="*/ 50 w 50"/>
                <a:gd name="T57" fmla="*/ 120 h 1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0" h="120">
                  <a:moveTo>
                    <a:pt x="4" y="50"/>
                  </a:moveTo>
                  <a:lnTo>
                    <a:pt x="10" y="44"/>
                  </a:lnTo>
                  <a:lnTo>
                    <a:pt x="12" y="18"/>
                  </a:lnTo>
                  <a:lnTo>
                    <a:pt x="14" y="14"/>
                  </a:lnTo>
                  <a:lnTo>
                    <a:pt x="8" y="0"/>
                  </a:lnTo>
                  <a:lnTo>
                    <a:pt x="22" y="0"/>
                  </a:lnTo>
                  <a:lnTo>
                    <a:pt x="30" y="12"/>
                  </a:lnTo>
                  <a:lnTo>
                    <a:pt x="32" y="30"/>
                  </a:lnTo>
                  <a:lnTo>
                    <a:pt x="28" y="46"/>
                  </a:lnTo>
                  <a:lnTo>
                    <a:pt x="34" y="62"/>
                  </a:lnTo>
                  <a:lnTo>
                    <a:pt x="48" y="78"/>
                  </a:lnTo>
                  <a:lnTo>
                    <a:pt x="50" y="106"/>
                  </a:lnTo>
                  <a:lnTo>
                    <a:pt x="40" y="120"/>
                  </a:lnTo>
                  <a:lnTo>
                    <a:pt x="28" y="108"/>
                  </a:lnTo>
                  <a:lnTo>
                    <a:pt x="30" y="78"/>
                  </a:lnTo>
                  <a:lnTo>
                    <a:pt x="10" y="78"/>
                  </a:lnTo>
                  <a:lnTo>
                    <a:pt x="0" y="64"/>
                  </a:lnTo>
                  <a:lnTo>
                    <a:pt x="4" y="5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42" name="Freeform 231"/>
            <p:cNvSpPr>
              <a:spLocks noChangeAspect="1"/>
            </p:cNvSpPr>
            <p:nvPr/>
          </p:nvSpPr>
          <p:spPr bwMode="auto">
            <a:xfrm>
              <a:off x="4121" y="2064"/>
              <a:ext cx="113" cy="96"/>
            </a:xfrm>
            <a:custGeom>
              <a:avLst/>
              <a:gdLst>
                <a:gd name="T0" fmla="*/ 1 w 184"/>
                <a:gd name="T1" fmla="*/ 4 h 156"/>
                <a:gd name="T2" fmla="*/ 1 w 184"/>
                <a:gd name="T3" fmla="*/ 4 h 156"/>
                <a:gd name="T4" fmla="*/ 1 w 184"/>
                <a:gd name="T5" fmla="*/ 3 h 156"/>
                <a:gd name="T6" fmla="*/ 1 w 184"/>
                <a:gd name="T7" fmla="*/ 2 h 156"/>
                <a:gd name="T8" fmla="*/ 0 w 184"/>
                <a:gd name="T9" fmla="*/ 1 h 156"/>
                <a:gd name="T10" fmla="*/ 1 w 184"/>
                <a:gd name="T11" fmla="*/ 1 h 156"/>
                <a:gd name="T12" fmla="*/ 1 w 184"/>
                <a:gd name="T13" fmla="*/ 1 h 156"/>
                <a:gd name="T14" fmla="*/ 1 w 184"/>
                <a:gd name="T15" fmla="*/ 1 h 156"/>
                <a:gd name="T16" fmla="*/ 1 w 184"/>
                <a:gd name="T17" fmla="*/ 1 h 156"/>
                <a:gd name="T18" fmla="*/ 1 w 184"/>
                <a:gd name="T19" fmla="*/ 1 h 156"/>
                <a:gd name="T20" fmla="*/ 2 w 184"/>
                <a:gd name="T21" fmla="*/ 1 h 156"/>
                <a:gd name="T22" fmla="*/ 2 w 184"/>
                <a:gd name="T23" fmla="*/ 1 h 156"/>
                <a:gd name="T24" fmla="*/ 2 w 184"/>
                <a:gd name="T25" fmla="*/ 1 h 156"/>
                <a:gd name="T26" fmla="*/ 2 w 184"/>
                <a:gd name="T27" fmla="*/ 1 h 156"/>
                <a:gd name="T28" fmla="*/ 2 w 184"/>
                <a:gd name="T29" fmla="*/ 1 h 156"/>
                <a:gd name="T30" fmla="*/ 2 w 184"/>
                <a:gd name="T31" fmla="*/ 1 h 156"/>
                <a:gd name="T32" fmla="*/ 2 w 184"/>
                <a:gd name="T33" fmla="*/ 1 h 156"/>
                <a:gd name="T34" fmla="*/ 2 w 184"/>
                <a:gd name="T35" fmla="*/ 1 h 156"/>
                <a:gd name="T36" fmla="*/ 2 w 184"/>
                <a:gd name="T37" fmla="*/ 1 h 156"/>
                <a:gd name="T38" fmla="*/ 2 w 184"/>
                <a:gd name="T39" fmla="*/ 0 h 156"/>
                <a:gd name="T40" fmla="*/ 2 w 184"/>
                <a:gd name="T41" fmla="*/ 0 h 156"/>
                <a:gd name="T42" fmla="*/ 4 w 184"/>
                <a:gd name="T43" fmla="*/ 1 h 156"/>
                <a:gd name="T44" fmla="*/ 4 w 184"/>
                <a:gd name="T45" fmla="*/ 1 h 156"/>
                <a:gd name="T46" fmla="*/ 4 w 184"/>
                <a:gd name="T47" fmla="*/ 1 h 156"/>
                <a:gd name="T48" fmla="*/ 4 w 184"/>
                <a:gd name="T49" fmla="*/ 1 h 156"/>
                <a:gd name="T50" fmla="*/ 4 w 184"/>
                <a:gd name="T51" fmla="*/ 1 h 156"/>
                <a:gd name="T52" fmla="*/ 4 w 184"/>
                <a:gd name="T53" fmla="*/ 1 h 156"/>
                <a:gd name="T54" fmla="*/ 4 w 184"/>
                <a:gd name="T55" fmla="*/ 2 h 156"/>
                <a:gd name="T56" fmla="*/ 2 w 184"/>
                <a:gd name="T57" fmla="*/ 2 h 156"/>
                <a:gd name="T58" fmla="*/ 2 w 184"/>
                <a:gd name="T59" fmla="*/ 2 h 156"/>
                <a:gd name="T60" fmla="*/ 2 w 184"/>
                <a:gd name="T61" fmla="*/ 2 h 156"/>
                <a:gd name="T62" fmla="*/ 2 w 184"/>
                <a:gd name="T63" fmla="*/ 2 h 156"/>
                <a:gd name="T64" fmla="*/ 2 w 184"/>
                <a:gd name="T65" fmla="*/ 2 h 156"/>
                <a:gd name="T66" fmla="*/ 1 w 184"/>
                <a:gd name="T67" fmla="*/ 4 h 156"/>
                <a:gd name="T68" fmla="*/ 1 w 184"/>
                <a:gd name="T69" fmla="*/ 4 h 1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4"/>
                <a:gd name="T106" fmla="*/ 0 h 156"/>
                <a:gd name="T107" fmla="*/ 184 w 184"/>
                <a:gd name="T108" fmla="*/ 156 h 15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4" h="156">
                  <a:moveTo>
                    <a:pt x="52" y="156"/>
                  </a:moveTo>
                  <a:lnTo>
                    <a:pt x="46" y="150"/>
                  </a:lnTo>
                  <a:lnTo>
                    <a:pt x="20" y="148"/>
                  </a:lnTo>
                  <a:lnTo>
                    <a:pt x="2" y="128"/>
                  </a:lnTo>
                  <a:lnTo>
                    <a:pt x="0" y="76"/>
                  </a:lnTo>
                  <a:lnTo>
                    <a:pt x="30" y="76"/>
                  </a:lnTo>
                  <a:lnTo>
                    <a:pt x="30" y="42"/>
                  </a:lnTo>
                  <a:lnTo>
                    <a:pt x="48" y="50"/>
                  </a:lnTo>
                  <a:lnTo>
                    <a:pt x="68" y="58"/>
                  </a:lnTo>
                  <a:lnTo>
                    <a:pt x="82" y="52"/>
                  </a:lnTo>
                  <a:lnTo>
                    <a:pt x="90" y="64"/>
                  </a:lnTo>
                  <a:lnTo>
                    <a:pt x="102" y="70"/>
                  </a:lnTo>
                  <a:lnTo>
                    <a:pt x="110" y="82"/>
                  </a:lnTo>
                  <a:lnTo>
                    <a:pt x="124" y="82"/>
                  </a:lnTo>
                  <a:lnTo>
                    <a:pt x="124" y="64"/>
                  </a:lnTo>
                  <a:lnTo>
                    <a:pt x="110" y="58"/>
                  </a:lnTo>
                  <a:lnTo>
                    <a:pt x="100" y="48"/>
                  </a:lnTo>
                  <a:lnTo>
                    <a:pt x="104" y="26"/>
                  </a:lnTo>
                  <a:lnTo>
                    <a:pt x="102" y="8"/>
                  </a:lnTo>
                  <a:lnTo>
                    <a:pt x="118" y="0"/>
                  </a:lnTo>
                  <a:lnTo>
                    <a:pt x="136" y="0"/>
                  </a:lnTo>
                  <a:lnTo>
                    <a:pt x="178" y="20"/>
                  </a:lnTo>
                  <a:lnTo>
                    <a:pt x="184" y="34"/>
                  </a:lnTo>
                  <a:lnTo>
                    <a:pt x="180" y="40"/>
                  </a:lnTo>
                  <a:lnTo>
                    <a:pt x="180" y="64"/>
                  </a:lnTo>
                  <a:lnTo>
                    <a:pt x="174" y="70"/>
                  </a:lnTo>
                  <a:lnTo>
                    <a:pt x="170" y="84"/>
                  </a:lnTo>
                  <a:lnTo>
                    <a:pt x="180" y="98"/>
                  </a:lnTo>
                  <a:lnTo>
                    <a:pt x="134" y="106"/>
                  </a:lnTo>
                  <a:lnTo>
                    <a:pt x="134" y="122"/>
                  </a:lnTo>
                  <a:lnTo>
                    <a:pt x="114" y="120"/>
                  </a:lnTo>
                  <a:lnTo>
                    <a:pt x="106" y="134"/>
                  </a:lnTo>
                  <a:lnTo>
                    <a:pt x="94" y="136"/>
                  </a:lnTo>
                  <a:lnTo>
                    <a:pt x="80" y="154"/>
                  </a:lnTo>
                  <a:lnTo>
                    <a:pt x="52" y="156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43" name="Freeform 232"/>
            <p:cNvSpPr>
              <a:spLocks noChangeAspect="1"/>
            </p:cNvSpPr>
            <p:nvPr/>
          </p:nvSpPr>
          <p:spPr bwMode="auto">
            <a:xfrm>
              <a:off x="4193" y="1992"/>
              <a:ext cx="107" cy="105"/>
            </a:xfrm>
            <a:custGeom>
              <a:avLst/>
              <a:gdLst>
                <a:gd name="T0" fmla="*/ 1 w 174"/>
                <a:gd name="T1" fmla="*/ 2 h 170"/>
                <a:gd name="T2" fmla="*/ 1 w 174"/>
                <a:gd name="T3" fmla="*/ 2 h 170"/>
                <a:gd name="T4" fmla="*/ 1 w 174"/>
                <a:gd name="T5" fmla="*/ 1 h 170"/>
                <a:gd name="T6" fmla="*/ 0 w 174"/>
                <a:gd name="T7" fmla="*/ 1 h 170"/>
                <a:gd name="T8" fmla="*/ 1 w 174"/>
                <a:gd name="T9" fmla="*/ 1 h 170"/>
                <a:gd name="T10" fmla="*/ 1 w 174"/>
                <a:gd name="T11" fmla="*/ 1 h 170"/>
                <a:gd name="T12" fmla="*/ 1 w 174"/>
                <a:gd name="T13" fmla="*/ 1 h 170"/>
                <a:gd name="T14" fmla="*/ 1 w 174"/>
                <a:gd name="T15" fmla="*/ 0 h 170"/>
                <a:gd name="T16" fmla="*/ 1 w 174"/>
                <a:gd name="T17" fmla="*/ 0 h 170"/>
                <a:gd name="T18" fmla="*/ 1 w 174"/>
                <a:gd name="T19" fmla="*/ 1 h 170"/>
                <a:gd name="T20" fmla="*/ 2 w 174"/>
                <a:gd name="T21" fmla="*/ 1 h 170"/>
                <a:gd name="T22" fmla="*/ 2 w 174"/>
                <a:gd name="T23" fmla="*/ 1 h 170"/>
                <a:gd name="T24" fmla="*/ 4 w 174"/>
                <a:gd name="T25" fmla="*/ 1 h 170"/>
                <a:gd name="T26" fmla="*/ 4 w 174"/>
                <a:gd name="T27" fmla="*/ 1 h 170"/>
                <a:gd name="T28" fmla="*/ 3 w 174"/>
                <a:gd name="T29" fmla="*/ 1 h 170"/>
                <a:gd name="T30" fmla="*/ 4 w 174"/>
                <a:gd name="T31" fmla="*/ 2 h 170"/>
                <a:gd name="T32" fmla="*/ 4 w 174"/>
                <a:gd name="T33" fmla="*/ 2 h 170"/>
                <a:gd name="T34" fmla="*/ 4 w 174"/>
                <a:gd name="T35" fmla="*/ 4 h 170"/>
                <a:gd name="T36" fmla="*/ 4 w 174"/>
                <a:gd name="T37" fmla="*/ 4 h 170"/>
                <a:gd name="T38" fmla="*/ 2 w 174"/>
                <a:gd name="T39" fmla="*/ 4 h 170"/>
                <a:gd name="T40" fmla="*/ 1 w 174"/>
                <a:gd name="T41" fmla="*/ 4 h 170"/>
                <a:gd name="T42" fmla="*/ 1 w 174"/>
                <a:gd name="T43" fmla="*/ 4 h 170"/>
                <a:gd name="T44" fmla="*/ 1 w 174"/>
                <a:gd name="T45" fmla="*/ 2 h 170"/>
                <a:gd name="T46" fmla="*/ 1 w 174"/>
                <a:gd name="T47" fmla="*/ 2 h 170"/>
                <a:gd name="T48" fmla="*/ 1 w 174"/>
                <a:gd name="T49" fmla="*/ 2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4"/>
                <a:gd name="T76" fmla="*/ 0 h 170"/>
                <a:gd name="T77" fmla="*/ 174 w 17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4" h="170">
                  <a:moveTo>
                    <a:pt x="18" y="116"/>
                  </a:moveTo>
                  <a:lnTo>
                    <a:pt x="16" y="100"/>
                  </a:lnTo>
                  <a:lnTo>
                    <a:pt x="2" y="82"/>
                  </a:lnTo>
                  <a:lnTo>
                    <a:pt x="0" y="56"/>
                  </a:lnTo>
                  <a:lnTo>
                    <a:pt x="20" y="34"/>
                  </a:lnTo>
                  <a:lnTo>
                    <a:pt x="16" y="20"/>
                  </a:lnTo>
                  <a:lnTo>
                    <a:pt x="22" y="12"/>
                  </a:lnTo>
                  <a:lnTo>
                    <a:pt x="16" y="0"/>
                  </a:lnTo>
                  <a:lnTo>
                    <a:pt x="38" y="0"/>
                  </a:lnTo>
                  <a:lnTo>
                    <a:pt x="76" y="2"/>
                  </a:lnTo>
                  <a:lnTo>
                    <a:pt x="128" y="30"/>
                  </a:lnTo>
                  <a:lnTo>
                    <a:pt x="132" y="40"/>
                  </a:lnTo>
                  <a:lnTo>
                    <a:pt x="156" y="58"/>
                  </a:lnTo>
                  <a:lnTo>
                    <a:pt x="150" y="72"/>
                  </a:lnTo>
                  <a:lnTo>
                    <a:pt x="148" y="86"/>
                  </a:lnTo>
                  <a:lnTo>
                    <a:pt x="156" y="98"/>
                  </a:lnTo>
                  <a:lnTo>
                    <a:pt x="156" y="126"/>
                  </a:lnTo>
                  <a:lnTo>
                    <a:pt x="174" y="150"/>
                  </a:lnTo>
                  <a:lnTo>
                    <a:pt x="158" y="160"/>
                  </a:lnTo>
                  <a:lnTo>
                    <a:pt x="132" y="170"/>
                  </a:lnTo>
                  <a:lnTo>
                    <a:pt x="84" y="166"/>
                  </a:lnTo>
                  <a:lnTo>
                    <a:pt x="82" y="148"/>
                  </a:lnTo>
                  <a:lnTo>
                    <a:pt x="74" y="136"/>
                  </a:lnTo>
                  <a:lnTo>
                    <a:pt x="60" y="136"/>
                  </a:lnTo>
                  <a:lnTo>
                    <a:pt x="18" y="116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44" name="Freeform 233"/>
            <p:cNvSpPr>
              <a:spLocks noChangeAspect="1"/>
            </p:cNvSpPr>
            <p:nvPr/>
          </p:nvSpPr>
          <p:spPr bwMode="auto">
            <a:xfrm>
              <a:off x="4192" y="2005"/>
              <a:ext cx="14" cy="22"/>
            </a:xfrm>
            <a:custGeom>
              <a:avLst/>
              <a:gdLst>
                <a:gd name="T0" fmla="*/ 1 w 22"/>
                <a:gd name="T1" fmla="*/ 0 h 36"/>
                <a:gd name="T2" fmla="*/ 1 w 22"/>
                <a:gd name="T3" fmla="*/ 1 h 36"/>
                <a:gd name="T4" fmla="*/ 0 w 22"/>
                <a:gd name="T5" fmla="*/ 1 h 36"/>
                <a:gd name="T6" fmla="*/ 1 w 22"/>
                <a:gd name="T7" fmla="*/ 1 h 36"/>
                <a:gd name="T8" fmla="*/ 1 w 22"/>
                <a:gd name="T9" fmla="*/ 1 h 36"/>
                <a:gd name="T10" fmla="*/ 1 w 22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36"/>
                <a:gd name="T20" fmla="*/ 22 w 22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36">
                  <a:moveTo>
                    <a:pt x="18" y="0"/>
                  </a:moveTo>
                  <a:lnTo>
                    <a:pt x="10" y="2"/>
                  </a:lnTo>
                  <a:lnTo>
                    <a:pt x="0" y="12"/>
                  </a:lnTo>
                  <a:lnTo>
                    <a:pt x="2" y="36"/>
                  </a:lnTo>
                  <a:lnTo>
                    <a:pt x="22" y="1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45" name="Freeform 234"/>
            <p:cNvSpPr>
              <a:spLocks noChangeAspect="1"/>
            </p:cNvSpPr>
            <p:nvPr/>
          </p:nvSpPr>
          <p:spPr bwMode="auto">
            <a:xfrm>
              <a:off x="4188" y="1992"/>
              <a:ext cx="19" cy="20"/>
            </a:xfrm>
            <a:custGeom>
              <a:avLst/>
              <a:gdLst>
                <a:gd name="T0" fmla="*/ 1 w 30"/>
                <a:gd name="T1" fmla="*/ 1 h 32"/>
                <a:gd name="T2" fmla="*/ 1 w 30"/>
                <a:gd name="T3" fmla="*/ 0 h 32"/>
                <a:gd name="T4" fmla="*/ 1 w 30"/>
                <a:gd name="T5" fmla="*/ 1 h 32"/>
                <a:gd name="T6" fmla="*/ 1 w 30"/>
                <a:gd name="T7" fmla="*/ 1 h 32"/>
                <a:gd name="T8" fmla="*/ 1 w 30"/>
                <a:gd name="T9" fmla="*/ 1 h 32"/>
                <a:gd name="T10" fmla="*/ 1 w 30"/>
                <a:gd name="T11" fmla="*/ 1 h 32"/>
                <a:gd name="T12" fmla="*/ 0 w 30"/>
                <a:gd name="T13" fmla="*/ 1 h 32"/>
                <a:gd name="T14" fmla="*/ 1 w 30"/>
                <a:gd name="T15" fmla="*/ 1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32"/>
                <a:gd name="T26" fmla="*/ 30 w 30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32">
                  <a:moveTo>
                    <a:pt x="10" y="2"/>
                  </a:moveTo>
                  <a:lnTo>
                    <a:pt x="24" y="0"/>
                  </a:lnTo>
                  <a:lnTo>
                    <a:pt x="30" y="12"/>
                  </a:lnTo>
                  <a:lnTo>
                    <a:pt x="24" y="20"/>
                  </a:lnTo>
                  <a:lnTo>
                    <a:pt x="16" y="22"/>
                  </a:lnTo>
                  <a:lnTo>
                    <a:pt x="6" y="32"/>
                  </a:lnTo>
                  <a:lnTo>
                    <a:pt x="0" y="16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46" name="Freeform 235"/>
            <p:cNvSpPr>
              <a:spLocks noChangeAspect="1"/>
            </p:cNvSpPr>
            <p:nvPr/>
          </p:nvSpPr>
          <p:spPr bwMode="auto">
            <a:xfrm>
              <a:off x="4195" y="1942"/>
              <a:ext cx="53" cy="52"/>
            </a:xfrm>
            <a:custGeom>
              <a:avLst/>
              <a:gdLst>
                <a:gd name="T0" fmla="*/ 0 w 86"/>
                <a:gd name="T1" fmla="*/ 1 h 84"/>
                <a:gd name="T2" fmla="*/ 1 w 86"/>
                <a:gd name="T3" fmla="*/ 1 h 84"/>
                <a:gd name="T4" fmla="*/ 1 w 86"/>
                <a:gd name="T5" fmla="*/ 1 h 84"/>
                <a:gd name="T6" fmla="*/ 1 w 86"/>
                <a:gd name="T7" fmla="*/ 1 h 84"/>
                <a:gd name="T8" fmla="*/ 1 w 86"/>
                <a:gd name="T9" fmla="*/ 1 h 84"/>
                <a:gd name="T10" fmla="*/ 1 w 86"/>
                <a:gd name="T11" fmla="*/ 1 h 84"/>
                <a:gd name="T12" fmla="*/ 1 w 86"/>
                <a:gd name="T13" fmla="*/ 1 h 84"/>
                <a:gd name="T14" fmla="*/ 1 w 86"/>
                <a:gd name="T15" fmla="*/ 0 h 84"/>
                <a:gd name="T16" fmla="*/ 1 w 86"/>
                <a:gd name="T17" fmla="*/ 1 h 84"/>
                <a:gd name="T18" fmla="*/ 1 w 86"/>
                <a:gd name="T19" fmla="*/ 1 h 84"/>
                <a:gd name="T20" fmla="*/ 1 w 86"/>
                <a:gd name="T21" fmla="*/ 1 h 84"/>
                <a:gd name="T22" fmla="*/ 1 w 86"/>
                <a:gd name="T23" fmla="*/ 1 h 84"/>
                <a:gd name="T24" fmla="*/ 1 w 86"/>
                <a:gd name="T25" fmla="*/ 1 h 84"/>
                <a:gd name="T26" fmla="*/ 1 w 86"/>
                <a:gd name="T27" fmla="*/ 1 h 84"/>
                <a:gd name="T28" fmla="*/ 1 w 86"/>
                <a:gd name="T29" fmla="*/ 1 h 84"/>
                <a:gd name="T30" fmla="*/ 0 w 86"/>
                <a:gd name="T31" fmla="*/ 1 h 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6"/>
                <a:gd name="T49" fmla="*/ 0 h 84"/>
                <a:gd name="T50" fmla="*/ 86 w 86"/>
                <a:gd name="T51" fmla="*/ 84 h 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6" h="84">
                  <a:moveTo>
                    <a:pt x="0" y="84"/>
                  </a:moveTo>
                  <a:lnTo>
                    <a:pt x="2" y="64"/>
                  </a:lnTo>
                  <a:lnTo>
                    <a:pt x="6" y="52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0" y="28"/>
                  </a:lnTo>
                  <a:lnTo>
                    <a:pt x="16" y="4"/>
                  </a:lnTo>
                  <a:lnTo>
                    <a:pt x="68" y="0"/>
                  </a:lnTo>
                  <a:lnTo>
                    <a:pt x="80" y="20"/>
                  </a:lnTo>
                  <a:lnTo>
                    <a:pt x="86" y="42"/>
                  </a:lnTo>
                  <a:lnTo>
                    <a:pt x="72" y="58"/>
                  </a:lnTo>
                  <a:lnTo>
                    <a:pt x="76" y="72"/>
                  </a:lnTo>
                  <a:lnTo>
                    <a:pt x="70" y="84"/>
                  </a:lnTo>
                  <a:lnTo>
                    <a:pt x="36" y="82"/>
                  </a:lnTo>
                  <a:lnTo>
                    <a:pt x="14" y="82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47" name="Freeform 236"/>
            <p:cNvSpPr>
              <a:spLocks noChangeAspect="1"/>
            </p:cNvSpPr>
            <p:nvPr/>
          </p:nvSpPr>
          <p:spPr bwMode="auto">
            <a:xfrm>
              <a:off x="4024" y="2039"/>
              <a:ext cx="129" cy="126"/>
            </a:xfrm>
            <a:custGeom>
              <a:avLst/>
              <a:gdLst>
                <a:gd name="T0" fmla="*/ 0 w 210"/>
                <a:gd name="T1" fmla="*/ 4 h 204"/>
                <a:gd name="T2" fmla="*/ 0 w 210"/>
                <a:gd name="T3" fmla="*/ 4 h 204"/>
                <a:gd name="T4" fmla="*/ 1 w 210"/>
                <a:gd name="T5" fmla="*/ 2 h 204"/>
                <a:gd name="T6" fmla="*/ 1 w 210"/>
                <a:gd name="T7" fmla="*/ 2 h 204"/>
                <a:gd name="T8" fmla="*/ 1 w 210"/>
                <a:gd name="T9" fmla="*/ 1 h 204"/>
                <a:gd name="T10" fmla="*/ 1 w 210"/>
                <a:gd name="T11" fmla="*/ 1 h 204"/>
                <a:gd name="T12" fmla="*/ 1 w 210"/>
                <a:gd name="T13" fmla="*/ 1 h 204"/>
                <a:gd name="T14" fmla="*/ 0 w 210"/>
                <a:gd name="T15" fmla="*/ 1 h 204"/>
                <a:gd name="T16" fmla="*/ 1 w 210"/>
                <a:gd name="T17" fmla="*/ 0 h 204"/>
                <a:gd name="T18" fmla="*/ 1 w 210"/>
                <a:gd name="T19" fmla="*/ 0 h 204"/>
                <a:gd name="T20" fmla="*/ 1 w 210"/>
                <a:gd name="T21" fmla="*/ 1 h 204"/>
                <a:gd name="T22" fmla="*/ 1 w 210"/>
                <a:gd name="T23" fmla="*/ 1 h 204"/>
                <a:gd name="T24" fmla="*/ 2 w 210"/>
                <a:gd name="T25" fmla="*/ 1 h 204"/>
                <a:gd name="T26" fmla="*/ 2 w 210"/>
                <a:gd name="T27" fmla="*/ 1 h 204"/>
                <a:gd name="T28" fmla="*/ 4 w 210"/>
                <a:gd name="T29" fmla="*/ 1 h 204"/>
                <a:gd name="T30" fmla="*/ 4 w 210"/>
                <a:gd name="T31" fmla="*/ 1 h 204"/>
                <a:gd name="T32" fmla="*/ 4 w 210"/>
                <a:gd name="T33" fmla="*/ 1 h 204"/>
                <a:gd name="T34" fmla="*/ 4 w 210"/>
                <a:gd name="T35" fmla="*/ 1 h 204"/>
                <a:gd name="T36" fmla="*/ 4 w 210"/>
                <a:gd name="T37" fmla="*/ 1 h 204"/>
                <a:gd name="T38" fmla="*/ 4 w 210"/>
                <a:gd name="T39" fmla="*/ 2 h 204"/>
                <a:gd name="T40" fmla="*/ 4 w 210"/>
                <a:gd name="T41" fmla="*/ 2 h 204"/>
                <a:gd name="T42" fmla="*/ 4 w 210"/>
                <a:gd name="T43" fmla="*/ 4 h 204"/>
                <a:gd name="T44" fmla="*/ 4 w 210"/>
                <a:gd name="T45" fmla="*/ 4 h 204"/>
                <a:gd name="T46" fmla="*/ 4 w 210"/>
                <a:gd name="T47" fmla="*/ 4 h 204"/>
                <a:gd name="T48" fmla="*/ 4 w 210"/>
                <a:gd name="T49" fmla="*/ 4 h 204"/>
                <a:gd name="T50" fmla="*/ 4 w 210"/>
                <a:gd name="T51" fmla="*/ 4 h 204"/>
                <a:gd name="T52" fmla="*/ 4 w 210"/>
                <a:gd name="T53" fmla="*/ 4 h 204"/>
                <a:gd name="T54" fmla="*/ 4 w 210"/>
                <a:gd name="T55" fmla="*/ 4 h 204"/>
                <a:gd name="T56" fmla="*/ 2 w 210"/>
                <a:gd name="T57" fmla="*/ 4 h 204"/>
                <a:gd name="T58" fmla="*/ 2 w 210"/>
                <a:gd name="T59" fmla="*/ 4 h 204"/>
                <a:gd name="T60" fmla="*/ 2 w 210"/>
                <a:gd name="T61" fmla="*/ 4 h 204"/>
                <a:gd name="T62" fmla="*/ 2 w 210"/>
                <a:gd name="T63" fmla="*/ 4 h 204"/>
                <a:gd name="T64" fmla="*/ 0 w 210"/>
                <a:gd name="T65" fmla="*/ 4 h 2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0"/>
                <a:gd name="T100" fmla="*/ 0 h 204"/>
                <a:gd name="T101" fmla="*/ 210 w 210"/>
                <a:gd name="T102" fmla="*/ 204 h 2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0" h="204">
                  <a:moveTo>
                    <a:pt x="0" y="186"/>
                  </a:moveTo>
                  <a:lnTo>
                    <a:pt x="0" y="162"/>
                  </a:lnTo>
                  <a:lnTo>
                    <a:pt x="8" y="126"/>
                  </a:lnTo>
                  <a:lnTo>
                    <a:pt x="28" y="94"/>
                  </a:lnTo>
                  <a:lnTo>
                    <a:pt x="28" y="78"/>
                  </a:lnTo>
                  <a:lnTo>
                    <a:pt x="16" y="52"/>
                  </a:lnTo>
                  <a:lnTo>
                    <a:pt x="20" y="38"/>
                  </a:lnTo>
                  <a:lnTo>
                    <a:pt x="0" y="2"/>
                  </a:lnTo>
                  <a:lnTo>
                    <a:pt x="10" y="0"/>
                  </a:lnTo>
                  <a:lnTo>
                    <a:pt x="72" y="0"/>
                  </a:lnTo>
                  <a:lnTo>
                    <a:pt x="76" y="14"/>
                  </a:lnTo>
                  <a:lnTo>
                    <a:pt x="86" y="32"/>
                  </a:lnTo>
                  <a:lnTo>
                    <a:pt x="116" y="34"/>
                  </a:lnTo>
                  <a:lnTo>
                    <a:pt x="126" y="18"/>
                  </a:lnTo>
                  <a:lnTo>
                    <a:pt x="152" y="24"/>
                  </a:lnTo>
                  <a:lnTo>
                    <a:pt x="154" y="64"/>
                  </a:lnTo>
                  <a:lnTo>
                    <a:pt x="164" y="70"/>
                  </a:lnTo>
                  <a:lnTo>
                    <a:pt x="162" y="82"/>
                  </a:lnTo>
                  <a:lnTo>
                    <a:pt x="188" y="82"/>
                  </a:lnTo>
                  <a:lnTo>
                    <a:pt x="188" y="116"/>
                  </a:lnTo>
                  <a:lnTo>
                    <a:pt x="158" y="116"/>
                  </a:lnTo>
                  <a:lnTo>
                    <a:pt x="160" y="168"/>
                  </a:lnTo>
                  <a:lnTo>
                    <a:pt x="178" y="188"/>
                  </a:lnTo>
                  <a:lnTo>
                    <a:pt x="204" y="190"/>
                  </a:lnTo>
                  <a:lnTo>
                    <a:pt x="210" y="196"/>
                  </a:lnTo>
                  <a:lnTo>
                    <a:pt x="204" y="196"/>
                  </a:lnTo>
                  <a:lnTo>
                    <a:pt x="182" y="204"/>
                  </a:lnTo>
                  <a:lnTo>
                    <a:pt x="176" y="196"/>
                  </a:lnTo>
                  <a:lnTo>
                    <a:pt x="142" y="200"/>
                  </a:lnTo>
                  <a:lnTo>
                    <a:pt x="134" y="194"/>
                  </a:lnTo>
                  <a:lnTo>
                    <a:pt x="106" y="192"/>
                  </a:lnTo>
                  <a:lnTo>
                    <a:pt x="98" y="186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48" name="Freeform 237"/>
            <p:cNvSpPr>
              <a:spLocks noChangeAspect="1"/>
            </p:cNvSpPr>
            <p:nvPr/>
          </p:nvSpPr>
          <p:spPr bwMode="auto">
            <a:xfrm>
              <a:off x="4027" y="1930"/>
              <a:ext cx="184" cy="185"/>
            </a:xfrm>
            <a:custGeom>
              <a:avLst/>
              <a:gdLst>
                <a:gd name="T0" fmla="*/ 0 w 298"/>
                <a:gd name="T1" fmla="*/ 4 h 300"/>
                <a:gd name="T2" fmla="*/ 1 w 298"/>
                <a:gd name="T3" fmla="*/ 4 h 300"/>
                <a:gd name="T4" fmla="*/ 1 w 298"/>
                <a:gd name="T5" fmla="*/ 4 h 300"/>
                <a:gd name="T6" fmla="*/ 1 w 298"/>
                <a:gd name="T7" fmla="*/ 4 h 300"/>
                <a:gd name="T8" fmla="*/ 1 w 298"/>
                <a:gd name="T9" fmla="*/ 3 h 300"/>
                <a:gd name="T10" fmla="*/ 1 w 298"/>
                <a:gd name="T11" fmla="*/ 2 h 300"/>
                <a:gd name="T12" fmla="*/ 1 w 298"/>
                <a:gd name="T13" fmla="*/ 1 h 300"/>
                <a:gd name="T14" fmla="*/ 2 w 298"/>
                <a:gd name="T15" fmla="*/ 1 h 300"/>
                <a:gd name="T16" fmla="*/ 2 w 298"/>
                <a:gd name="T17" fmla="*/ 1 h 300"/>
                <a:gd name="T18" fmla="*/ 2 w 298"/>
                <a:gd name="T19" fmla="*/ 1 h 300"/>
                <a:gd name="T20" fmla="*/ 2 w 298"/>
                <a:gd name="T21" fmla="*/ 0 h 300"/>
                <a:gd name="T22" fmla="*/ 2 w 298"/>
                <a:gd name="T23" fmla="*/ 1 h 300"/>
                <a:gd name="T24" fmla="*/ 2 w 298"/>
                <a:gd name="T25" fmla="*/ 1 h 300"/>
                <a:gd name="T26" fmla="*/ 4 w 298"/>
                <a:gd name="T27" fmla="*/ 1 h 300"/>
                <a:gd name="T28" fmla="*/ 4 w 298"/>
                <a:gd name="T29" fmla="*/ 1 h 300"/>
                <a:gd name="T30" fmla="*/ 4 w 298"/>
                <a:gd name="T31" fmla="*/ 1 h 300"/>
                <a:gd name="T32" fmla="*/ 6 w 298"/>
                <a:gd name="T33" fmla="*/ 1 h 300"/>
                <a:gd name="T34" fmla="*/ 6 w 298"/>
                <a:gd name="T35" fmla="*/ 1 h 300"/>
                <a:gd name="T36" fmla="*/ 6 w 298"/>
                <a:gd name="T37" fmla="*/ 1 h 300"/>
                <a:gd name="T38" fmla="*/ 6 w 298"/>
                <a:gd name="T39" fmla="*/ 1 h 300"/>
                <a:gd name="T40" fmla="*/ 6 w 298"/>
                <a:gd name="T41" fmla="*/ 1 h 300"/>
                <a:gd name="T42" fmla="*/ 6 w 298"/>
                <a:gd name="T43" fmla="*/ 1 h 300"/>
                <a:gd name="T44" fmla="*/ 6 w 298"/>
                <a:gd name="T45" fmla="*/ 1 h 300"/>
                <a:gd name="T46" fmla="*/ 6 w 298"/>
                <a:gd name="T47" fmla="*/ 1 h 300"/>
                <a:gd name="T48" fmla="*/ 6 w 298"/>
                <a:gd name="T49" fmla="*/ 1 h 300"/>
                <a:gd name="T50" fmla="*/ 6 w 298"/>
                <a:gd name="T51" fmla="*/ 2 h 300"/>
                <a:gd name="T52" fmla="*/ 6 w 298"/>
                <a:gd name="T53" fmla="*/ 2 h 300"/>
                <a:gd name="T54" fmla="*/ 6 w 298"/>
                <a:gd name="T55" fmla="*/ 2 h 300"/>
                <a:gd name="T56" fmla="*/ 6 w 298"/>
                <a:gd name="T57" fmla="*/ 4 h 300"/>
                <a:gd name="T58" fmla="*/ 6 w 298"/>
                <a:gd name="T59" fmla="*/ 4 h 300"/>
                <a:gd name="T60" fmla="*/ 6 w 298"/>
                <a:gd name="T61" fmla="*/ 4 h 300"/>
                <a:gd name="T62" fmla="*/ 6 w 298"/>
                <a:gd name="T63" fmla="*/ 4 h 300"/>
                <a:gd name="T64" fmla="*/ 6 w 298"/>
                <a:gd name="T65" fmla="*/ 4 h 300"/>
                <a:gd name="T66" fmla="*/ 6 w 298"/>
                <a:gd name="T67" fmla="*/ 4 h 300"/>
                <a:gd name="T68" fmla="*/ 6 w 298"/>
                <a:gd name="T69" fmla="*/ 4 h 300"/>
                <a:gd name="T70" fmla="*/ 6 w 298"/>
                <a:gd name="T71" fmla="*/ 6 h 300"/>
                <a:gd name="T72" fmla="*/ 6 w 298"/>
                <a:gd name="T73" fmla="*/ 6 h 300"/>
                <a:gd name="T74" fmla="*/ 6 w 298"/>
                <a:gd name="T75" fmla="*/ 6 h 300"/>
                <a:gd name="T76" fmla="*/ 6 w 298"/>
                <a:gd name="T77" fmla="*/ 6 h 300"/>
                <a:gd name="T78" fmla="*/ 6 w 298"/>
                <a:gd name="T79" fmla="*/ 6 h 300"/>
                <a:gd name="T80" fmla="*/ 6 w 298"/>
                <a:gd name="T81" fmla="*/ 6 h 300"/>
                <a:gd name="T82" fmla="*/ 6 w 298"/>
                <a:gd name="T83" fmla="*/ 6 h 300"/>
                <a:gd name="T84" fmla="*/ 6 w 298"/>
                <a:gd name="T85" fmla="*/ 6 h 300"/>
                <a:gd name="T86" fmla="*/ 5 w 298"/>
                <a:gd name="T87" fmla="*/ 6 h 300"/>
                <a:gd name="T88" fmla="*/ 4 w 298"/>
                <a:gd name="T89" fmla="*/ 6 h 300"/>
                <a:gd name="T90" fmla="*/ 4 w 298"/>
                <a:gd name="T91" fmla="*/ 6 h 300"/>
                <a:gd name="T92" fmla="*/ 4 w 298"/>
                <a:gd name="T93" fmla="*/ 6 h 300"/>
                <a:gd name="T94" fmla="*/ 4 w 298"/>
                <a:gd name="T95" fmla="*/ 6 h 300"/>
                <a:gd name="T96" fmla="*/ 4 w 298"/>
                <a:gd name="T97" fmla="*/ 6 h 300"/>
                <a:gd name="T98" fmla="*/ 4 w 298"/>
                <a:gd name="T99" fmla="*/ 4 h 300"/>
                <a:gd name="T100" fmla="*/ 2 w 298"/>
                <a:gd name="T101" fmla="*/ 4 h 300"/>
                <a:gd name="T102" fmla="*/ 2 w 298"/>
                <a:gd name="T103" fmla="*/ 4 h 300"/>
                <a:gd name="T104" fmla="*/ 1 w 298"/>
                <a:gd name="T105" fmla="*/ 4 h 300"/>
                <a:gd name="T106" fmla="*/ 1 w 298"/>
                <a:gd name="T107" fmla="*/ 4 h 300"/>
                <a:gd name="T108" fmla="*/ 1 w 298"/>
                <a:gd name="T109" fmla="*/ 4 h 300"/>
                <a:gd name="T110" fmla="*/ 1 w 298"/>
                <a:gd name="T111" fmla="*/ 4 h 300"/>
                <a:gd name="T112" fmla="*/ 0 w 298"/>
                <a:gd name="T113" fmla="*/ 4 h 30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8"/>
                <a:gd name="T172" fmla="*/ 0 h 300"/>
                <a:gd name="T173" fmla="*/ 298 w 298"/>
                <a:gd name="T174" fmla="*/ 300 h 30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8" h="300">
                  <a:moveTo>
                    <a:pt x="0" y="176"/>
                  </a:moveTo>
                  <a:lnTo>
                    <a:pt x="6" y="162"/>
                  </a:lnTo>
                  <a:lnTo>
                    <a:pt x="14" y="160"/>
                  </a:lnTo>
                  <a:lnTo>
                    <a:pt x="34" y="156"/>
                  </a:lnTo>
                  <a:lnTo>
                    <a:pt x="60" y="144"/>
                  </a:lnTo>
                  <a:lnTo>
                    <a:pt x="64" y="112"/>
                  </a:lnTo>
                  <a:lnTo>
                    <a:pt x="88" y="74"/>
                  </a:lnTo>
                  <a:lnTo>
                    <a:pt x="94" y="42"/>
                  </a:lnTo>
                  <a:lnTo>
                    <a:pt x="96" y="30"/>
                  </a:lnTo>
                  <a:lnTo>
                    <a:pt x="98" y="16"/>
                  </a:lnTo>
                  <a:lnTo>
                    <a:pt x="112" y="0"/>
                  </a:lnTo>
                  <a:lnTo>
                    <a:pt x="126" y="14"/>
                  </a:lnTo>
                  <a:lnTo>
                    <a:pt x="138" y="18"/>
                  </a:lnTo>
                  <a:lnTo>
                    <a:pt x="160" y="20"/>
                  </a:lnTo>
                  <a:lnTo>
                    <a:pt x="172" y="12"/>
                  </a:lnTo>
                  <a:lnTo>
                    <a:pt x="206" y="2"/>
                  </a:lnTo>
                  <a:lnTo>
                    <a:pt x="236" y="4"/>
                  </a:lnTo>
                  <a:lnTo>
                    <a:pt x="244" y="14"/>
                  </a:lnTo>
                  <a:lnTo>
                    <a:pt x="272" y="12"/>
                  </a:lnTo>
                  <a:lnTo>
                    <a:pt x="288" y="24"/>
                  </a:lnTo>
                  <a:lnTo>
                    <a:pt x="292" y="48"/>
                  </a:lnTo>
                  <a:lnTo>
                    <a:pt x="298" y="50"/>
                  </a:lnTo>
                  <a:lnTo>
                    <a:pt x="298" y="54"/>
                  </a:lnTo>
                  <a:lnTo>
                    <a:pt x="278" y="72"/>
                  </a:lnTo>
                  <a:lnTo>
                    <a:pt x="274" y="84"/>
                  </a:lnTo>
                  <a:lnTo>
                    <a:pt x="272" y="104"/>
                  </a:lnTo>
                  <a:lnTo>
                    <a:pt x="262" y="118"/>
                  </a:lnTo>
                  <a:lnTo>
                    <a:pt x="268" y="134"/>
                  </a:lnTo>
                  <a:lnTo>
                    <a:pt x="270" y="158"/>
                  </a:lnTo>
                  <a:lnTo>
                    <a:pt x="270" y="172"/>
                  </a:lnTo>
                  <a:lnTo>
                    <a:pt x="272" y="184"/>
                  </a:lnTo>
                  <a:lnTo>
                    <a:pt x="286" y="202"/>
                  </a:lnTo>
                  <a:lnTo>
                    <a:pt x="288" y="218"/>
                  </a:lnTo>
                  <a:lnTo>
                    <a:pt x="270" y="218"/>
                  </a:lnTo>
                  <a:lnTo>
                    <a:pt x="254" y="226"/>
                  </a:lnTo>
                  <a:lnTo>
                    <a:pt x="256" y="244"/>
                  </a:lnTo>
                  <a:lnTo>
                    <a:pt x="252" y="266"/>
                  </a:lnTo>
                  <a:lnTo>
                    <a:pt x="262" y="276"/>
                  </a:lnTo>
                  <a:lnTo>
                    <a:pt x="276" y="282"/>
                  </a:lnTo>
                  <a:lnTo>
                    <a:pt x="276" y="300"/>
                  </a:lnTo>
                  <a:lnTo>
                    <a:pt x="262" y="300"/>
                  </a:lnTo>
                  <a:lnTo>
                    <a:pt x="254" y="288"/>
                  </a:lnTo>
                  <a:lnTo>
                    <a:pt x="242" y="282"/>
                  </a:lnTo>
                  <a:lnTo>
                    <a:pt x="234" y="270"/>
                  </a:lnTo>
                  <a:lnTo>
                    <a:pt x="220" y="276"/>
                  </a:lnTo>
                  <a:lnTo>
                    <a:pt x="182" y="260"/>
                  </a:lnTo>
                  <a:lnTo>
                    <a:pt x="156" y="260"/>
                  </a:lnTo>
                  <a:lnTo>
                    <a:pt x="158" y="248"/>
                  </a:lnTo>
                  <a:lnTo>
                    <a:pt x="148" y="242"/>
                  </a:lnTo>
                  <a:lnTo>
                    <a:pt x="146" y="202"/>
                  </a:lnTo>
                  <a:lnTo>
                    <a:pt x="120" y="196"/>
                  </a:lnTo>
                  <a:lnTo>
                    <a:pt x="110" y="212"/>
                  </a:lnTo>
                  <a:lnTo>
                    <a:pt x="80" y="210"/>
                  </a:lnTo>
                  <a:lnTo>
                    <a:pt x="70" y="192"/>
                  </a:lnTo>
                  <a:lnTo>
                    <a:pt x="66" y="178"/>
                  </a:lnTo>
                  <a:lnTo>
                    <a:pt x="6" y="178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49" name="Freeform 238"/>
            <p:cNvSpPr>
              <a:spLocks noChangeAspect="1"/>
            </p:cNvSpPr>
            <p:nvPr/>
          </p:nvSpPr>
          <p:spPr bwMode="auto">
            <a:xfrm>
              <a:off x="4024" y="2025"/>
              <a:ext cx="7" cy="13"/>
            </a:xfrm>
            <a:custGeom>
              <a:avLst/>
              <a:gdLst>
                <a:gd name="T0" fmla="*/ 0 w 12"/>
                <a:gd name="T1" fmla="*/ 1 h 20"/>
                <a:gd name="T2" fmla="*/ 1 w 12"/>
                <a:gd name="T3" fmla="*/ 0 h 20"/>
                <a:gd name="T4" fmla="*/ 1 w 12"/>
                <a:gd name="T5" fmla="*/ 1 h 20"/>
                <a:gd name="T6" fmla="*/ 1 w 12"/>
                <a:gd name="T7" fmla="*/ 1 h 20"/>
                <a:gd name="T8" fmla="*/ 0 w 12"/>
                <a:gd name="T9" fmla="*/ 1 h 20"/>
                <a:gd name="T10" fmla="*/ 0 w 12"/>
                <a:gd name="T11" fmla="*/ 1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20"/>
                <a:gd name="T20" fmla="*/ 12 w 12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20">
                  <a:moveTo>
                    <a:pt x="0" y="4"/>
                  </a:moveTo>
                  <a:lnTo>
                    <a:pt x="10" y="0"/>
                  </a:lnTo>
                  <a:lnTo>
                    <a:pt x="12" y="4"/>
                  </a:lnTo>
                  <a:lnTo>
                    <a:pt x="10" y="12"/>
                  </a:lnTo>
                  <a:lnTo>
                    <a:pt x="0" y="2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50" name="Freeform 239"/>
            <p:cNvSpPr>
              <a:spLocks noChangeAspect="1"/>
            </p:cNvSpPr>
            <p:nvPr/>
          </p:nvSpPr>
          <p:spPr bwMode="auto">
            <a:xfrm>
              <a:off x="4015" y="1947"/>
              <a:ext cx="72" cy="81"/>
            </a:xfrm>
            <a:custGeom>
              <a:avLst/>
              <a:gdLst>
                <a:gd name="T0" fmla="*/ 0 w 117"/>
                <a:gd name="T1" fmla="*/ 2 h 132"/>
                <a:gd name="T2" fmla="*/ 1 w 117"/>
                <a:gd name="T3" fmla="*/ 2 h 132"/>
                <a:gd name="T4" fmla="*/ 1 w 117"/>
                <a:gd name="T5" fmla="*/ 2 h 132"/>
                <a:gd name="T6" fmla="*/ 1 w 117"/>
                <a:gd name="T7" fmla="*/ 2 h 132"/>
                <a:gd name="T8" fmla="*/ 1 w 117"/>
                <a:gd name="T9" fmla="*/ 2 h 132"/>
                <a:gd name="T10" fmla="*/ 1 w 117"/>
                <a:gd name="T11" fmla="*/ 2 h 132"/>
                <a:gd name="T12" fmla="*/ 1 w 117"/>
                <a:gd name="T13" fmla="*/ 1 h 132"/>
                <a:gd name="T14" fmla="*/ 1 w 117"/>
                <a:gd name="T15" fmla="*/ 2 h 132"/>
                <a:gd name="T16" fmla="*/ 1 w 117"/>
                <a:gd name="T17" fmla="*/ 2 h 132"/>
                <a:gd name="T18" fmla="*/ 1 w 117"/>
                <a:gd name="T19" fmla="*/ 1 h 132"/>
                <a:gd name="T20" fmla="*/ 1 w 117"/>
                <a:gd name="T21" fmla="*/ 1 h 132"/>
                <a:gd name="T22" fmla="*/ 1 w 117"/>
                <a:gd name="T23" fmla="*/ 1 h 132"/>
                <a:gd name="T24" fmla="*/ 1 w 117"/>
                <a:gd name="T25" fmla="*/ 1 h 132"/>
                <a:gd name="T26" fmla="*/ 1 w 117"/>
                <a:gd name="T27" fmla="*/ 1 h 132"/>
                <a:gd name="T28" fmla="*/ 1 w 117"/>
                <a:gd name="T29" fmla="*/ 1 h 132"/>
                <a:gd name="T30" fmla="*/ 1 w 117"/>
                <a:gd name="T31" fmla="*/ 1 h 132"/>
                <a:gd name="T32" fmla="*/ 1 w 117"/>
                <a:gd name="T33" fmla="*/ 1 h 132"/>
                <a:gd name="T34" fmla="*/ 1 w 117"/>
                <a:gd name="T35" fmla="*/ 1 h 132"/>
                <a:gd name="T36" fmla="*/ 1 w 117"/>
                <a:gd name="T37" fmla="*/ 1 h 132"/>
                <a:gd name="T38" fmla="*/ 1 w 117"/>
                <a:gd name="T39" fmla="*/ 1 h 132"/>
                <a:gd name="T40" fmla="*/ 1 w 117"/>
                <a:gd name="T41" fmla="*/ 1 h 132"/>
                <a:gd name="T42" fmla="*/ 1 w 117"/>
                <a:gd name="T43" fmla="*/ 0 h 132"/>
                <a:gd name="T44" fmla="*/ 2 w 117"/>
                <a:gd name="T45" fmla="*/ 1 h 132"/>
                <a:gd name="T46" fmla="*/ 2 w 117"/>
                <a:gd name="T47" fmla="*/ 1 h 132"/>
                <a:gd name="T48" fmla="*/ 1 w 117"/>
                <a:gd name="T49" fmla="*/ 1 h 132"/>
                <a:gd name="T50" fmla="*/ 1 w 117"/>
                <a:gd name="T51" fmla="*/ 2 h 132"/>
                <a:gd name="T52" fmla="*/ 1 w 117"/>
                <a:gd name="T53" fmla="*/ 2 h 132"/>
                <a:gd name="T54" fmla="*/ 1 w 117"/>
                <a:gd name="T55" fmla="*/ 2 h 132"/>
                <a:gd name="T56" fmla="*/ 1 w 117"/>
                <a:gd name="T57" fmla="*/ 2 h 132"/>
                <a:gd name="T58" fmla="*/ 1 w 117"/>
                <a:gd name="T59" fmla="*/ 2 h 132"/>
                <a:gd name="T60" fmla="*/ 0 w 117"/>
                <a:gd name="T61" fmla="*/ 2 h 13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7"/>
                <a:gd name="T94" fmla="*/ 0 h 132"/>
                <a:gd name="T95" fmla="*/ 117 w 117"/>
                <a:gd name="T96" fmla="*/ 132 h 13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7" h="132">
                  <a:moveTo>
                    <a:pt x="0" y="116"/>
                  </a:moveTo>
                  <a:lnTo>
                    <a:pt x="15" y="116"/>
                  </a:lnTo>
                  <a:lnTo>
                    <a:pt x="15" y="106"/>
                  </a:lnTo>
                  <a:lnTo>
                    <a:pt x="7" y="106"/>
                  </a:lnTo>
                  <a:lnTo>
                    <a:pt x="7" y="94"/>
                  </a:lnTo>
                  <a:lnTo>
                    <a:pt x="15" y="94"/>
                  </a:lnTo>
                  <a:lnTo>
                    <a:pt x="25" y="86"/>
                  </a:lnTo>
                  <a:lnTo>
                    <a:pt x="31" y="94"/>
                  </a:lnTo>
                  <a:lnTo>
                    <a:pt x="49" y="96"/>
                  </a:lnTo>
                  <a:lnTo>
                    <a:pt x="53" y="88"/>
                  </a:lnTo>
                  <a:lnTo>
                    <a:pt x="53" y="68"/>
                  </a:lnTo>
                  <a:lnTo>
                    <a:pt x="45" y="62"/>
                  </a:lnTo>
                  <a:lnTo>
                    <a:pt x="45" y="50"/>
                  </a:lnTo>
                  <a:lnTo>
                    <a:pt x="53" y="44"/>
                  </a:lnTo>
                  <a:lnTo>
                    <a:pt x="49" y="34"/>
                  </a:lnTo>
                  <a:lnTo>
                    <a:pt x="35" y="36"/>
                  </a:lnTo>
                  <a:lnTo>
                    <a:pt x="31" y="20"/>
                  </a:lnTo>
                  <a:lnTo>
                    <a:pt x="59" y="20"/>
                  </a:lnTo>
                  <a:lnTo>
                    <a:pt x="59" y="28"/>
                  </a:lnTo>
                  <a:lnTo>
                    <a:pt x="77" y="26"/>
                  </a:lnTo>
                  <a:lnTo>
                    <a:pt x="79" y="12"/>
                  </a:lnTo>
                  <a:lnTo>
                    <a:pt x="87" y="0"/>
                  </a:lnTo>
                  <a:lnTo>
                    <a:pt x="117" y="2"/>
                  </a:lnTo>
                  <a:lnTo>
                    <a:pt x="109" y="46"/>
                  </a:lnTo>
                  <a:lnTo>
                    <a:pt x="85" y="84"/>
                  </a:lnTo>
                  <a:lnTo>
                    <a:pt x="81" y="116"/>
                  </a:lnTo>
                  <a:lnTo>
                    <a:pt x="55" y="128"/>
                  </a:lnTo>
                  <a:lnTo>
                    <a:pt x="27" y="132"/>
                  </a:lnTo>
                  <a:lnTo>
                    <a:pt x="25" y="128"/>
                  </a:lnTo>
                  <a:lnTo>
                    <a:pt x="15" y="132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51" name="Freeform 240"/>
            <p:cNvSpPr>
              <a:spLocks noChangeAspect="1"/>
            </p:cNvSpPr>
            <p:nvPr/>
          </p:nvSpPr>
          <p:spPr bwMode="auto">
            <a:xfrm>
              <a:off x="4236" y="1937"/>
              <a:ext cx="78" cy="91"/>
            </a:xfrm>
            <a:custGeom>
              <a:avLst/>
              <a:gdLst>
                <a:gd name="T0" fmla="*/ 1 w 126"/>
                <a:gd name="T1" fmla="*/ 0 h 148"/>
                <a:gd name="T2" fmla="*/ 1 w 126"/>
                <a:gd name="T3" fmla="*/ 0 h 148"/>
                <a:gd name="T4" fmla="*/ 1 w 126"/>
                <a:gd name="T5" fmla="*/ 1 h 148"/>
                <a:gd name="T6" fmla="*/ 1 w 126"/>
                <a:gd name="T7" fmla="*/ 1 h 148"/>
                <a:gd name="T8" fmla="*/ 2 w 126"/>
                <a:gd name="T9" fmla="*/ 1 h 148"/>
                <a:gd name="T10" fmla="*/ 2 w 126"/>
                <a:gd name="T11" fmla="*/ 1 h 148"/>
                <a:gd name="T12" fmla="*/ 2 w 126"/>
                <a:gd name="T13" fmla="*/ 1 h 148"/>
                <a:gd name="T14" fmla="*/ 2 w 126"/>
                <a:gd name="T15" fmla="*/ 1 h 148"/>
                <a:gd name="T16" fmla="*/ 2 w 126"/>
                <a:gd name="T17" fmla="*/ 1 h 148"/>
                <a:gd name="T18" fmla="*/ 2 w 126"/>
                <a:gd name="T19" fmla="*/ 1 h 148"/>
                <a:gd name="T20" fmla="*/ 2 w 126"/>
                <a:gd name="T21" fmla="*/ 2 h 148"/>
                <a:gd name="T22" fmla="*/ 2 w 126"/>
                <a:gd name="T23" fmla="*/ 2 h 148"/>
                <a:gd name="T24" fmla="*/ 2 w 126"/>
                <a:gd name="T25" fmla="*/ 2 h 148"/>
                <a:gd name="T26" fmla="*/ 2 w 126"/>
                <a:gd name="T27" fmla="*/ 2 h 148"/>
                <a:gd name="T28" fmla="*/ 1 w 126"/>
                <a:gd name="T29" fmla="*/ 3 h 148"/>
                <a:gd name="T30" fmla="*/ 1 w 126"/>
                <a:gd name="T31" fmla="*/ 2 h 148"/>
                <a:gd name="T32" fmla="*/ 1 w 126"/>
                <a:gd name="T33" fmla="*/ 2 h 148"/>
                <a:gd name="T34" fmla="*/ 1 w 126"/>
                <a:gd name="T35" fmla="*/ 2 h 148"/>
                <a:gd name="T36" fmla="*/ 1 w 126"/>
                <a:gd name="T37" fmla="*/ 2 h 148"/>
                <a:gd name="T38" fmla="*/ 1 w 126"/>
                <a:gd name="T39" fmla="*/ 1 h 148"/>
                <a:gd name="T40" fmla="*/ 1 w 126"/>
                <a:gd name="T41" fmla="*/ 1 h 148"/>
                <a:gd name="T42" fmla="*/ 1 w 126"/>
                <a:gd name="T43" fmla="*/ 1 h 148"/>
                <a:gd name="T44" fmla="*/ 1 w 126"/>
                <a:gd name="T45" fmla="*/ 1 h 148"/>
                <a:gd name="T46" fmla="*/ 0 w 126"/>
                <a:gd name="T47" fmla="*/ 1 h 148"/>
                <a:gd name="T48" fmla="*/ 1 w 126"/>
                <a:gd name="T49" fmla="*/ 0 h 1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148"/>
                <a:gd name="T77" fmla="*/ 126 w 126"/>
                <a:gd name="T78" fmla="*/ 148 h 1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148">
                  <a:moveTo>
                    <a:pt x="8" y="0"/>
                  </a:moveTo>
                  <a:lnTo>
                    <a:pt x="28" y="0"/>
                  </a:lnTo>
                  <a:lnTo>
                    <a:pt x="64" y="16"/>
                  </a:lnTo>
                  <a:lnTo>
                    <a:pt x="88" y="18"/>
                  </a:lnTo>
                  <a:lnTo>
                    <a:pt x="108" y="6"/>
                  </a:lnTo>
                  <a:lnTo>
                    <a:pt x="114" y="14"/>
                  </a:lnTo>
                  <a:lnTo>
                    <a:pt x="126" y="10"/>
                  </a:lnTo>
                  <a:lnTo>
                    <a:pt x="126" y="20"/>
                  </a:lnTo>
                  <a:lnTo>
                    <a:pt x="110" y="30"/>
                  </a:lnTo>
                  <a:lnTo>
                    <a:pt x="112" y="86"/>
                  </a:lnTo>
                  <a:lnTo>
                    <a:pt x="122" y="98"/>
                  </a:lnTo>
                  <a:lnTo>
                    <a:pt x="112" y="106"/>
                  </a:lnTo>
                  <a:lnTo>
                    <a:pt x="100" y="118"/>
                  </a:lnTo>
                  <a:lnTo>
                    <a:pt x="92" y="136"/>
                  </a:lnTo>
                  <a:lnTo>
                    <a:pt x="86" y="148"/>
                  </a:lnTo>
                  <a:lnTo>
                    <a:pt x="62" y="130"/>
                  </a:lnTo>
                  <a:lnTo>
                    <a:pt x="58" y="120"/>
                  </a:lnTo>
                  <a:lnTo>
                    <a:pt x="6" y="92"/>
                  </a:lnTo>
                  <a:lnTo>
                    <a:pt x="2" y="92"/>
                  </a:lnTo>
                  <a:lnTo>
                    <a:pt x="6" y="78"/>
                  </a:lnTo>
                  <a:lnTo>
                    <a:pt x="4" y="66"/>
                  </a:lnTo>
                  <a:lnTo>
                    <a:pt x="18" y="50"/>
                  </a:lnTo>
                  <a:lnTo>
                    <a:pt x="12" y="28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52" name="Freeform 241"/>
            <p:cNvSpPr>
              <a:spLocks noChangeAspect="1"/>
            </p:cNvSpPr>
            <p:nvPr/>
          </p:nvSpPr>
          <p:spPr bwMode="auto">
            <a:xfrm>
              <a:off x="3992" y="1959"/>
              <a:ext cx="55" cy="59"/>
            </a:xfrm>
            <a:custGeom>
              <a:avLst/>
              <a:gdLst>
                <a:gd name="T0" fmla="*/ 1 w 89"/>
                <a:gd name="T1" fmla="*/ 0 h 96"/>
                <a:gd name="T2" fmla="*/ 1 w 89"/>
                <a:gd name="T3" fmla="*/ 0 h 96"/>
                <a:gd name="T4" fmla="*/ 1 w 89"/>
                <a:gd name="T5" fmla="*/ 1 h 96"/>
                <a:gd name="T6" fmla="*/ 1 w 89"/>
                <a:gd name="T7" fmla="*/ 1 h 96"/>
                <a:gd name="T8" fmla="*/ 2 w 89"/>
                <a:gd name="T9" fmla="*/ 1 h 96"/>
                <a:gd name="T10" fmla="*/ 1 w 89"/>
                <a:gd name="T11" fmla="*/ 1 h 96"/>
                <a:gd name="T12" fmla="*/ 1 w 89"/>
                <a:gd name="T13" fmla="*/ 1 h 96"/>
                <a:gd name="T14" fmla="*/ 2 w 89"/>
                <a:gd name="T15" fmla="*/ 1 h 96"/>
                <a:gd name="T16" fmla="*/ 2 w 89"/>
                <a:gd name="T17" fmla="*/ 1 h 96"/>
                <a:gd name="T18" fmla="*/ 1 w 89"/>
                <a:gd name="T19" fmla="*/ 1 h 96"/>
                <a:gd name="T20" fmla="*/ 1 w 89"/>
                <a:gd name="T21" fmla="*/ 1 h 96"/>
                <a:gd name="T22" fmla="*/ 1 w 89"/>
                <a:gd name="T23" fmla="*/ 1 h 96"/>
                <a:gd name="T24" fmla="*/ 1 w 89"/>
                <a:gd name="T25" fmla="*/ 1 h 96"/>
                <a:gd name="T26" fmla="*/ 1 w 89"/>
                <a:gd name="T27" fmla="*/ 1 h 96"/>
                <a:gd name="T28" fmla="*/ 1 w 89"/>
                <a:gd name="T29" fmla="*/ 1 h 96"/>
                <a:gd name="T30" fmla="*/ 1 w 89"/>
                <a:gd name="T31" fmla="*/ 1 h 96"/>
                <a:gd name="T32" fmla="*/ 1 w 89"/>
                <a:gd name="T33" fmla="*/ 2 h 96"/>
                <a:gd name="T34" fmla="*/ 1 w 89"/>
                <a:gd name="T35" fmla="*/ 2 h 96"/>
                <a:gd name="T36" fmla="*/ 1 w 89"/>
                <a:gd name="T37" fmla="*/ 1 h 96"/>
                <a:gd name="T38" fmla="*/ 1 w 89"/>
                <a:gd name="T39" fmla="*/ 1 h 96"/>
                <a:gd name="T40" fmla="*/ 0 w 89"/>
                <a:gd name="T41" fmla="*/ 1 h 96"/>
                <a:gd name="T42" fmla="*/ 1 w 89"/>
                <a:gd name="T43" fmla="*/ 1 h 96"/>
                <a:gd name="T44" fmla="*/ 1 w 89"/>
                <a:gd name="T45" fmla="*/ 1 h 96"/>
                <a:gd name="T46" fmla="*/ 1 w 89"/>
                <a:gd name="T47" fmla="*/ 1 h 96"/>
                <a:gd name="T48" fmla="*/ 1 w 89"/>
                <a:gd name="T49" fmla="*/ 0 h 9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9"/>
                <a:gd name="T76" fmla="*/ 0 h 96"/>
                <a:gd name="T77" fmla="*/ 89 w 89"/>
                <a:gd name="T78" fmla="*/ 96 h 9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9" h="96">
                  <a:moveTo>
                    <a:pt x="39" y="0"/>
                  </a:moveTo>
                  <a:lnTo>
                    <a:pt x="67" y="0"/>
                  </a:lnTo>
                  <a:lnTo>
                    <a:pt x="71" y="16"/>
                  </a:lnTo>
                  <a:lnTo>
                    <a:pt x="85" y="14"/>
                  </a:lnTo>
                  <a:lnTo>
                    <a:pt x="89" y="24"/>
                  </a:lnTo>
                  <a:lnTo>
                    <a:pt x="81" y="30"/>
                  </a:lnTo>
                  <a:lnTo>
                    <a:pt x="81" y="42"/>
                  </a:lnTo>
                  <a:lnTo>
                    <a:pt x="89" y="48"/>
                  </a:lnTo>
                  <a:lnTo>
                    <a:pt x="89" y="68"/>
                  </a:lnTo>
                  <a:lnTo>
                    <a:pt x="85" y="76"/>
                  </a:lnTo>
                  <a:lnTo>
                    <a:pt x="67" y="74"/>
                  </a:lnTo>
                  <a:lnTo>
                    <a:pt x="61" y="66"/>
                  </a:lnTo>
                  <a:lnTo>
                    <a:pt x="51" y="74"/>
                  </a:lnTo>
                  <a:lnTo>
                    <a:pt x="43" y="74"/>
                  </a:lnTo>
                  <a:lnTo>
                    <a:pt x="43" y="86"/>
                  </a:lnTo>
                  <a:lnTo>
                    <a:pt x="51" y="86"/>
                  </a:lnTo>
                  <a:lnTo>
                    <a:pt x="51" y="96"/>
                  </a:lnTo>
                  <a:lnTo>
                    <a:pt x="36" y="96"/>
                  </a:lnTo>
                  <a:lnTo>
                    <a:pt x="18" y="82"/>
                  </a:lnTo>
                  <a:lnTo>
                    <a:pt x="10" y="68"/>
                  </a:lnTo>
                  <a:lnTo>
                    <a:pt x="0" y="48"/>
                  </a:lnTo>
                  <a:lnTo>
                    <a:pt x="10" y="32"/>
                  </a:lnTo>
                  <a:lnTo>
                    <a:pt x="12" y="24"/>
                  </a:lnTo>
                  <a:lnTo>
                    <a:pt x="36" y="2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53" name="Freeform 242"/>
            <p:cNvSpPr>
              <a:spLocks noChangeAspect="1"/>
            </p:cNvSpPr>
            <p:nvPr/>
          </p:nvSpPr>
          <p:spPr bwMode="auto">
            <a:xfrm>
              <a:off x="3741" y="1848"/>
              <a:ext cx="30" cy="7"/>
            </a:xfrm>
            <a:custGeom>
              <a:avLst/>
              <a:gdLst>
                <a:gd name="T0" fmla="*/ 1 w 50"/>
                <a:gd name="T1" fmla="*/ 0 h 12"/>
                <a:gd name="T2" fmla="*/ 1 w 50"/>
                <a:gd name="T3" fmla="*/ 0 h 12"/>
                <a:gd name="T4" fmla="*/ 1 w 50"/>
                <a:gd name="T5" fmla="*/ 1 h 12"/>
                <a:gd name="T6" fmla="*/ 1 w 50"/>
                <a:gd name="T7" fmla="*/ 1 h 12"/>
                <a:gd name="T8" fmla="*/ 1 w 50"/>
                <a:gd name="T9" fmla="*/ 1 h 12"/>
                <a:gd name="T10" fmla="*/ 1 w 50"/>
                <a:gd name="T11" fmla="*/ 1 h 12"/>
                <a:gd name="T12" fmla="*/ 1 w 50"/>
                <a:gd name="T13" fmla="*/ 1 h 12"/>
                <a:gd name="T14" fmla="*/ 1 w 50"/>
                <a:gd name="T15" fmla="*/ 1 h 12"/>
                <a:gd name="T16" fmla="*/ 1 w 50"/>
                <a:gd name="T17" fmla="*/ 1 h 12"/>
                <a:gd name="T18" fmla="*/ 1 w 50"/>
                <a:gd name="T19" fmla="*/ 1 h 12"/>
                <a:gd name="T20" fmla="*/ 0 w 50"/>
                <a:gd name="T21" fmla="*/ 1 h 12"/>
                <a:gd name="T22" fmla="*/ 1 w 50"/>
                <a:gd name="T23" fmla="*/ 0 h 12"/>
                <a:gd name="T24" fmla="*/ 1 w 50"/>
                <a:gd name="T25" fmla="*/ 0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0"/>
                <a:gd name="T40" fmla="*/ 0 h 12"/>
                <a:gd name="T41" fmla="*/ 50 w 50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0" h="12">
                  <a:moveTo>
                    <a:pt x="8" y="0"/>
                  </a:moveTo>
                  <a:lnTo>
                    <a:pt x="20" y="0"/>
                  </a:lnTo>
                  <a:lnTo>
                    <a:pt x="32" y="2"/>
                  </a:lnTo>
                  <a:lnTo>
                    <a:pt x="42" y="4"/>
                  </a:lnTo>
                  <a:lnTo>
                    <a:pt x="50" y="6"/>
                  </a:lnTo>
                  <a:lnTo>
                    <a:pt x="46" y="8"/>
                  </a:lnTo>
                  <a:lnTo>
                    <a:pt x="34" y="8"/>
                  </a:lnTo>
                  <a:lnTo>
                    <a:pt x="26" y="8"/>
                  </a:lnTo>
                  <a:lnTo>
                    <a:pt x="16" y="8"/>
                  </a:lnTo>
                  <a:lnTo>
                    <a:pt x="6" y="12"/>
                  </a:lnTo>
                  <a:lnTo>
                    <a:pt x="0" y="10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54" name="Freeform 243"/>
            <p:cNvSpPr>
              <a:spLocks noChangeAspect="1"/>
            </p:cNvSpPr>
            <p:nvPr/>
          </p:nvSpPr>
          <p:spPr bwMode="auto">
            <a:xfrm>
              <a:off x="3741" y="1848"/>
              <a:ext cx="30" cy="7"/>
            </a:xfrm>
            <a:custGeom>
              <a:avLst/>
              <a:gdLst>
                <a:gd name="T0" fmla="*/ 1 w 50"/>
                <a:gd name="T1" fmla="*/ 0 h 12"/>
                <a:gd name="T2" fmla="*/ 1 w 50"/>
                <a:gd name="T3" fmla="*/ 0 h 12"/>
                <a:gd name="T4" fmla="*/ 1 w 50"/>
                <a:gd name="T5" fmla="*/ 1 h 12"/>
                <a:gd name="T6" fmla="*/ 1 w 50"/>
                <a:gd name="T7" fmla="*/ 1 h 12"/>
                <a:gd name="T8" fmla="*/ 1 w 50"/>
                <a:gd name="T9" fmla="*/ 1 h 12"/>
                <a:gd name="T10" fmla="*/ 1 w 50"/>
                <a:gd name="T11" fmla="*/ 1 h 12"/>
                <a:gd name="T12" fmla="*/ 1 w 50"/>
                <a:gd name="T13" fmla="*/ 1 h 12"/>
                <a:gd name="T14" fmla="*/ 1 w 50"/>
                <a:gd name="T15" fmla="*/ 1 h 12"/>
                <a:gd name="T16" fmla="*/ 1 w 50"/>
                <a:gd name="T17" fmla="*/ 1 h 12"/>
                <a:gd name="T18" fmla="*/ 1 w 50"/>
                <a:gd name="T19" fmla="*/ 1 h 12"/>
                <a:gd name="T20" fmla="*/ 0 w 50"/>
                <a:gd name="T21" fmla="*/ 1 h 12"/>
                <a:gd name="T22" fmla="*/ 1 w 50"/>
                <a:gd name="T23" fmla="*/ 0 h 12"/>
                <a:gd name="T24" fmla="*/ 1 w 50"/>
                <a:gd name="T25" fmla="*/ 0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0"/>
                <a:gd name="T40" fmla="*/ 0 h 12"/>
                <a:gd name="T41" fmla="*/ 50 w 50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0" h="12">
                  <a:moveTo>
                    <a:pt x="8" y="0"/>
                  </a:moveTo>
                  <a:lnTo>
                    <a:pt x="20" y="0"/>
                  </a:lnTo>
                  <a:lnTo>
                    <a:pt x="32" y="2"/>
                  </a:lnTo>
                  <a:lnTo>
                    <a:pt x="42" y="4"/>
                  </a:lnTo>
                  <a:lnTo>
                    <a:pt x="50" y="6"/>
                  </a:lnTo>
                  <a:lnTo>
                    <a:pt x="46" y="8"/>
                  </a:lnTo>
                  <a:lnTo>
                    <a:pt x="34" y="8"/>
                  </a:lnTo>
                  <a:lnTo>
                    <a:pt x="26" y="8"/>
                  </a:lnTo>
                  <a:lnTo>
                    <a:pt x="16" y="8"/>
                  </a:lnTo>
                  <a:lnTo>
                    <a:pt x="6" y="12"/>
                  </a:lnTo>
                  <a:lnTo>
                    <a:pt x="0" y="10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55" name="Freeform 244"/>
            <p:cNvSpPr>
              <a:spLocks noChangeAspect="1"/>
            </p:cNvSpPr>
            <p:nvPr/>
          </p:nvSpPr>
          <p:spPr bwMode="auto">
            <a:xfrm>
              <a:off x="3738" y="1818"/>
              <a:ext cx="56" cy="43"/>
            </a:xfrm>
            <a:custGeom>
              <a:avLst/>
              <a:gdLst>
                <a:gd name="T0" fmla="*/ 1 w 92"/>
                <a:gd name="T1" fmla="*/ 1 h 70"/>
                <a:gd name="T2" fmla="*/ 0 w 92"/>
                <a:gd name="T3" fmla="*/ 1 h 70"/>
                <a:gd name="T4" fmla="*/ 1 w 92"/>
                <a:gd name="T5" fmla="*/ 1 h 70"/>
                <a:gd name="T6" fmla="*/ 1 w 92"/>
                <a:gd name="T7" fmla="*/ 1 h 70"/>
                <a:gd name="T8" fmla="*/ 1 w 92"/>
                <a:gd name="T9" fmla="*/ 1 h 70"/>
                <a:gd name="T10" fmla="*/ 1 w 92"/>
                <a:gd name="T11" fmla="*/ 0 h 70"/>
                <a:gd name="T12" fmla="*/ 1 w 92"/>
                <a:gd name="T13" fmla="*/ 0 h 70"/>
                <a:gd name="T14" fmla="*/ 1 w 92"/>
                <a:gd name="T15" fmla="*/ 1 h 70"/>
                <a:gd name="T16" fmla="*/ 1 w 92"/>
                <a:gd name="T17" fmla="*/ 1 h 70"/>
                <a:gd name="T18" fmla="*/ 1 w 92"/>
                <a:gd name="T19" fmla="*/ 1 h 70"/>
                <a:gd name="T20" fmla="*/ 1 w 92"/>
                <a:gd name="T21" fmla="*/ 1 h 70"/>
                <a:gd name="T22" fmla="*/ 1 w 92"/>
                <a:gd name="T23" fmla="*/ 1 h 70"/>
                <a:gd name="T24" fmla="*/ 1 w 92"/>
                <a:gd name="T25" fmla="*/ 1 h 70"/>
                <a:gd name="T26" fmla="*/ 1 w 92"/>
                <a:gd name="T27" fmla="*/ 1 h 70"/>
                <a:gd name="T28" fmla="*/ 2 w 92"/>
                <a:gd name="T29" fmla="*/ 1 h 70"/>
                <a:gd name="T30" fmla="*/ 2 w 92"/>
                <a:gd name="T31" fmla="*/ 1 h 70"/>
                <a:gd name="T32" fmla="*/ 1 w 92"/>
                <a:gd name="T33" fmla="*/ 1 h 70"/>
                <a:gd name="T34" fmla="*/ 1 w 92"/>
                <a:gd name="T35" fmla="*/ 1 h 70"/>
                <a:gd name="T36" fmla="*/ 1 w 92"/>
                <a:gd name="T37" fmla="*/ 1 h 70"/>
                <a:gd name="T38" fmla="*/ 1 w 92"/>
                <a:gd name="T39" fmla="*/ 1 h 70"/>
                <a:gd name="T40" fmla="*/ 1 w 92"/>
                <a:gd name="T41" fmla="*/ 1 h 70"/>
                <a:gd name="T42" fmla="*/ 1 w 92"/>
                <a:gd name="T43" fmla="*/ 1 h 70"/>
                <a:gd name="T44" fmla="*/ 1 w 92"/>
                <a:gd name="T45" fmla="*/ 1 h 70"/>
                <a:gd name="T46" fmla="*/ 1 w 92"/>
                <a:gd name="T47" fmla="*/ 1 h 70"/>
                <a:gd name="T48" fmla="*/ 1 w 92"/>
                <a:gd name="T49" fmla="*/ 1 h 70"/>
                <a:gd name="T50" fmla="*/ 1 w 92"/>
                <a:gd name="T51" fmla="*/ 1 h 70"/>
                <a:gd name="T52" fmla="*/ 1 w 92"/>
                <a:gd name="T53" fmla="*/ 1 h 70"/>
                <a:gd name="T54" fmla="*/ 1 w 92"/>
                <a:gd name="T55" fmla="*/ 1 h 70"/>
                <a:gd name="T56" fmla="*/ 1 w 92"/>
                <a:gd name="T57" fmla="*/ 1 h 70"/>
                <a:gd name="T58" fmla="*/ 1 w 92"/>
                <a:gd name="T59" fmla="*/ 1 h 70"/>
                <a:gd name="T60" fmla="*/ 1 w 92"/>
                <a:gd name="T61" fmla="*/ 1 h 70"/>
                <a:gd name="T62" fmla="*/ 1 w 92"/>
                <a:gd name="T63" fmla="*/ 1 h 70"/>
                <a:gd name="T64" fmla="*/ 1 w 92"/>
                <a:gd name="T65" fmla="*/ 1 h 70"/>
                <a:gd name="T66" fmla="*/ 1 w 92"/>
                <a:gd name="T67" fmla="*/ 1 h 70"/>
                <a:gd name="T68" fmla="*/ 1 w 92"/>
                <a:gd name="T69" fmla="*/ 1 h 70"/>
                <a:gd name="T70" fmla="*/ 1 w 92"/>
                <a:gd name="T71" fmla="*/ 1 h 70"/>
                <a:gd name="T72" fmla="*/ 1 w 92"/>
                <a:gd name="T73" fmla="*/ 1 h 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2"/>
                <a:gd name="T112" fmla="*/ 0 h 70"/>
                <a:gd name="T113" fmla="*/ 92 w 92"/>
                <a:gd name="T114" fmla="*/ 70 h 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2" h="70">
                  <a:moveTo>
                    <a:pt x="2" y="34"/>
                  </a:moveTo>
                  <a:lnTo>
                    <a:pt x="0" y="28"/>
                  </a:lnTo>
                  <a:lnTo>
                    <a:pt x="6" y="20"/>
                  </a:lnTo>
                  <a:lnTo>
                    <a:pt x="12" y="12"/>
                  </a:lnTo>
                  <a:lnTo>
                    <a:pt x="14" y="2"/>
                  </a:lnTo>
                  <a:lnTo>
                    <a:pt x="28" y="0"/>
                  </a:lnTo>
                  <a:lnTo>
                    <a:pt x="42" y="0"/>
                  </a:lnTo>
                  <a:lnTo>
                    <a:pt x="54" y="6"/>
                  </a:lnTo>
                  <a:lnTo>
                    <a:pt x="62" y="12"/>
                  </a:lnTo>
                  <a:lnTo>
                    <a:pt x="70" y="24"/>
                  </a:lnTo>
                  <a:lnTo>
                    <a:pt x="80" y="32"/>
                  </a:lnTo>
                  <a:lnTo>
                    <a:pt x="82" y="38"/>
                  </a:lnTo>
                  <a:lnTo>
                    <a:pt x="84" y="50"/>
                  </a:lnTo>
                  <a:lnTo>
                    <a:pt x="90" y="58"/>
                  </a:lnTo>
                  <a:lnTo>
                    <a:pt x="92" y="66"/>
                  </a:lnTo>
                  <a:lnTo>
                    <a:pt x="92" y="70"/>
                  </a:lnTo>
                  <a:lnTo>
                    <a:pt x="70" y="68"/>
                  </a:lnTo>
                  <a:lnTo>
                    <a:pt x="64" y="64"/>
                  </a:lnTo>
                  <a:lnTo>
                    <a:pt x="58" y="64"/>
                  </a:lnTo>
                  <a:lnTo>
                    <a:pt x="50" y="64"/>
                  </a:lnTo>
                  <a:lnTo>
                    <a:pt x="38" y="64"/>
                  </a:lnTo>
                  <a:lnTo>
                    <a:pt x="32" y="64"/>
                  </a:lnTo>
                  <a:lnTo>
                    <a:pt x="28" y="68"/>
                  </a:lnTo>
                  <a:lnTo>
                    <a:pt x="10" y="70"/>
                  </a:lnTo>
                  <a:lnTo>
                    <a:pt x="10" y="60"/>
                  </a:lnTo>
                  <a:lnTo>
                    <a:pt x="20" y="56"/>
                  </a:lnTo>
                  <a:lnTo>
                    <a:pt x="30" y="56"/>
                  </a:lnTo>
                  <a:lnTo>
                    <a:pt x="38" y="56"/>
                  </a:lnTo>
                  <a:lnTo>
                    <a:pt x="50" y="56"/>
                  </a:lnTo>
                  <a:lnTo>
                    <a:pt x="54" y="54"/>
                  </a:lnTo>
                  <a:lnTo>
                    <a:pt x="40" y="50"/>
                  </a:lnTo>
                  <a:lnTo>
                    <a:pt x="36" y="50"/>
                  </a:lnTo>
                  <a:lnTo>
                    <a:pt x="22" y="48"/>
                  </a:lnTo>
                  <a:lnTo>
                    <a:pt x="12" y="48"/>
                  </a:lnTo>
                  <a:lnTo>
                    <a:pt x="8" y="48"/>
                  </a:lnTo>
                  <a:lnTo>
                    <a:pt x="4" y="40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56" name="Freeform 245"/>
            <p:cNvSpPr>
              <a:spLocks noChangeAspect="1"/>
            </p:cNvSpPr>
            <p:nvPr/>
          </p:nvSpPr>
          <p:spPr bwMode="auto">
            <a:xfrm>
              <a:off x="4109" y="1153"/>
              <a:ext cx="104" cy="161"/>
            </a:xfrm>
            <a:custGeom>
              <a:avLst/>
              <a:gdLst>
                <a:gd name="T0" fmla="*/ 2 w 170"/>
                <a:gd name="T1" fmla="*/ 6 h 262"/>
                <a:gd name="T2" fmla="*/ 1 w 170"/>
                <a:gd name="T3" fmla="*/ 6 h 262"/>
                <a:gd name="T4" fmla="*/ 1 w 170"/>
                <a:gd name="T5" fmla="*/ 6 h 262"/>
                <a:gd name="T6" fmla="*/ 1 w 170"/>
                <a:gd name="T7" fmla="*/ 6 h 262"/>
                <a:gd name="T8" fmla="*/ 1 w 170"/>
                <a:gd name="T9" fmla="*/ 6 h 262"/>
                <a:gd name="T10" fmla="*/ 1 w 170"/>
                <a:gd name="T11" fmla="*/ 4 h 262"/>
                <a:gd name="T12" fmla="*/ 1 w 170"/>
                <a:gd name="T13" fmla="*/ 4 h 262"/>
                <a:gd name="T14" fmla="*/ 1 w 170"/>
                <a:gd name="T15" fmla="*/ 4 h 262"/>
                <a:gd name="T16" fmla="*/ 1 w 170"/>
                <a:gd name="T17" fmla="*/ 4 h 262"/>
                <a:gd name="T18" fmla="*/ 1 w 170"/>
                <a:gd name="T19" fmla="*/ 4 h 262"/>
                <a:gd name="T20" fmla="*/ 1 w 170"/>
                <a:gd name="T21" fmla="*/ 2 h 262"/>
                <a:gd name="T22" fmla="*/ 1 w 170"/>
                <a:gd name="T23" fmla="*/ 2 h 262"/>
                <a:gd name="T24" fmla="*/ 1 w 170"/>
                <a:gd name="T25" fmla="*/ 2 h 262"/>
                <a:gd name="T26" fmla="*/ 1 w 170"/>
                <a:gd name="T27" fmla="*/ 2 h 262"/>
                <a:gd name="T28" fmla="*/ 1 w 170"/>
                <a:gd name="T29" fmla="*/ 2 h 262"/>
                <a:gd name="T30" fmla="*/ 1 w 170"/>
                <a:gd name="T31" fmla="*/ 1 h 262"/>
                <a:gd name="T32" fmla="*/ 1 w 170"/>
                <a:gd name="T33" fmla="*/ 1 h 262"/>
                <a:gd name="T34" fmla="*/ 1 w 170"/>
                <a:gd name="T35" fmla="*/ 1 h 262"/>
                <a:gd name="T36" fmla="*/ 1 w 170"/>
                <a:gd name="T37" fmla="*/ 1 h 262"/>
                <a:gd name="T38" fmla="*/ 1 w 170"/>
                <a:gd name="T39" fmla="*/ 1 h 262"/>
                <a:gd name="T40" fmla="*/ 0 w 170"/>
                <a:gd name="T41" fmla="*/ 1 h 262"/>
                <a:gd name="T42" fmla="*/ 1 w 170"/>
                <a:gd name="T43" fmla="*/ 1 h 262"/>
                <a:gd name="T44" fmla="*/ 1 w 170"/>
                <a:gd name="T45" fmla="*/ 1 h 262"/>
                <a:gd name="T46" fmla="*/ 1 w 170"/>
                <a:gd name="T47" fmla="*/ 1 h 262"/>
                <a:gd name="T48" fmla="*/ 1 w 170"/>
                <a:gd name="T49" fmla="*/ 1 h 262"/>
                <a:gd name="T50" fmla="*/ 1 w 170"/>
                <a:gd name="T51" fmla="*/ 1 h 262"/>
                <a:gd name="T52" fmla="*/ 2 w 170"/>
                <a:gd name="T53" fmla="*/ 0 h 262"/>
                <a:gd name="T54" fmla="*/ 2 w 170"/>
                <a:gd name="T55" fmla="*/ 1 h 262"/>
                <a:gd name="T56" fmla="*/ 2 w 170"/>
                <a:gd name="T57" fmla="*/ 1 h 262"/>
                <a:gd name="T58" fmla="*/ 2 w 170"/>
                <a:gd name="T59" fmla="*/ 1 h 262"/>
                <a:gd name="T60" fmla="*/ 2 w 170"/>
                <a:gd name="T61" fmla="*/ 1 h 262"/>
                <a:gd name="T62" fmla="*/ 2 w 170"/>
                <a:gd name="T63" fmla="*/ 1 h 262"/>
                <a:gd name="T64" fmla="*/ 2 w 170"/>
                <a:gd name="T65" fmla="*/ 1 h 262"/>
                <a:gd name="T66" fmla="*/ 2 w 170"/>
                <a:gd name="T67" fmla="*/ 2 h 262"/>
                <a:gd name="T68" fmla="*/ 2 w 170"/>
                <a:gd name="T69" fmla="*/ 2 h 262"/>
                <a:gd name="T70" fmla="*/ 2 w 170"/>
                <a:gd name="T71" fmla="*/ 2 h 262"/>
                <a:gd name="T72" fmla="*/ 3 w 170"/>
                <a:gd name="T73" fmla="*/ 3 h 262"/>
                <a:gd name="T74" fmla="*/ 3 w 170"/>
                <a:gd name="T75" fmla="*/ 4 h 262"/>
                <a:gd name="T76" fmla="*/ 2 w 170"/>
                <a:gd name="T77" fmla="*/ 4 h 262"/>
                <a:gd name="T78" fmla="*/ 4 w 170"/>
                <a:gd name="T79" fmla="*/ 4 h 262"/>
                <a:gd name="T80" fmla="*/ 4 w 170"/>
                <a:gd name="T81" fmla="*/ 4 h 262"/>
                <a:gd name="T82" fmla="*/ 2 w 170"/>
                <a:gd name="T83" fmla="*/ 4 h 262"/>
                <a:gd name="T84" fmla="*/ 2 w 170"/>
                <a:gd name="T85" fmla="*/ 6 h 2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0"/>
                <a:gd name="T130" fmla="*/ 0 h 262"/>
                <a:gd name="T131" fmla="*/ 170 w 170"/>
                <a:gd name="T132" fmla="*/ 262 h 26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0" h="262">
                  <a:moveTo>
                    <a:pt x="106" y="250"/>
                  </a:moveTo>
                  <a:lnTo>
                    <a:pt x="88" y="250"/>
                  </a:lnTo>
                  <a:lnTo>
                    <a:pt x="64" y="258"/>
                  </a:lnTo>
                  <a:lnTo>
                    <a:pt x="40" y="262"/>
                  </a:lnTo>
                  <a:lnTo>
                    <a:pt x="10" y="246"/>
                  </a:lnTo>
                  <a:lnTo>
                    <a:pt x="12" y="226"/>
                  </a:lnTo>
                  <a:lnTo>
                    <a:pt x="6" y="204"/>
                  </a:lnTo>
                  <a:lnTo>
                    <a:pt x="10" y="188"/>
                  </a:lnTo>
                  <a:lnTo>
                    <a:pt x="22" y="182"/>
                  </a:lnTo>
                  <a:lnTo>
                    <a:pt x="28" y="170"/>
                  </a:lnTo>
                  <a:lnTo>
                    <a:pt x="64" y="142"/>
                  </a:lnTo>
                  <a:lnTo>
                    <a:pt x="72" y="140"/>
                  </a:lnTo>
                  <a:lnTo>
                    <a:pt x="70" y="124"/>
                  </a:lnTo>
                  <a:lnTo>
                    <a:pt x="54" y="116"/>
                  </a:lnTo>
                  <a:lnTo>
                    <a:pt x="44" y="102"/>
                  </a:lnTo>
                  <a:lnTo>
                    <a:pt x="50" y="86"/>
                  </a:lnTo>
                  <a:lnTo>
                    <a:pt x="42" y="82"/>
                  </a:lnTo>
                  <a:lnTo>
                    <a:pt x="44" y="62"/>
                  </a:lnTo>
                  <a:lnTo>
                    <a:pt x="34" y="48"/>
                  </a:lnTo>
                  <a:lnTo>
                    <a:pt x="20" y="48"/>
                  </a:lnTo>
                  <a:lnTo>
                    <a:pt x="0" y="30"/>
                  </a:lnTo>
                  <a:lnTo>
                    <a:pt x="10" y="22"/>
                  </a:lnTo>
                  <a:lnTo>
                    <a:pt x="24" y="38"/>
                  </a:lnTo>
                  <a:lnTo>
                    <a:pt x="66" y="42"/>
                  </a:lnTo>
                  <a:lnTo>
                    <a:pt x="76" y="32"/>
                  </a:lnTo>
                  <a:lnTo>
                    <a:pt x="84" y="12"/>
                  </a:lnTo>
                  <a:lnTo>
                    <a:pt x="104" y="0"/>
                  </a:lnTo>
                  <a:lnTo>
                    <a:pt x="126" y="8"/>
                  </a:lnTo>
                  <a:lnTo>
                    <a:pt x="136" y="22"/>
                  </a:lnTo>
                  <a:lnTo>
                    <a:pt x="126" y="32"/>
                  </a:lnTo>
                  <a:lnTo>
                    <a:pt x="122" y="54"/>
                  </a:lnTo>
                  <a:lnTo>
                    <a:pt x="146" y="68"/>
                  </a:lnTo>
                  <a:lnTo>
                    <a:pt x="130" y="84"/>
                  </a:lnTo>
                  <a:lnTo>
                    <a:pt x="140" y="102"/>
                  </a:lnTo>
                  <a:lnTo>
                    <a:pt x="146" y="118"/>
                  </a:lnTo>
                  <a:lnTo>
                    <a:pt x="138" y="138"/>
                  </a:lnTo>
                  <a:lnTo>
                    <a:pt x="148" y="148"/>
                  </a:lnTo>
                  <a:lnTo>
                    <a:pt x="156" y="162"/>
                  </a:lnTo>
                  <a:lnTo>
                    <a:pt x="146" y="172"/>
                  </a:lnTo>
                  <a:lnTo>
                    <a:pt x="170" y="190"/>
                  </a:lnTo>
                  <a:lnTo>
                    <a:pt x="162" y="204"/>
                  </a:lnTo>
                  <a:lnTo>
                    <a:pt x="136" y="228"/>
                  </a:lnTo>
                  <a:lnTo>
                    <a:pt x="106" y="25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57" name="Freeform 246"/>
            <p:cNvSpPr>
              <a:spLocks noChangeAspect="1"/>
            </p:cNvSpPr>
            <p:nvPr/>
          </p:nvSpPr>
          <p:spPr bwMode="auto">
            <a:xfrm>
              <a:off x="4013" y="1171"/>
              <a:ext cx="129" cy="208"/>
            </a:xfrm>
            <a:custGeom>
              <a:avLst/>
              <a:gdLst>
                <a:gd name="T0" fmla="*/ 4 w 209"/>
                <a:gd name="T1" fmla="*/ 1 h 338"/>
                <a:gd name="T2" fmla="*/ 4 w 209"/>
                <a:gd name="T3" fmla="*/ 1 h 338"/>
                <a:gd name="T4" fmla="*/ 4 w 209"/>
                <a:gd name="T5" fmla="*/ 1 h 338"/>
                <a:gd name="T6" fmla="*/ 4 w 209"/>
                <a:gd name="T7" fmla="*/ 1 h 338"/>
                <a:gd name="T8" fmla="*/ 4 w 209"/>
                <a:gd name="T9" fmla="*/ 1 h 338"/>
                <a:gd name="T10" fmla="*/ 4 w 209"/>
                <a:gd name="T11" fmla="*/ 2 h 338"/>
                <a:gd name="T12" fmla="*/ 4 w 209"/>
                <a:gd name="T13" fmla="*/ 2 h 338"/>
                <a:gd name="T14" fmla="*/ 4 w 209"/>
                <a:gd name="T15" fmla="*/ 2 h 338"/>
                <a:gd name="T16" fmla="*/ 2 w 209"/>
                <a:gd name="T17" fmla="*/ 4 h 338"/>
                <a:gd name="T18" fmla="*/ 2 w 209"/>
                <a:gd name="T19" fmla="*/ 4 h 338"/>
                <a:gd name="T20" fmla="*/ 2 w 209"/>
                <a:gd name="T21" fmla="*/ 4 h 338"/>
                <a:gd name="T22" fmla="*/ 2 w 209"/>
                <a:gd name="T23" fmla="*/ 5 h 338"/>
                <a:gd name="T24" fmla="*/ 2 w 209"/>
                <a:gd name="T25" fmla="*/ 6 h 338"/>
                <a:gd name="T26" fmla="*/ 2 w 209"/>
                <a:gd name="T27" fmla="*/ 6 h 338"/>
                <a:gd name="T28" fmla="*/ 1 w 209"/>
                <a:gd name="T29" fmla="*/ 6 h 338"/>
                <a:gd name="T30" fmla="*/ 1 w 209"/>
                <a:gd name="T31" fmla="*/ 6 h 338"/>
                <a:gd name="T32" fmla="*/ 1 w 209"/>
                <a:gd name="T33" fmla="*/ 7 h 338"/>
                <a:gd name="T34" fmla="*/ 1 w 209"/>
                <a:gd name="T35" fmla="*/ 6 h 338"/>
                <a:gd name="T36" fmla="*/ 1 w 209"/>
                <a:gd name="T37" fmla="*/ 6 h 338"/>
                <a:gd name="T38" fmla="*/ 1 w 209"/>
                <a:gd name="T39" fmla="*/ 6 h 338"/>
                <a:gd name="T40" fmla="*/ 1 w 209"/>
                <a:gd name="T41" fmla="*/ 6 h 338"/>
                <a:gd name="T42" fmla="*/ 1 w 209"/>
                <a:gd name="T43" fmla="*/ 4 h 338"/>
                <a:gd name="T44" fmla="*/ 1 w 209"/>
                <a:gd name="T45" fmla="*/ 4 h 338"/>
                <a:gd name="T46" fmla="*/ 1 w 209"/>
                <a:gd name="T47" fmla="*/ 4 h 338"/>
                <a:gd name="T48" fmla="*/ 1 w 209"/>
                <a:gd name="T49" fmla="*/ 4 h 338"/>
                <a:gd name="T50" fmla="*/ 1 w 209"/>
                <a:gd name="T51" fmla="*/ 2 h 338"/>
                <a:gd name="T52" fmla="*/ 1 w 209"/>
                <a:gd name="T53" fmla="*/ 2 h 338"/>
                <a:gd name="T54" fmla="*/ 1 w 209"/>
                <a:gd name="T55" fmla="*/ 2 h 338"/>
                <a:gd name="T56" fmla="*/ 1 w 209"/>
                <a:gd name="T57" fmla="*/ 1 h 338"/>
                <a:gd name="T58" fmla="*/ 1 w 209"/>
                <a:gd name="T59" fmla="*/ 1 h 338"/>
                <a:gd name="T60" fmla="*/ 2 w 209"/>
                <a:gd name="T61" fmla="*/ 1 h 338"/>
                <a:gd name="T62" fmla="*/ 2 w 209"/>
                <a:gd name="T63" fmla="*/ 1 h 338"/>
                <a:gd name="T64" fmla="*/ 2 w 209"/>
                <a:gd name="T65" fmla="*/ 1 h 338"/>
                <a:gd name="T66" fmla="*/ 3 w 209"/>
                <a:gd name="T67" fmla="*/ 1 h 33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9"/>
                <a:gd name="T103" fmla="*/ 0 h 338"/>
                <a:gd name="T104" fmla="*/ 209 w 209"/>
                <a:gd name="T105" fmla="*/ 338 h 33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9" h="338">
                  <a:moveTo>
                    <a:pt x="155" y="0"/>
                  </a:moveTo>
                  <a:lnTo>
                    <a:pt x="167" y="10"/>
                  </a:lnTo>
                  <a:lnTo>
                    <a:pt x="175" y="18"/>
                  </a:lnTo>
                  <a:lnTo>
                    <a:pt x="189" y="18"/>
                  </a:lnTo>
                  <a:lnTo>
                    <a:pt x="199" y="32"/>
                  </a:lnTo>
                  <a:lnTo>
                    <a:pt x="199" y="40"/>
                  </a:lnTo>
                  <a:lnTo>
                    <a:pt x="197" y="52"/>
                  </a:lnTo>
                  <a:lnTo>
                    <a:pt x="205" y="56"/>
                  </a:lnTo>
                  <a:lnTo>
                    <a:pt x="199" y="72"/>
                  </a:lnTo>
                  <a:lnTo>
                    <a:pt x="209" y="86"/>
                  </a:lnTo>
                  <a:lnTo>
                    <a:pt x="191" y="88"/>
                  </a:lnTo>
                  <a:lnTo>
                    <a:pt x="181" y="90"/>
                  </a:lnTo>
                  <a:lnTo>
                    <a:pt x="167" y="100"/>
                  </a:lnTo>
                  <a:lnTo>
                    <a:pt x="161" y="114"/>
                  </a:lnTo>
                  <a:lnTo>
                    <a:pt x="165" y="124"/>
                  </a:lnTo>
                  <a:lnTo>
                    <a:pt x="153" y="138"/>
                  </a:lnTo>
                  <a:lnTo>
                    <a:pt x="137" y="150"/>
                  </a:lnTo>
                  <a:lnTo>
                    <a:pt x="121" y="152"/>
                  </a:lnTo>
                  <a:lnTo>
                    <a:pt x="111" y="166"/>
                  </a:lnTo>
                  <a:lnTo>
                    <a:pt x="103" y="178"/>
                  </a:lnTo>
                  <a:lnTo>
                    <a:pt x="99" y="194"/>
                  </a:lnTo>
                  <a:lnTo>
                    <a:pt x="101" y="216"/>
                  </a:lnTo>
                  <a:lnTo>
                    <a:pt x="115" y="222"/>
                  </a:lnTo>
                  <a:lnTo>
                    <a:pt x="125" y="236"/>
                  </a:lnTo>
                  <a:lnTo>
                    <a:pt x="123" y="248"/>
                  </a:lnTo>
                  <a:lnTo>
                    <a:pt x="111" y="256"/>
                  </a:lnTo>
                  <a:lnTo>
                    <a:pt x="93" y="266"/>
                  </a:lnTo>
                  <a:lnTo>
                    <a:pt x="91" y="278"/>
                  </a:lnTo>
                  <a:lnTo>
                    <a:pt x="91" y="292"/>
                  </a:lnTo>
                  <a:lnTo>
                    <a:pt x="87" y="304"/>
                  </a:lnTo>
                  <a:lnTo>
                    <a:pt x="81" y="316"/>
                  </a:lnTo>
                  <a:lnTo>
                    <a:pt x="69" y="322"/>
                  </a:lnTo>
                  <a:lnTo>
                    <a:pt x="55" y="324"/>
                  </a:lnTo>
                  <a:lnTo>
                    <a:pt x="51" y="336"/>
                  </a:lnTo>
                  <a:lnTo>
                    <a:pt x="37" y="338"/>
                  </a:lnTo>
                  <a:lnTo>
                    <a:pt x="33" y="324"/>
                  </a:lnTo>
                  <a:lnTo>
                    <a:pt x="29" y="316"/>
                  </a:lnTo>
                  <a:lnTo>
                    <a:pt x="29" y="308"/>
                  </a:lnTo>
                  <a:lnTo>
                    <a:pt x="17" y="290"/>
                  </a:lnTo>
                  <a:lnTo>
                    <a:pt x="11" y="274"/>
                  </a:lnTo>
                  <a:lnTo>
                    <a:pt x="0" y="254"/>
                  </a:lnTo>
                  <a:lnTo>
                    <a:pt x="17" y="252"/>
                  </a:lnTo>
                  <a:lnTo>
                    <a:pt x="17" y="236"/>
                  </a:lnTo>
                  <a:lnTo>
                    <a:pt x="25" y="228"/>
                  </a:lnTo>
                  <a:lnTo>
                    <a:pt x="29" y="216"/>
                  </a:lnTo>
                  <a:lnTo>
                    <a:pt x="17" y="208"/>
                  </a:lnTo>
                  <a:lnTo>
                    <a:pt x="31" y="206"/>
                  </a:lnTo>
                  <a:lnTo>
                    <a:pt x="29" y="194"/>
                  </a:lnTo>
                  <a:lnTo>
                    <a:pt x="17" y="188"/>
                  </a:lnTo>
                  <a:lnTo>
                    <a:pt x="17" y="168"/>
                  </a:lnTo>
                  <a:lnTo>
                    <a:pt x="17" y="138"/>
                  </a:lnTo>
                  <a:lnTo>
                    <a:pt x="33" y="134"/>
                  </a:lnTo>
                  <a:lnTo>
                    <a:pt x="49" y="128"/>
                  </a:lnTo>
                  <a:lnTo>
                    <a:pt x="53" y="124"/>
                  </a:lnTo>
                  <a:lnTo>
                    <a:pt x="47" y="110"/>
                  </a:lnTo>
                  <a:lnTo>
                    <a:pt x="57" y="94"/>
                  </a:lnTo>
                  <a:lnTo>
                    <a:pt x="59" y="80"/>
                  </a:lnTo>
                  <a:lnTo>
                    <a:pt x="73" y="76"/>
                  </a:lnTo>
                  <a:lnTo>
                    <a:pt x="75" y="64"/>
                  </a:lnTo>
                  <a:lnTo>
                    <a:pt x="87" y="54"/>
                  </a:lnTo>
                  <a:lnTo>
                    <a:pt x="87" y="42"/>
                  </a:lnTo>
                  <a:lnTo>
                    <a:pt x="99" y="26"/>
                  </a:lnTo>
                  <a:lnTo>
                    <a:pt x="117" y="24"/>
                  </a:lnTo>
                  <a:lnTo>
                    <a:pt x="117" y="12"/>
                  </a:lnTo>
                  <a:lnTo>
                    <a:pt x="131" y="10"/>
                  </a:lnTo>
                  <a:lnTo>
                    <a:pt x="131" y="18"/>
                  </a:lnTo>
                  <a:lnTo>
                    <a:pt x="145" y="18"/>
                  </a:lnTo>
                  <a:lnTo>
                    <a:pt x="145" y="2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58" name="Freeform 247"/>
            <p:cNvSpPr>
              <a:spLocks noChangeAspect="1"/>
            </p:cNvSpPr>
            <p:nvPr/>
          </p:nvSpPr>
          <p:spPr bwMode="auto">
            <a:xfrm>
              <a:off x="3954" y="1134"/>
              <a:ext cx="253" cy="208"/>
            </a:xfrm>
            <a:custGeom>
              <a:avLst/>
              <a:gdLst>
                <a:gd name="T0" fmla="*/ 2 w 411"/>
                <a:gd name="T1" fmla="*/ 6 h 338"/>
                <a:gd name="T2" fmla="*/ 1 w 411"/>
                <a:gd name="T3" fmla="*/ 6 h 338"/>
                <a:gd name="T4" fmla="*/ 1 w 411"/>
                <a:gd name="T5" fmla="*/ 7 h 338"/>
                <a:gd name="T6" fmla="*/ 1 w 411"/>
                <a:gd name="T7" fmla="*/ 7 h 338"/>
                <a:gd name="T8" fmla="*/ 1 w 411"/>
                <a:gd name="T9" fmla="*/ 6 h 338"/>
                <a:gd name="T10" fmla="*/ 1 w 411"/>
                <a:gd name="T11" fmla="*/ 6 h 338"/>
                <a:gd name="T12" fmla="*/ 1 w 411"/>
                <a:gd name="T13" fmla="*/ 6 h 338"/>
                <a:gd name="T14" fmla="*/ 1 w 411"/>
                <a:gd name="T15" fmla="*/ 6 h 338"/>
                <a:gd name="T16" fmla="*/ 0 w 411"/>
                <a:gd name="T17" fmla="*/ 6 h 338"/>
                <a:gd name="T18" fmla="*/ 1 w 411"/>
                <a:gd name="T19" fmla="*/ 4 h 338"/>
                <a:gd name="T20" fmla="*/ 1 w 411"/>
                <a:gd name="T21" fmla="*/ 4 h 338"/>
                <a:gd name="T22" fmla="*/ 1 w 411"/>
                <a:gd name="T23" fmla="*/ 4 h 338"/>
                <a:gd name="T24" fmla="*/ 2 w 411"/>
                <a:gd name="T25" fmla="*/ 4 h 338"/>
                <a:gd name="T26" fmla="*/ 1 w 411"/>
                <a:gd name="T27" fmla="*/ 4 h 338"/>
                <a:gd name="T28" fmla="*/ 2 w 411"/>
                <a:gd name="T29" fmla="*/ 4 h 338"/>
                <a:gd name="T30" fmla="*/ 2 w 411"/>
                <a:gd name="T31" fmla="*/ 4 h 338"/>
                <a:gd name="T32" fmla="*/ 2 w 411"/>
                <a:gd name="T33" fmla="*/ 2 h 338"/>
                <a:gd name="T34" fmla="*/ 4 w 411"/>
                <a:gd name="T35" fmla="*/ 2 h 338"/>
                <a:gd name="T36" fmla="*/ 4 w 411"/>
                <a:gd name="T37" fmla="*/ 1 h 338"/>
                <a:gd name="T38" fmla="*/ 4 w 411"/>
                <a:gd name="T39" fmla="*/ 1 h 338"/>
                <a:gd name="T40" fmla="*/ 4 w 411"/>
                <a:gd name="T41" fmla="*/ 1 h 338"/>
                <a:gd name="T42" fmla="*/ 4 w 411"/>
                <a:gd name="T43" fmla="*/ 1 h 338"/>
                <a:gd name="T44" fmla="*/ 4 w 411"/>
                <a:gd name="T45" fmla="*/ 1 h 338"/>
                <a:gd name="T46" fmla="*/ 4 w 411"/>
                <a:gd name="T47" fmla="*/ 1 h 338"/>
                <a:gd name="T48" fmla="*/ 4 w 411"/>
                <a:gd name="T49" fmla="*/ 1 h 338"/>
                <a:gd name="T50" fmla="*/ 4 w 411"/>
                <a:gd name="T51" fmla="*/ 1 h 338"/>
                <a:gd name="T52" fmla="*/ 6 w 411"/>
                <a:gd name="T53" fmla="*/ 1 h 338"/>
                <a:gd name="T54" fmla="*/ 6 w 411"/>
                <a:gd name="T55" fmla="*/ 1 h 338"/>
                <a:gd name="T56" fmla="*/ 6 w 411"/>
                <a:gd name="T57" fmla="*/ 1 h 338"/>
                <a:gd name="T58" fmla="*/ 6 w 411"/>
                <a:gd name="T59" fmla="*/ 1 h 338"/>
                <a:gd name="T60" fmla="*/ 6 w 411"/>
                <a:gd name="T61" fmla="*/ 1 h 338"/>
                <a:gd name="T62" fmla="*/ 7 w 411"/>
                <a:gd name="T63" fmla="*/ 1 h 338"/>
                <a:gd name="T64" fmla="*/ 6 w 411"/>
                <a:gd name="T65" fmla="*/ 1 h 338"/>
                <a:gd name="T66" fmla="*/ 7 w 411"/>
                <a:gd name="T67" fmla="*/ 1 h 338"/>
                <a:gd name="T68" fmla="*/ 7 w 411"/>
                <a:gd name="T69" fmla="*/ 1 h 338"/>
                <a:gd name="T70" fmla="*/ 8 w 411"/>
                <a:gd name="T71" fmla="*/ 1 h 338"/>
                <a:gd name="T72" fmla="*/ 9 w 411"/>
                <a:gd name="T73" fmla="*/ 1 h 338"/>
                <a:gd name="T74" fmla="*/ 9 w 411"/>
                <a:gd name="T75" fmla="*/ 1 h 338"/>
                <a:gd name="T76" fmla="*/ 8 w 411"/>
                <a:gd name="T77" fmla="*/ 1 h 338"/>
                <a:gd name="T78" fmla="*/ 7 w 411"/>
                <a:gd name="T79" fmla="*/ 1 h 338"/>
                <a:gd name="T80" fmla="*/ 7 w 411"/>
                <a:gd name="T81" fmla="*/ 1 h 338"/>
                <a:gd name="T82" fmla="*/ 6 w 411"/>
                <a:gd name="T83" fmla="*/ 1 h 338"/>
                <a:gd name="T84" fmla="*/ 6 w 411"/>
                <a:gd name="T85" fmla="*/ 1 h 338"/>
                <a:gd name="T86" fmla="*/ 6 w 411"/>
                <a:gd name="T87" fmla="*/ 1 h 338"/>
                <a:gd name="T88" fmla="*/ 5 w 411"/>
                <a:gd name="T89" fmla="*/ 1 h 338"/>
                <a:gd name="T90" fmla="*/ 4 w 411"/>
                <a:gd name="T91" fmla="*/ 1 h 338"/>
                <a:gd name="T92" fmla="*/ 4 w 411"/>
                <a:gd name="T93" fmla="*/ 1 h 338"/>
                <a:gd name="T94" fmla="*/ 4 w 411"/>
                <a:gd name="T95" fmla="*/ 1 h 338"/>
                <a:gd name="T96" fmla="*/ 4 w 411"/>
                <a:gd name="T97" fmla="*/ 2 h 338"/>
                <a:gd name="T98" fmla="*/ 4 w 411"/>
                <a:gd name="T99" fmla="*/ 2 h 338"/>
                <a:gd name="T100" fmla="*/ 4 w 411"/>
                <a:gd name="T101" fmla="*/ 4 h 338"/>
                <a:gd name="T102" fmla="*/ 4 w 411"/>
                <a:gd name="T103" fmla="*/ 4 h 338"/>
                <a:gd name="T104" fmla="*/ 2 w 411"/>
                <a:gd name="T105" fmla="*/ 4 h 338"/>
                <a:gd name="T106" fmla="*/ 2 w 411"/>
                <a:gd name="T107" fmla="*/ 6 h 338"/>
                <a:gd name="T108" fmla="*/ 2 w 411"/>
                <a:gd name="T109" fmla="*/ 6 h 338"/>
                <a:gd name="T110" fmla="*/ 2 w 411"/>
                <a:gd name="T111" fmla="*/ 6 h 338"/>
                <a:gd name="T112" fmla="*/ 2 w 411"/>
                <a:gd name="T113" fmla="*/ 6 h 33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11"/>
                <a:gd name="T172" fmla="*/ 0 h 338"/>
                <a:gd name="T173" fmla="*/ 411 w 411"/>
                <a:gd name="T174" fmla="*/ 338 h 33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11" h="338">
                  <a:moveTo>
                    <a:pt x="96" y="314"/>
                  </a:moveTo>
                  <a:lnTo>
                    <a:pt x="92" y="310"/>
                  </a:lnTo>
                  <a:lnTo>
                    <a:pt x="88" y="300"/>
                  </a:lnTo>
                  <a:lnTo>
                    <a:pt x="82" y="312"/>
                  </a:lnTo>
                  <a:lnTo>
                    <a:pt x="74" y="316"/>
                  </a:lnTo>
                  <a:lnTo>
                    <a:pt x="62" y="328"/>
                  </a:lnTo>
                  <a:lnTo>
                    <a:pt x="42" y="338"/>
                  </a:lnTo>
                  <a:lnTo>
                    <a:pt x="24" y="334"/>
                  </a:lnTo>
                  <a:lnTo>
                    <a:pt x="12" y="324"/>
                  </a:lnTo>
                  <a:lnTo>
                    <a:pt x="10" y="316"/>
                  </a:lnTo>
                  <a:lnTo>
                    <a:pt x="18" y="306"/>
                  </a:lnTo>
                  <a:lnTo>
                    <a:pt x="16" y="302"/>
                  </a:lnTo>
                  <a:lnTo>
                    <a:pt x="6" y="304"/>
                  </a:lnTo>
                  <a:lnTo>
                    <a:pt x="4" y="296"/>
                  </a:lnTo>
                  <a:lnTo>
                    <a:pt x="18" y="286"/>
                  </a:lnTo>
                  <a:lnTo>
                    <a:pt x="8" y="280"/>
                  </a:lnTo>
                  <a:lnTo>
                    <a:pt x="4" y="272"/>
                  </a:lnTo>
                  <a:lnTo>
                    <a:pt x="0" y="250"/>
                  </a:lnTo>
                  <a:lnTo>
                    <a:pt x="4" y="240"/>
                  </a:lnTo>
                  <a:lnTo>
                    <a:pt x="26" y="230"/>
                  </a:lnTo>
                  <a:lnTo>
                    <a:pt x="42" y="226"/>
                  </a:lnTo>
                  <a:lnTo>
                    <a:pt x="56" y="220"/>
                  </a:lnTo>
                  <a:lnTo>
                    <a:pt x="62" y="208"/>
                  </a:lnTo>
                  <a:lnTo>
                    <a:pt x="70" y="208"/>
                  </a:lnTo>
                  <a:lnTo>
                    <a:pt x="84" y="210"/>
                  </a:lnTo>
                  <a:lnTo>
                    <a:pt x="98" y="202"/>
                  </a:lnTo>
                  <a:lnTo>
                    <a:pt x="94" y="194"/>
                  </a:lnTo>
                  <a:lnTo>
                    <a:pt x="84" y="204"/>
                  </a:lnTo>
                  <a:lnTo>
                    <a:pt x="74" y="202"/>
                  </a:lnTo>
                  <a:lnTo>
                    <a:pt x="92" y="184"/>
                  </a:lnTo>
                  <a:lnTo>
                    <a:pt x="103" y="178"/>
                  </a:lnTo>
                  <a:lnTo>
                    <a:pt x="113" y="164"/>
                  </a:lnTo>
                  <a:lnTo>
                    <a:pt x="127" y="140"/>
                  </a:lnTo>
                  <a:lnTo>
                    <a:pt x="137" y="134"/>
                  </a:lnTo>
                  <a:lnTo>
                    <a:pt x="137" y="122"/>
                  </a:lnTo>
                  <a:lnTo>
                    <a:pt x="157" y="106"/>
                  </a:lnTo>
                  <a:lnTo>
                    <a:pt x="167" y="100"/>
                  </a:lnTo>
                  <a:lnTo>
                    <a:pt x="175" y="86"/>
                  </a:lnTo>
                  <a:lnTo>
                    <a:pt x="183" y="86"/>
                  </a:lnTo>
                  <a:lnTo>
                    <a:pt x="185" y="72"/>
                  </a:lnTo>
                  <a:lnTo>
                    <a:pt x="175" y="78"/>
                  </a:lnTo>
                  <a:lnTo>
                    <a:pt x="163" y="78"/>
                  </a:lnTo>
                  <a:lnTo>
                    <a:pt x="161" y="72"/>
                  </a:lnTo>
                  <a:lnTo>
                    <a:pt x="165" y="62"/>
                  </a:lnTo>
                  <a:lnTo>
                    <a:pt x="175" y="56"/>
                  </a:lnTo>
                  <a:lnTo>
                    <a:pt x="183" y="64"/>
                  </a:lnTo>
                  <a:lnTo>
                    <a:pt x="201" y="68"/>
                  </a:lnTo>
                  <a:lnTo>
                    <a:pt x="203" y="60"/>
                  </a:lnTo>
                  <a:lnTo>
                    <a:pt x="193" y="54"/>
                  </a:lnTo>
                  <a:lnTo>
                    <a:pt x="199" y="44"/>
                  </a:lnTo>
                  <a:lnTo>
                    <a:pt x="217" y="48"/>
                  </a:lnTo>
                  <a:lnTo>
                    <a:pt x="225" y="30"/>
                  </a:lnTo>
                  <a:lnTo>
                    <a:pt x="237" y="30"/>
                  </a:lnTo>
                  <a:lnTo>
                    <a:pt x="243" y="40"/>
                  </a:lnTo>
                  <a:lnTo>
                    <a:pt x="257" y="32"/>
                  </a:lnTo>
                  <a:lnTo>
                    <a:pt x="267" y="38"/>
                  </a:lnTo>
                  <a:lnTo>
                    <a:pt x="273" y="26"/>
                  </a:lnTo>
                  <a:lnTo>
                    <a:pt x="285" y="24"/>
                  </a:lnTo>
                  <a:lnTo>
                    <a:pt x="285" y="34"/>
                  </a:lnTo>
                  <a:lnTo>
                    <a:pt x="291" y="36"/>
                  </a:lnTo>
                  <a:lnTo>
                    <a:pt x="295" y="16"/>
                  </a:lnTo>
                  <a:lnTo>
                    <a:pt x="309" y="16"/>
                  </a:lnTo>
                  <a:lnTo>
                    <a:pt x="329" y="0"/>
                  </a:lnTo>
                  <a:lnTo>
                    <a:pt x="337" y="4"/>
                  </a:lnTo>
                  <a:lnTo>
                    <a:pt x="319" y="22"/>
                  </a:lnTo>
                  <a:lnTo>
                    <a:pt x="319" y="32"/>
                  </a:lnTo>
                  <a:lnTo>
                    <a:pt x="343" y="10"/>
                  </a:lnTo>
                  <a:lnTo>
                    <a:pt x="343" y="22"/>
                  </a:lnTo>
                  <a:lnTo>
                    <a:pt x="359" y="4"/>
                  </a:lnTo>
                  <a:lnTo>
                    <a:pt x="373" y="6"/>
                  </a:lnTo>
                  <a:lnTo>
                    <a:pt x="369" y="20"/>
                  </a:lnTo>
                  <a:lnTo>
                    <a:pt x="387" y="10"/>
                  </a:lnTo>
                  <a:lnTo>
                    <a:pt x="411" y="20"/>
                  </a:lnTo>
                  <a:lnTo>
                    <a:pt x="401" y="32"/>
                  </a:lnTo>
                  <a:lnTo>
                    <a:pt x="381" y="30"/>
                  </a:lnTo>
                  <a:lnTo>
                    <a:pt x="397" y="44"/>
                  </a:lnTo>
                  <a:lnTo>
                    <a:pt x="397" y="50"/>
                  </a:lnTo>
                  <a:lnTo>
                    <a:pt x="387" y="52"/>
                  </a:lnTo>
                  <a:lnTo>
                    <a:pt x="377" y="38"/>
                  </a:lnTo>
                  <a:lnTo>
                    <a:pt x="355" y="30"/>
                  </a:lnTo>
                  <a:lnTo>
                    <a:pt x="335" y="42"/>
                  </a:lnTo>
                  <a:lnTo>
                    <a:pt x="333" y="44"/>
                  </a:lnTo>
                  <a:lnTo>
                    <a:pt x="329" y="60"/>
                  </a:lnTo>
                  <a:lnTo>
                    <a:pt x="317" y="72"/>
                  </a:lnTo>
                  <a:lnTo>
                    <a:pt x="303" y="70"/>
                  </a:lnTo>
                  <a:lnTo>
                    <a:pt x="275" y="68"/>
                  </a:lnTo>
                  <a:lnTo>
                    <a:pt x="267" y="58"/>
                  </a:lnTo>
                  <a:lnTo>
                    <a:pt x="261" y="52"/>
                  </a:lnTo>
                  <a:lnTo>
                    <a:pt x="251" y="60"/>
                  </a:lnTo>
                  <a:lnTo>
                    <a:pt x="241" y="62"/>
                  </a:lnTo>
                  <a:lnTo>
                    <a:pt x="241" y="78"/>
                  </a:lnTo>
                  <a:lnTo>
                    <a:pt x="227" y="78"/>
                  </a:lnTo>
                  <a:lnTo>
                    <a:pt x="227" y="70"/>
                  </a:lnTo>
                  <a:lnTo>
                    <a:pt x="213" y="72"/>
                  </a:lnTo>
                  <a:lnTo>
                    <a:pt x="213" y="84"/>
                  </a:lnTo>
                  <a:lnTo>
                    <a:pt x="195" y="86"/>
                  </a:lnTo>
                  <a:lnTo>
                    <a:pt x="183" y="102"/>
                  </a:lnTo>
                  <a:lnTo>
                    <a:pt x="183" y="114"/>
                  </a:lnTo>
                  <a:lnTo>
                    <a:pt x="171" y="124"/>
                  </a:lnTo>
                  <a:lnTo>
                    <a:pt x="169" y="136"/>
                  </a:lnTo>
                  <a:lnTo>
                    <a:pt x="155" y="140"/>
                  </a:lnTo>
                  <a:lnTo>
                    <a:pt x="153" y="154"/>
                  </a:lnTo>
                  <a:lnTo>
                    <a:pt x="143" y="170"/>
                  </a:lnTo>
                  <a:lnTo>
                    <a:pt x="149" y="184"/>
                  </a:lnTo>
                  <a:lnTo>
                    <a:pt x="145" y="188"/>
                  </a:lnTo>
                  <a:lnTo>
                    <a:pt x="113" y="198"/>
                  </a:lnTo>
                  <a:lnTo>
                    <a:pt x="113" y="248"/>
                  </a:lnTo>
                  <a:lnTo>
                    <a:pt x="125" y="254"/>
                  </a:lnTo>
                  <a:lnTo>
                    <a:pt x="127" y="266"/>
                  </a:lnTo>
                  <a:lnTo>
                    <a:pt x="113" y="268"/>
                  </a:lnTo>
                  <a:lnTo>
                    <a:pt x="125" y="276"/>
                  </a:lnTo>
                  <a:lnTo>
                    <a:pt x="121" y="288"/>
                  </a:lnTo>
                  <a:lnTo>
                    <a:pt x="113" y="296"/>
                  </a:lnTo>
                  <a:lnTo>
                    <a:pt x="113" y="312"/>
                  </a:lnTo>
                  <a:lnTo>
                    <a:pt x="96" y="314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59" name="Freeform 248"/>
            <p:cNvSpPr>
              <a:spLocks noChangeAspect="1"/>
            </p:cNvSpPr>
            <p:nvPr/>
          </p:nvSpPr>
          <p:spPr bwMode="auto">
            <a:xfrm>
              <a:off x="4135" y="1320"/>
              <a:ext cx="44" cy="28"/>
            </a:xfrm>
            <a:custGeom>
              <a:avLst/>
              <a:gdLst>
                <a:gd name="T0" fmla="*/ 1 w 70"/>
                <a:gd name="T1" fmla="*/ 1 h 44"/>
                <a:gd name="T2" fmla="*/ 1 w 70"/>
                <a:gd name="T3" fmla="*/ 1 h 44"/>
                <a:gd name="T4" fmla="*/ 1 w 70"/>
                <a:gd name="T5" fmla="*/ 1 h 44"/>
                <a:gd name="T6" fmla="*/ 1 w 70"/>
                <a:gd name="T7" fmla="*/ 1 h 44"/>
                <a:gd name="T8" fmla="*/ 2 w 70"/>
                <a:gd name="T9" fmla="*/ 1 h 44"/>
                <a:gd name="T10" fmla="*/ 2 w 70"/>
                <a:gd name="T11" fmla="*/ 1 h 44"/>
                <a:gd name="T12" fmla="*/ 2 w 70"/>
                <a:gd name="T13" fmla="*/ 1 h 44"/>
                <a:gd name="T14" fmla="*/ 2 w 70"/>
                <a:gd name="T15" fmla="*/ 1 h 44"/>
                <a:gd name="T16" fmla="*/ 1 w 70"/>
                <a:gd name="T17" fmla="*/ 1 h 44"/>
                <a:gd name="T18" fmla="*/ 1 w 70"/>
                <a:gd name="T19" fmla="*/ 0 h 44"/>
                <a:gd name="T20" fmla="*/ 1 w 70"/>
                <a:gd name="T21" fmla="*/ 1 h 44"/>
                <a:gd name="T22" fmla="*/ 1 w 70"/>
                <a:gd name="T23" fmla="*/ 1 h 44"/>
                <a:gd name="T24" fmla="*/ 0 w 70"/>
                <a:gd name="T25" fmla="*/ 1 h 44"/>
                <a:gd name="T26" fmla="*/ 1 w 70"/>
                <a:gd name="T27" fmla="*/ 1 h 44"/>
                <a:gd name="T28" fmla="*/ 1 w 70"/>
                <a:gd name="T29" fmla="*/ 1 h 44"/>
                <a:gd name="T30" fmla="*/ 1 w 70"/>
                <a:gd name="T31" fmla="*/ 1 h 4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0"/>
                <a:gd name="T49" fmla="*/ 0 h 44"/>
                <a:gd name="T50" fmla="*/ 70 w 70"/>
                <a:gd name="T51" fmla="*/ 44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0" h="44">
                  <a:moveTo>
                    <a:pt x="16" y="36"/>
                  </a:moveTo>
                  <a:lnTo>
                    <a:pt x="28" y="36"/>
                  </a:lnTo>
                  <a:lnTo>
                    <a:pt x="40" y="40"/>
                  </a:lnTo>
                  <a:lnTo>
                    <a:pt x="52" y="44"/>
                  </a:lnTo>
                  <a:lnTo>
                    <a:pt x="62" y="44"/>
                  </a:lnTo>
                  <a:lnTo>
                    <a:pt x="64" y="32"/>
                  </a:lnTo>
                  <a:lnTo>
                    <a:pt x="64" y="16"/>
                  </a:lnTo>
                  <a:lnTo>
                    <a:pt x="70" y="4"/>
                  </a:lnTo>
                  <a:lnTo>
                    <a:pt x="54" y="6"/>
                  </a:lnTo>
                  <a:lnTo>
                    <a:pt x="40" y="0"/>
                  </a:lnTo>
                  <a:lnTo>
                    <a:pt x="18" y="4"/>
                  </a:lnTo>
                  <a:lnTo>
                    <a:pt x="2" y="8"/>
                  </a:lnTo>
                  <a:lnTo>
                    <a:pt x="0" y="20"/>
                  </a:lnTo>
                  <a:lnTo>
                    <a:pt x="6" y="30"/>
                  </a:lnTo>
                  <a:lnTo>
                    <a:pt x="14" y="30"/>
                  </a:lnTo>
                  <a:lnTo>
                    <a:pt x="16" y="36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60" name="Freeform 249"/>
            <p:cNvSpPr>
              <a:spLocks noChangeAspect="1"/>
            </p:cNvSpPr>
            <p:nvPr/>
          </p:nvSpPr>
          <p:spPr bwMode="auto">
            <a:xfrm>
              <a:off x="4111" y="1342"/>
              <a:ext cx="71" cy="33"/>
            </a:xfrm>
            <a:custGeom>
              <a:avLst/>
              <a:gdLst>
                <a:gd name="T0" fmla="*/ 1 w 116"/>
                <a:gd name="T1" fmla="*/ 1 h 54"/>
                <a:gd name="T2" fmla="*/ 1 w 116"/>
                <a:gd name="T3" fmla="*/ 1 h 54"/>
                <a:gd name="T4" fmla="*/ 1 w 116"/>
                <a:gd name="T5" fmla="*/ 1 h 54"/>
                <a:gd name="T6" fmla="*/ 1 w 116"/>
                <a:gd name="T7" fmla="*/ 1 h 54"/>
                <a:gd name="T8" fmla="*/ 1 w 116"/>
                <a:gd name="T9" fmla="*/ 1 h 54"/>
                <a:gd name="T10" fmla="*/ 1 w 116"/>
                <a:gd name="T11" fmla="*/ 0 h 54"/>
                <a:gd name="T12" fmla="*/ 1 w 116"/>
                <a:gd name="T13" fmla="*/ 0 h 54"/>
                <a:gd name="T14" fmla="*/ 1 w 116"/>
                <a:gd name="T15" fmla="*/ 1 h 54"/>
                <a:gd name="T16" fmla="*/ 1 w 116"/>
                <a:gd name="T17" fmla="*/ 1 h 54"/>
                <a:gd name="T18" fmla="*/ 2 w 116"/>
                <a:gd name="T19" fmla="*/ 1 h 54"/>
                <a:gd name="T20" fmla="*/ 2 w 116"/>
                <a:gd name="T21" fmla="*/ 1 h 54"/>
                <a:gd name="T22" fmla="*/ 2 w 116"/>
                <a:gd name="T23" fmla="*/ 1 h 54"/>
                <a:gd name="T24" fmla="*/ 2 w 116"/>
                <a:gd name="T25" fmla="*/ 1 h 54"/>
                <a:gd name="T26" fmla="*/ 2 w 116"/>
                <a:gd name="T27" fmla="*/ 1 h 54"/>
                <a:gd name="T28" fmla="*/ 2 w 116"/>
                <a:gd name="T29" fmla="*/ 1 h 54"/>
                <a:gd name="T30" fmla="*/ 2 w 116"/>
                <a:gd name="T31" fmla="*/ 1 h 54"/>
                <a:gd name="T32" fmla="*/ 1 w 116"/>
                <a:gd name="T33" fmla="*/ 1 h 54"/>
                <a:gd name="T34" fmla="*/ 1 w 116"/>
                <a:gd name="T35" fmla="*/ 1 h 54"/>
                <a:gd name="T36" fmla="*/ 0 w 116"/>
                <a:gd name="T37" fmla="*/ 1 h 54"/>
                <a:gd name="T38" fmla="*/ 0 w 116"/>
                <a:gd name="T39" fmla="*/ 1 h 54"/>
                <a:gd name="T40" fmla="*/ 1 w 116"/>
                <a:gd name="T41" fmla="*/ 1 h 54"/>
                <a:gd name="T42" fmla="*/ 1 w 116"/>
                <a:gd name="T43" fmla="*/ 1 h 54"/>
                <a:gd name="T44" fmla="*/ 1 w 116"/>
                <a:gd name="T45" fmla="*/ 1 h 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6"/>
                <a:gd name="T70" fmla="*/ 0 h 54"/>
                <a:gd name="T71" fmla="*/ 116 w 116"/>
                <a:gd name="T72" fmla="*/ 54 h 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6" h="54">
                  <a:moveTo>
                    <a:pt x="26" y="12"/>
                  </a:moveTo>
                  <a:lnTo>
                    <a:pt x="36" y="18"/>
                  </a:lnTo>
                  <a:lnTo>
                    <a:pt x="46" y="24"/>
                  </a:lnTo>
                  <a:lnTo>
                    <a:pt x="54" y="18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80" y="4"/>
                  </a:lnTo>
                  <a:lnTo>
                    <a:pt x="88" y="6"/>
                  </a:lnTo>
                  <a:lnTo>
                    <a:pt x="102" y="8"/>
                  </a:lnTo>
                  <a:lnTo>
                    <a:pt x="104" y="12"/>
                  </a:lnTo>
                  <a:lnTo>
                    <a:pt x="108" y="20"/>
                  </a:lnTo>
                  <a:lnTo>
                    <a:pt x="112" y="36"/>
                  </a:lnTo>
                  <a:lnTo>
                    <a:pt x="116" y="42"/>
                  </a:lnTo>
                  <a:lnTo>
                    <a:pt x="104" y="50"/>
                  </a:lnTo>
                  <a:lnTo>
                    <a:pt x="90" y="54"/>
                  </a:lnTo>
                  <a:lnTo>
                    <a:pt x="62" y="36"/>
                  </a:lnTo>
                  <a:lnTo>
                    <a:pt x="10" y="38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8" y="20"/>
                  </a:lnTo>
                  <a:lnTo>
                    <a:pt x="14" y="10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61" name="Freeform 250"/>
            <p:cNvSpPr>
              <a:spLocks noChangeAspect="1"/>
            </p:cNvSpPr>
            <p:nvPr/>
          </p:nvSpPr>
          <p:spPr bwMode="auto">
            <a:xfrm>
              <a:off x="4111" y="1364"/>
              <a:ext cx="55" cy="34"/>
            </a:xfrm>
            <a:custGeom>
              <a:avLst/>
              <a:gdLst>
                <a:gd name="T0" fmla="*/ 0 w 90"/>
                <a:gd name="T1" fmla="*/ 1 h 54"/>
                <a:gd name="T2" fmla="*/ 1 w 90"/>
                <a:gd name="T3" fmla="*/ 1 h 54"/>
                <a:gd name="T4" fmla="*/ 1 w 90"/>
                <a:gd name="T5" fmla="*/ 0 h 54"/>
                <a:gd name="T6" fmla="*/ 2 w 90"/>
                <a:gd name="T7" fmla="*/ 1 h 54"/>
                <a:gd name="T8" fmla="*/ 2 w 90"/>
                <a:gd name="T9" fmla="*/ 1 h 54"/>
                <a:gd name="T10" fmla="*/ 1 w 90"/>
                <a:gd name="T11" fmla="*/ 1 h 54"/>
                <a:gd name="T12" fmla="*/ 1 w 90"/>
                <a:gd name="T13" fmla="*/ 1 h 54"/>
                <a:gd name="T14" fmla="*/ 1 w 90"/>
                <a:gd name="T15" fmla="*/ 1 h 54"/>
                <a:gd name="T16" fmla="*/ 1 w 90"/>
                <a:gd name="T17" fmla="*/ 1 h 54"/>
                <a:gd name="T18" fmla="*/ 1 w 90"/>
                <a:gd name="T19" fmla="*/ 1 h 54"/>
                <a:gd name="T20" fmla="*/ 1 w 90"/>
                <a:gd name="T21" fmla="*/ 1 h 54"/>
                <a:gd name="T22" fmla="*/ 1 w 90"/>
                <a:gd name="T23" fmla="*/ 1 h 54"/>
                <a:gd name="T24" fmla="*/ 1 w 90"/>
                <a:gd name="T25" fmla="*/ 1 h 54"/>
                <a:gd name="T26" fmla="*/ 0 w 90"/>
                <a:gd name="T27" fmla="*/ 1 h 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0"/>
                <a:gd name="T43" fmla="*/ 0 h 54"/>
                <a:gd name="T44" fmla="*/ 90 w 90"/>
                <a:gd name="T45" fmla="*/ 54 h 5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0" h="54">
                  <a:moveTo>
                    <a:pt x="0" y="4"/>
                  </a:moveTo>
                  <a:lnTo>
                    <a:pt x="10" y="2"/>
                  </a:lnTo>
                  <a:lnTo>
                    <a:pt x="62" y="0"/>
                  </a:lnTo>
                  <a:lnTo>
                    <a:pt x="90" y="18"/>
                  </a:lnTo>
                  <a:lnTo>
                    <a:pt x="90" y="30"/>
                  </a:lnTo>
                  <a:lnTo>
                    <a:pt x="76" y="34"/>
                  </a:lnTo>
                  <a:lnTo>
                    <a:pt x="74" y="50"/>
                  </a:lnTo>
                  <a:lnTo>
                    <a:pt x="58" y="52"/>
                  </a:lnTo>
                  <a:lnTo>
                    <a:pt x="38" y="54"/>
                  </a:lnTo>
                  <a:lnTo>
                    <a:pt x="28" y="44"/>
                  </a:lnTo>
                  <a:lnTo>
                    <a:pt x="30" y="34"/>
                  </a:lnTo>
                  <a:lnTo>
                    <a:pt x="20" y="30"/>
                  </a:lnTo>
                  <a:lnTo>
                    <a:pt x="4" y="2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62" name="Freeform 251"/>
            <p:cNvSpPr>
              <a:spLocks noChangeAspect="1"/>
            </p:cNvSpPr>
            <p:nvPr/>
          </p:nvSpPr>
          <p:spPr bwMode="auto">
            <a:xfrm>
              <a:off x="4097" y="1381"/>
              <a:ext cx="33" cy="12"/>
            </a:xfrm>
            <a:custGeom>
              <a:avLst/>
              <a:gdLst>
                <a:gd name="T0" fmla="*/ 0 w 52"/>
                <a:gd name="T1" fmla="*/ 1 h 20"/>
                <a:gd name="T2" fmla="*/ 1 w 52"/>
                <a:gd name="T3" fmla="*/ 1 h 20"/>
                <a:gd name="T4" fmla="*/ 1 w 52"/>
                <a:gd name="T5" fmla="*/ 1 h 20"/>
                <a:gd name="T6" fmla="*/ 1 w 52"/>
                <a:gd name="T7" fmla="*/ 1 h 20"/>
                <a:gd name="T8" fmla="*/ 1 w 52"/>
                <a:gd name="T9" fmla="*/ 0 h 20"/>
                <a:gd name="T10" fmla="*/ 1 w 52"/>
                <a:gd name="T11" fmla="*/ 1 h 20"/>
                <a:gd name="T12" fmla="*/ 1 w 52"/>
                <a:gd name="T13" fmla="*/ 1 h 20"/>
                <a:gd name="T14" fmla="*/ 1 w 52"/>
                <a:gd name="T15" fmla="*/ 1 h 20"/>
                <a:gd name="T16" fmla="*/ 0 w 52"/>
                <a:gd name="T17" fmla="*/ 1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"/>
                <a:gd name="T28" fmla="*/ 0 h 20"/>
                <a:gd name="T29" fmla="*/ 52 w 52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" h="20">
                  <a:moveTo>
                    <a:pt x="0" y="12"/>
                  </a:moveTo>
                  <a:lnTo>
                    <a:pt x="4" y="20"/>
                  </a:lnTo>
                  <a:lnTo>
                    <a:pt x="50" y="18"/>
                  </a:lnTo>
                  <a:lnTo>
                    <a:pt x="52" y="8"/>
                  </a:lnTo>
                  <a:lnTo>
                    <a:pt x="30" y="0"/>
                  </a:lnTo>
                  <a:lnTo>
                    <a:pt x="24" y="8"/>
                  </a:lnTo>
                  <a:lnTo>
                    <a:pt x="8" y="6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63" name="Freeform 252"/>
            <p:cNvSpPr>
              <a:spLocks noChangeAspect="1"/>
            </p:cNvSpPr>
            <p:nvPr/>
          </p:nvSpPr>
          <p:spPr bwMode="auto">
            <a:xfrm>
              <a:off x="4133" y="1368"/>
              <a:ext cx="92" cy="66"/>
            </a:xfrm>
            <a:custGeom>
              <a:avLst/>
              <a:gdLst>
                <a:gd name="T0" fmla="*/ 1 w 150"/>
                <a:gd name="T1" fmla="*/ 1 h 106"/>
                <a:gd name="T2" fmla="*/ 1 w 150"/>
                <a:gd name="T3" fmla="*/ 1 h 106"/>
                <a:gd name="T4" fmla="*/ 1 w 150"/>
                <a:gd name="T5" fmla="*/ 1 h 106"/>
                <a:gd name="T6" fmla="*/ 1 w 150"/>
                <a:gd name="T7" fmla="*/ 1 h 106"/>
                <a:gd name="T8" fmla="*/ 1 w 150"/>
                <a:gd name="T9" fmla="*/ 1 h 106"/>
                <a:gd name="T10" fmla="*/ 1 w 150"/>
                <a:gd name="T11" fmla="*/ 1 h 106"/>
                <a:gd name="T12" fmla="*/ 1 w 150"/>
                <a:gd name="T13" fmla="*/ 1 h 106"/>
                <a:gd name="T14" fmla="*/ 1 w 150"/>
                <a:gd name="T15" fmla="*/ 0 h 106"/>
                <a:gd name="T16" fmla="*/ 2 w 150"/>
                <a:gd name="T17" fmla="*/ 1 h 106"/>
                <a:gd name="T18" fmla="*/ 2 w 150"/>
                <a:gd name="T19" fmla="*/ 1 h 106"/>
                <a:gd name="T20" fmla="*/ 2 w 150"/>
                <a:gd name="T21" fmla="*/ 1 h 106"/>
                <a:gd name="T22" fmla="*/ 2 w 150"/>
                <a:gd name="T23" fmla="*/ 1 h 106"/>
                <a:gd name="T24" fmla="*/ 3 w 150"/>
                <a:gd name="T25" fmla="*/ 1 h 106"/>
                <a:gd name="T26" fmla="*/ 3 w 150"/>
                <a:gd name="T27" fmla="*/ 1 h 106"/>
                <a:gd name="T28" fmla="*/ 2 w 150"/>
                <a:gd name="T29" fmla="*/ 1 h 106"/>
                <a:gd name="T30" fmla="*/ 2 w 150"/>
                <a:gd name="T31" fmla="*/ 2 h 106"/>
                <a:gd name="T32" fmla="*/ 2 w 150"/>
                <a:gd name="T33" fmla="*/ 2 h 106"/>
                <a:gd name="T34" fmla="*/ 2 w 150"/>
                <a:gd name="T35" fmla="*/ 2 h 106"/>
                <a:gd name="T36" fmla="*/ 2 w 150"/>
                <a:gd name="T37" fmla="*/ 2 h 106"/>
                <a:gd name="T38" fmla="*/ 2 w 150"/>
                <a:gd name="T39" fmla="*/ 2 h 106"/>
                <a:gd name="T40" fmla="*/ 1 w 150"/>
                <a:gd name="T41" fmla="*/ 2 h 106"/>
                <a:gd name="T42" fmla="*/ 1 w 150"/>
                <a:gd name="T43" fmla="*/ 2 h 106"/>
                <a:gd name="T44" fmla="*/ 1 w 150"/>
                <a:gd name="T45" fmla="*/ 2 h 106"/>
                <a:gd name="T46" fmla="*/ 1 w 150"/>
                <a:gd name="T47" fmla="*/ 2 h 106"/>
                <a:gd name="T48" fmla="*/ 1 w 150"/>
                <a:gd name="T49" fmla="*/ 2 h 106"/>
                <a:gd name="T50" fmla="*/ 0 w 150"/>
                <a:gd name="T51" fmla="*/ 1 h 106"/>
                <a:gd name="T52" fmla="*/ 1 w 150"/>
                <a:gd name="T53" fmla="*/ 1 h 106"/>
                <a:gd name="T54" fmla="*/ 1 w 150"/>
                <a:gd name="T55" fmla="*/ 1 h 106"/>
                <a:gd name="T56" fmla="*/ 1 w 150"/>
                <a:gd name="T57" fmla="*/ 1 h 106"/>
                <a:gd name="T58" fmla="*/ 1 w 150"/>
                <a:gd name="T59" fmla="*/ 1 h 106"/>
                <a:gd name="T60" fmla="*/ 1 w 150"/>
                <a:gd name="T61" fmla="*/ 1 h 10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50"/>
                <a:gd name="T94" fmla="*/ 0 h 106"/>
                <a:gd name="T95" fmla="*/ 150 w 150"/>
                <a:gd name="T96" fmla="*/ 106 h 10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50" h="106">
                  <a:moveTo>
                    <a:pt x="2" y="48"/>
                  </a:moveTo>
                  <a:lnTo>
                    <a:pt x="24" y="44"/>
                  </a:lnTo>
                  <a:lnTo>
                    <a:pt x="38" y="44"/>
                  </a:lnTo>
                  <a:lnTo>
                    <a:pt x="40" y="28"/>
                  </a:lnTo>
                  <a:lnTo>
                    <a:pt x="54" y="24"/>
                  </a:lnTo>
                  <a:lnTo>
                    <a:pt x="54" y="12"/>
                  </a:lnTo>
                  <a:lnTo>
                    <a:pt x="68" y="8"/>
                  </a:lnTo>
                  <a:lnTo>
                    <a:pt x="80" y="0"/>
                  </a:lnTo>
                  <a:lnTo>
                    <a:pt x="98" y="4"/>
                  </a:lnTo>
                  <a:lnTo>
                    <a:pt x="98" y="10"/>
                  </a:lnTo>
                  <a:lnTo>
                    <a:pt x="118" y="12"/>
                  </a:lnTo>
                  <a:lnTo>
                    <a:pt x="122" y="34"/>
                  </a:lnTo>
                  <a:lnTo>
                    <a:pt x="150" y="64"/>
                  </a:lnTo>
                  <a:lnTo>
                    <a:pt x="148" y="66"/>
                  </a:lnTo>
                  <a:lnTo>
                    <a:pt x="130" y="66"/>
                  </a:lnTo>
                  <a:lnTo>
                    <a:pt x="130" y="86"/>
                  </a:lnTo>
                  <a:lnTo>
                    <a:pt x="118" y="88"/>
                  </a:lnTo>
                  <a:lnTo>
                    <a:pt x="114" y="106"/>
                  </a:lnTo>
                  <a:lnTo>
                    <a:pt x="94" y="104"/>
                  </a:lnTo>
                  <a:lnTo>
                    <a:pt x="92" y="98"/>
                  </a:lnTo>
                  <a:lnTo>
                    <a:pt x="64" y="98"/>
                  </a:lnTo>
                  <a:lnTo>
                    <a:pt x="46" y="94"/>
                  </a:lnTo>
                  <a:lnTo>
                    <a:pt x="16" y="88"/>
                  </a:lnTo>
                  <a:lnTo>
                    <a:pt x="6" y="102"/>
                  </a:lnTo>
                  <a:lnTo>
                    <a:pt x="6" y="88"/>
                  </a:lnTo>
                  <a:lnTo>
                    <a:pt x="0" y="84"/>
                  </a:lnTo>
                  <a:lnTo>
                    <a:pt x="2" y="78"/>
                  </a:lnTo>
                  <a:lnTo>
                    <a:pt x="10" y="78"/>
                  </a:lnTo>
                  <a:lnTo>
                    <a:pt x="10" y="64"/>
                  </a:lnTo>
                  <a:lnTo>
                    <a:pt x="6" y="60"/>
                  </a:lnTo>
                  <a:lnTo>
                    <a:pt x="2" y="48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64" name="Freeform 253"/>
            <p:cNvSpPr>
              <a:spLocks noChangeAspect="1"/>
            </p:cNvSpPr>
            <p:nvPr/>
          </p:nvSpPr>
          <p:spPr bwMode="auto">
            <a:xfrm>
              <a:off x="3847" y="1333"/>
              <a:ext cx="78" cy="118"/>
            </a:xfrm>
            <a:custGeom>
              <a:avLst/>
              <a:gdLst>
                <a:gd name="T0" fmla="*/ 1 w 126"/>
                <a:gd name="T1" fmla="*/ 1 h 192"/>
                <a:gd name="T2" fmla="*/ 1 w 126"/>
                <a:gd name="T3" fmla="*/ 2 h 192"/>
                <a:gd name="T4" fmla="*/ 1 w 126"/>
                <a:gd name="T5" fmla="*/ 1 h 192"/>
                <a:gd name="T6" fmla="*/ 1 w 126"/>
                <a:gd name="T7" fmla="*/ 1 h 192"/>
                <a:gd name="T8" fmla="*/ 0 w 126"/>
                <a:gd name="T9" fmla="*/ 1 h 192"/>
                <a:gd name="T10" fmla="*/ 1 w 126"/>
                <a:gd name="T11" fmla="*/ 1 h 192"/>
                <a:gd name="T12" fmla="*/ 1 w 126"/>
                <a:gd name="T13" fmla="*/ 1 h 192"/>
                <a:gd name="T14" fmla="*/ 1 w 126"/>
                <a:gd name="T15" fmla="*/ 0 h 192"/>
                <a:gd name="T16" fmla="*/ 1 w 126"/>
                <a:gd name="T17" fmla="*/ 1 h 192"/>
                <a:gd name="T18" fmla="*/ 1 w 126"/>
                <a:gd name="T19" fmla="*/ 1 h 192"/>
                <a:gd name="T20" fmla="*/ 1 w 126"/>
                <a:gd name="T21" fmla="*/ 1 h 192"/>
                <a:gd name="T22" fmla="*/ 1 w 126"/>
                <a:gd name="T23" fmla="*/ 1 h 192"/>
                <a:gd name="T24" fmla="*/ 1 w 126"/>
                <a:gd name="T25" fmla="*/ 1 h 192"/>
                <a:gd name="T26" fmla="*/ 1 w 126"/>
                <a:gd name="T27" fmla="*/ 2 h 192"/>
                <a:gd name="T28" fmla="*/ 2 w 126"/>
                <a:gd name="T29" fmla="*/ 2 h 192"/>
                <a:gd name="T30" fmla="*/ 2 w 126"/>
                <a:gd name="T31" fmla="*/ 2 h 192"/>
                <a:gd name="T32" fmla="*/ 2 w 126"/>
                <a:gd name="T33" fmla="*/ 2 h 192"/>
                <a:gd name="T34" fmla="*/ 2 w 126"/>
                <a:gd name="T35" fmla="*/ 3 h 192"/>
                <a:gd name="T36" fmla="*/ 2 w 126"/>
                <a:gd name="T37" fmla="*/ 4 h 192"/>
                <a:gd name="T38" fmla="*/ 2 w 126"/>
                <a:gd name="T39" fmla="*/ 4 h 192"/>
                <a:gd name="T40" fmla="*/ 2 w 126"/>
                <a:gd name="T41" fmla="*/ 4 h 192"/>
                <a:gd name="T42" fmla="*/ 1 w 126"/>
                <a:gd name="T43" fmla="*/ 4 h 192"/>
                <a:gd name="T44" fmla="*/ 1 w 126"/>
                <a:gd name="T45" fmla="*/ 4 h 192"/>
                <a:gd name="T46" fmla="*/ 1 w 126"/>
                <a:gd name="T47" fmla="*/ 4 h 192"/>
                <a:gd name="T48" fmla="*/ 1 w 126"/>
                <a:gd name="T49" fmla="*/ 4 h 192"/>
                <a:gd name="T50" fmla="*/ 1 w 126"/>
                <a:gd name="T51" fmla="*/ 4 h 192"/>
                <a:gd name="T52" fmla="*/ 1 w 126"/>
                <a:gd name="T53" fmla="*/ 4 h 192"/>
                <a:gd name="T54" fmla="*/ 1 w 126"/>
                <a:gd name="T55" fmla="*/ 4 h 192"/>
                <a:gd name="T56" fmla="*/ 1 w 126"/>
                <a:gd name="T57" fmla="*/ 4 h 192"/>
                <a:gd name="T58" fmla="*/ 1 w 126"/>
                <a:gd name="T59" fmla="*/ 3 h 192"/>
                <a:gd name="T60" fmla="*/ 1 w 126"/>
                <a:gd name="T61" fmla="*/ 2 h 192"/>
                <a:gd name="T62" fmla="*/ 1 w 126"/>
                <a:gd name="T63" fmla="*/ 2 h 192"/>
                <a:gd name="T64" fmla="*/ 1 w 126"/>
                <a:gd name="T65" fmla="*/ 2 h 192"/>
                <a:gd name="T66" fmla="*/ 1 w 126"/>
                <a:gd name="T67" fmla="*/ 2 h 192"/>
                <a:gd name="T68" fmla="*/ 1 w 126"/>
                <a:gd name="T69" fmla="*/ 1 h 1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6"/>
                <a:gd name="T106" fmla="*/ 0 h 192"/>
                <a:gd name="T107" fmla="*/ 126 w 126"/>
                <a:gd name="T108" fmla="*/ 192 h 1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6" h="192">
                  <a:moveTo>
                    <a:pt x="44" y="86"/>
                  </a:moveTo>
                  <a:lnTo>
                    <a:pt x="38" y="84"/>
                  </a:lnTo>
                  <a:lnTo>
                    <a:pt x="32" y="92"/>
                  </a:lnTo>
                  <a:lnTo>
                    <a:pt x="16" y="90"/>
                  </a:lnTo>
                  <a:lnTo>
                    <a:pt x="14" y="82"/>
                  </a:lnTo>
                  <a:lnTo>
                    <a:pt x="20" y="76"/>
                  </a:lnTo>
                  <a:lnTo>
                    <a:pt x="18" y="62"/>
                  </a:lnTo>
                  <a:lnTo>
                    <a:pt x="14" y="60"/>
                  </a:lnTo>
                  <a:lnTo>
                    <a:pt x="6" y="64"/>
                  </a:lnTo>
                  <a:lnTo>
                    <a:pt x="0" y="60"/>
                  </a:lnTo>
                  <a:lnTo>
                    <a:pt x="10" y="48"/>
                  </a:lnTo>
                  <a:lnTo>
                    <a:pt x="4" y="44"/>
                  </a:lnTo>
                  <a:lnTo>
                    <a:pt x="0" y="36"/>
                  </a:lnTo>
                  <a:lnTo>
                    <a:pt x="2" y="20"/>
                  </a:lnTo>
                  <a:lnTo>
                    <a:pt x="12" y="20"/>
                  </a:lnTo>
                  <a:lnTo>
                    <a:pt x="16" y="0"/>
                  </a:lnTo>
                  <a:lnTo>
                    <a:pt x="44" y="2"/>
                  </a:lnTo>
                  <a:lnTo>
                    <a:pt x="28" y="26"/>
                  </a:lnTo>
                  <a:lnTo>
                    <a:pt x="64" y="26"/>
                  </a:lnTo>
                  <a:lnTo>
                    <a:pt x="60" y="38"/>
                  </a:lnTo>
                  <a:lnTo>
                    <a:pt x="48" y="50"/>
                  </a:lnTo>
                  <a:lnTo>
                    <a:pt x="40" y="58"/>
                  </a:lnTo>
                  <a:lnTo>
                    <a:pt x="36" y="66"/>
                  </a:lnTo>
                  <a:lnTo>
                    <a:pt x="42" y="70"/>
                  </a:lnTo>
                  <a:lnTo>
                    <a:pt x="52" y="66"/>
                  </a:lnTo>
                  <a:lnTo>
                    <a:pt x="66" y="68"/>
                  </a:lnTo>
                  <a:lnTo>
                    <a:pt x="70" y="78"/>
                  </a:lnTo>
                  <a:lnTo>
                    <a:pt x="72" y="90"/>
                  </a:lnTo>
                  <a:lnTo>
                    <a:pt x="84" y="98"/>
                  </a:lnTo>
                  <a:lnTo>
                    <a:pt x="92" y="110"/>
                  </a:lnTo>
                  <a:lnTo>
                    <a:pt x="94" y="118"/>
                  </a:lnTo>
                  <a:lnTo>
                    <a:pt x="98" y="130"/>
                  </a:lnTo>
                  <a:lnTo>
                    <a:pt x="106" y="132"/>
                  </a:lnTo>
                  <a:lnTo>
                    <a:pt x="116" y="130"/>
                  </a:lnTo>
                  <a:lnTo>
                    <a:pt x="126" y="138"/>
                  </a:lnTo>
                  <a:lnTo>
                    <a:pt x="120" y="148"/>
                  </a:lnTo>
                  <a:lnTo>
                    <a:pt x="110" y="154"/>
                  </a:lnTo>
                  <a:lnTo>
                    <a:pt x="102" y="160"/>
                  </a:lnTo>
                  <a:lnTo>
                    <a:pt x="108" y="162"/>
                  </a:lnTo>
                  <a:lnTo>
                    <a:pt x="116" y="166"/>
                  </a:lnTo>
                  <a:lnTo>
                    <a:pt x="108" y="172"/>
                  </a:lnTo>
                  <a:lnTo>
                    <a:pt x="96" y="176"/>
                  </a:lnTo>
                  <a:lnTo>
                    <a:pt x="46" y="176"/>
                  </a:lnTo>
                  <a:lnTo>
                    <a:pt x="38" y="176"/>
                  </a:lnTo>
                  <a:lnTo>
                    <a:pt x="38" y="184"/>
                  </a:lnTo>
                  <a:lnTo>
                    <a:pt x="22" y="184"/>
                  </a:lnTo>
                  <a:lnTo>
                    <a:pt x="10" y="192"/>
                  </a:lnTo>
                  <a:lnTo>
                    <a:pt x="6" y="188"/>
                  </a:lnTo>
                  <a:lnTo>
                    <a:pt x="24" y="172"/>
                  </a:lnTo>
                  <a:lnTo>
                    <a:pt x="34" y="164"/>
                  </a:lnTo>
                  <a:lnTo>
                    <a:pt x="46" y="164"/>
                  </a:lnTo>
                  <a:lnTo>
                    <a:pt x="54" y="162"/>
                  </a:lnTo>
                  <a:lnTo>
                    <a:pt x="56" y="154"/>
                  </a:lnTo>
                  <a:lnTo>
                    <a:pt x="48" y="160"/>
                  </a:lnTo>
                  <a:lnTo>
                    <a:pt x="38" y="158"/>
                  </a:lnTo>
                  <a:lnTo>
                    <a:pt x="30" y="158"/>
                  </a:lnTo>
                  <a:lnTo>
                    <a:pt x="24" y="154"/>
                  </a:lnTo>
                  <a:lnTo>
                    <a:pt x="14" y="158"/>
                  </a:lnTo>
                  <a:lnTo>
                    <a:pt x="10" y="154"/>
                  </a:lnTo>
                  <a:lnTo>
                    <a:pt x="18" y="148"/>
                  </a:lnTo>
                  <a:lnTo>
                    <a:pt x="26" y="142"/>
                  </a:lnTo>
                  <a:lnTo>
                    <a:pt x="34" y="136"/>
                  </a:lnTo>
                  <a:lnTo>
                    <a:pt x="34" y="130"/>
                  </a:lnTo>
                  <a:lnTo>
                    <a:pt x="24" y="128"/>
                  </a:lnTo>
                  <a:lnTo>
                    <a:pt x="24" y="120"/>
                  </a:lnTo>
                  <a:lnTo>
                    <a:pt x="48" y="122"/>
                  </a:lnTo>
                  <a:lnTo>
                    <a:pt x="48" y="112"/>
                  </a:lnTo>
                  <a:lnTo>
                    <a:pt x="52" y="102"/>
                  </a:lnTo>
                  <a:lnTo>
                    <a:pt x="38" y="94"/>
                  </a:lnTo>
                  <a:lnTo>
                    <a:pt x="44" y="86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65" name="Freeform 254"/>
            <p:cNvSpPr>
              <a:spLocks noChangeAspect="1"/>
            </p:cNvSpPr>
            <p:nvPr/>
          </p:nvSpPr>
          <p:spPr bwMode="auto">
            <a:xfrm>
              <a:off x="3827" y="1382"/>
              <a:ext cx="24" cy="14"/>
            </a:xfrm>
            <a:custGeom>
              <a:avLst/>
              <a:gdLst>
                <a:gd name="T0" fmla="*/ 1 w 38"/>
                <a:gd name="T1" fmla="*/ 0 h 24"/>
                <a:gd name="T2" fmla="*/ 1 w 38"/>
                <a:gd name="T3" fmla="*/ 1 h 24"/>
                <a:gd name="T4" fmla="*/ 1 w 38"/>
                <a:gd name="T5" fmla="*/ 1 h 24"/>
                <a:gd name="T6" fmla="*/ 1 w 38"/>
                <a:gd name="T7" fmla="*/ 1 h 24"/>
                <a:gd name="T8" fmla="*/ 1 w 38"/>
                <a:gd name="T9" fmla="*/ 1 h 24"/>
                <a:gd name="T10" fmla="*/ 1 w 38"/>
                <a:gd name="T11" fmla="*/ 1 h 24"/>
                <a:gd name="T12" fmla="*/ 1 w 38"/>
                <a:gd name="T13" fmla="*/ 1 h 24"/>
                <a:gd name="T14" fmla="*/ 1 w 38"/>
                <a:gd name="T15" fmla="*/ 1 h 24"/>
                <a:gd name="T16" fmla="*/ 0 w 38"/>
                <a:gd name="T17" fmla="*/ 1 h 24"/>
                <a:gd name="T18" fmla="*/ 1 w 38"/>
                <a:gd name="T19" fmla="*/ 1 h 24"/>
                <a:gd name="T20" fmla="*/ 1 w 38"/>
                <a:gd name="T21" fmla="*/ 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24"/>
                <a:gd name="T35" fmla="*/ 38 w 38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24">
                  <a:moveTo>
                    <a:pt x="12" y="0"/>
                  </a:moveTo>
                  <a:lnTo>
                    <a:pt x="30" y="2"/>
                  </a:lnTo>
                  <a:lnTo>
                    <a:pt x="34" y="8"/>
                  </a:lnTo>
                  <a:lnTo>
                    <a:pt x="38" y="16"/>
                  </a:lnTo>
                  <a:lnTo>
                    <a:pt x="34" y="24"/>
                  </a:lnTo>
                  <a:lnTo>
                    <a:pt x="22" y="24"/>
                  </a:lnTo>
                  <a:lnTo>
                    <a:pt x="16" y="18"/>
                  </a:lnTo>
                  <a:lnTo>
                    <a:pt x="8" y="22"/>
                  </a:lnTo>
                  <a:lnTo>
                    <a:pt x="0" y="18"/>
                  </a:lnTo>
                  <a:lnTo>
                    <a:pt x="4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66" name="Freeform 255"/>
            <p:cNvSpPr>
              <a:spLocks noChangeAspect="1"/>
            </p:cNvSpPr>
            <p:nvPr/>
          </p:nvSpPr>
          <p:spPr bwMode="auto">
            <a:xfrm>
              <a:off x="3805" y="1393"/>
              <a:ext cx="41" cy="38"/>
            </a:xfrm>
            <a:custGeom>
              <a:avLst/>
              <a:gdLst>
                <a:gd name="T0" fmla="*/ 1 w 66"/>
                <a:gd name="T1" fmla="*/ 1 h 62"/>
                <a:gd name="T2" fmla="*/ 1 w 66"/>
                <a:gd name="T3" fmla="*/ 1 h 62"/>
                <a:gd name="T4" fmla="*/ 1 w 66"/>
                <a:gd name="T5" fmla="*/ 1 h 62"/>
                <a:gd name="T6" fmla="*/ 1 w 66"/>
                <a:gd name="T7" fmla="*/ 1 h 62"/>
                <a:gd name="T8" fmla="*/ 1 w 66"/>
                <a:gd name="T9" fmla="*/ 1 h 62"/>
                <a:gd name="T10" fmla="*/ 1 w 66"/>
                <a:gd name="T11" fmla="*/ 1 h 62"/>
                <a:gd name="T12" fmla="*/ 1 w 66"/>
                <a:gd name="T13" fmla="*/ 1 h 62"/>
                <a:gd name="T14" fmla="*/ 0 w 66"/>
                <a:gd name="T15" fmla="*/ 1 h 62"/>
                <a:gd name="T16" fmla="*/ 1 w 66"/>
                <a:gd name="T17" fmla="*/ 1 h 62"/>
                <a:gd name="T18" fmla="*/ 1 w 66"/>
                <a:gd name="T19" fmla="*/ 1 h 62"/>
                <a:gd name="T20" fmla="*/ 1 w 66"/>
                <a:gd name="T21" fmla="*/ 1 h 62"/>
                <a:gd name="T22" fmla="*/ 1 w 66"/>
                <a:gd name="T23" fmla="*/ 1 h 62"/>
                <a:gd name="T24" fmla="*/ 1 w 66"/>
                <a:gd name="T25" fmla="*/ 1 h 62"/>
                <a:gd name="T26" fmla="*/ 1 w 66"/>
                <a:gd name="T27" fmla="*/ 1 h 62"/>
                <a:gd name="T28" fmla="*/ 1 w 66"/>
                <a:gd name="T29" fmla="*/ 1 h 62"/>
                <a:gd name="T30" fmla="*/ 1 w 66"/>
                <a:gd name="T31" fmla="*/ 1 h 62"/>
                <a:gd name="T32" fmla="*/ 1 w 66"/>
                <a:gd name="T33" fmla="*/ 0 h 62"/>
                <a:gd name="T34" fmla="*/ 1 w 66"/>
                <a:gd name="T35" fmla="*/ 1 h 62"/>
                <a:gd name="T36" fmla="*/ 1 w 66"/>
                <a:gd name="T37" fmla="*/ 1 h 62"/>
                <a:gd name="T38" fmla="*/ 1 w 66"/>
                <a:gd name="T39" fmla="*/ 0 h 62"/>
                <a:gd name="T40" fmla="*/ 1 w 66"/>
                <a:gd name="T41" fmla="*/ 1 h 62"/>
                <a:gd name="T42" fmla="*/ 1 w 66"/>
                <a:gd name="T43" fmla="*/ 0 h 62"/>
                <a:gd name="T44" fmla="*/ 1 w 66"/>
                <a:gd name="T45" fmla="*/ 1 h 62"/>
                <a:gd name="T46" fmla="*/ 1 w 66"/>
                <a:gd name="T47" fmla="*/ 1 h 62"/>
                <a:gd name="T48" fmla="*/ 1 w 66"/>
                <a:gd name="T49" fmla="*/ 1 h 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6"/>
                <a:gd name="T76" fmla="*/ 0 h 62"/>
                <a:gd name="T77" fmla="*/ 66 w 66"/>
                <a:gd name="T78" fmla="*/ 62 h 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6" h="62">
                  <a:moveTo>
                    <a:pt x="66" y="26"/>
                  </a:moveTo>
                  <a:lnTo>
                    <a:pt x="64" y="44"/>
                  </a:lnTo>
                  <a:lnTo>
                    <a:pt x="48" y="48"/>
                  </a:lnTo>
                  <a:lnTo>
                    <a:pt x="36" y="52"/>
                  </a:lnTo>
                  <a:lnTo>
                    <a:pt x="26" y="58"/>
                  </a:lnTo>
                  <a:lnTo>
                    <a:pt x="18" y="62"/>
                  </a:lnTo>
                  <a:lnTo>
                    <a:pt x="8" y="58"/>
                  </a:lnTo>
                  <a:lnTo>
                    <a:pt x="0" y="48"/>
                  </a:lnTo>
                  <a:lnTo>
                    <a:pt x="10" y="40"/>
                  </a:lnTo>
                  <a:lnTo>
                    <a:pt x="12" y="30"/>
                  </a:lnTo>
                  <a:lnTo>
                    <a:pt x="20" y="26"/>
                  </a:lnTo>
                  <a:lnTo>
                    <a:pt x="14" y="22"/>
                  </a:lnTo>
                  <a:lnTo>
                    <a:pt x="4" y="24"/>
                  </a:lnTo>
                  <a:lnTo>
                    <a:pt x="2" y="16"/>
                  </a:lnTo>
                  <a:lnTo>
                    <a:pt x="6" y="12"/>
                  </a:lnTo>
                  <a:lnTo>
                    <a:pt x="4" y="6"/>
                  </a:lnTo>
                  <a:lnTo>
                    <a:pt x="10" y="0"/>
                  </a:lnTo>
                  <a:lnTo>
                    <a:pt x="20" y="4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4" y="4"/>
                  </a:lnTo>
                  <a:lnTo>
                    <a:pt x="52" y="0"/>
                  </a:lnTo>
                  <a:lnTo>
                    <a:pt x="58" y="6"/>
                  </a:lnTo>
                  <a:lnTo>
                    <a:pt x="64" y="12"/>
                  </a:lnTo>
                  <a:lnTo>
                    <a:pt x="66" y="26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67" name="Freeform 256"/>
            <p:cNvSpPr>
              <a:spLocks noChangeAspect="1"/>
            </p:cNvSpPr>
            <p:nvPr/>
          </p:nvSpPr>
          <p:spPr bwMode="auto">
            <a:xfrm>
              <a:off x="3964" y="1478"/>
              <a:ext cx="43" cy="23"/>
            </a:xfrm>
            <a:custGeom>
              <a:avLst/>
              <a:gdLst>
                <a:gd name="T0" fmla="*/ 1 w 70"/>
                <a:gd name="T1" fmla="*/ 1 h 38"/>
                <a:gd name="T2" fmla="*/ 1 w 70"/>
                <a:gd name="T3" fmla="*/ 1 h 38"/>
                <a:gd name="T4" fmla="*/ 1 w 70"/>
                <a:gd name="T5" fmla="*/ 0 h 38"/>
                <a:gd name="T6" fmla="*/ 1 w 70"/>
                <a:gd name="T7" fmla="*/ 1 h 38"/>
                <a:gd name="T8" fmla="*/ 1 w 70"/>
                <a:gd name="T9" fmla="*/ 1 h 38"/>
                <a:gd name="T10" fmla="*/ 1 w 70"/>
                <a:gd name="T11" fmla="*/ 1 h 38"/>
                <a:gd name="T12" fmla="*/ 1 w 70"/>
                <a:gd name="T13" fmla="*/ 1 h 38"/>
                <a:gd name="T14" fmla="*/ 1 w 70"/>
                <a:gd name="T15" fmla="*/ 1 h 38"/>
                <a:gd name="T16" fmla="*/ 1 w 70"/>
                <a:gd name="T17" fmla="*/ 1 h 38"/>
                <a:gd name="T18" fmla="*/ 1 w 70"/>
                <a:gd name="T19" fmla="*/ 1 h 38"/>
                <a:gd name="T20" fmla="*/ 1 w 70"/>
                <a:gd name="T21" fmla="*/ 1 h 38"/>
                <a:gd name="T22" fmla="*/ 1 w 70"/>
                <a:gd name="T23" fmla="*/ 1 h 38"/>
                <a:gd name="T24" fmla="*/ 1 w 70"/>
                <a:gd name="T25" fmla="*/ 1 h 38"/>
                <a:gd name="T26" fmla="*/ 1 w 70"/>
                <a:gd name="T27" fmla="*/ 1 h 38"/>
                <a:gd name="T28" fmla="*/ 1 w 70"/>
                <a:gd name="T29" fmla="*/ 1 h 38"/>
                <a:gd name="T30" fmla="*/ 1 w 70"/>
                <a:gd name="T31" fmla="*/ 1 h 38"/>
                <a:gd name="T32" fmla="*/ 1 w 70"/>
                <a:gd name="T33" fmla="*/ 1 h 38"/>
                <a:gd name="T34" fmla="*/ 1 w 70"/>
                <a:gd name="T35" fmla="*/ 1 h 38"/>
                <a:gd name="T36" fmla="*/ 1 w 70"/>
                <a:gd name="T37" fmla="*/ 1 h 38"/>
                <a:gd name="T38" fmla="*/ 1 w 70"/>
                <a:gd name="T39" fmla="*/ 1 h 38"/>
                <a:gd name="T40" fmla="*/ 1 w 70"/>
                <a:gd name="T41" fmla="*/ 1 h 38"/>
                <a:gd name="T42" fmla="*/ 0 w 70"/>
                <a:gd name="T43" fmla="*/ 1 h 38"/>
                <a:gd name="T44" fmla="*/ 1 w 70"/>
                <a:gd name="T45" fmla="*/ 1 h 38"/>
                <a:gd name="T46" fmla="*/ 1 w 70"/>
                <a:gd name="T47" fmla="*/ 1 h 38"/>
                <a:gd name="T48" fmla="*/ 1 w 70"/>
                <a:gd name="T49" fmla="*/ 1 h 38"/>
                <a:gd name="T50" fmla="*/ 1 w 70"/>
                <a:gd name="T51" fmla="*/ 1 h 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0"/>
                <a:gd name="T79" fmla="*/ 0 h 38"/>
                <a:gd name="T80" fmla="*/ 70 w 70"/>
                <a:gd name="T81" fmla="*/ 38 h 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0" h="38">
                  <a:moveTo>
                    <a:pt x="24" y="2"/>
                  </a:moveTo>
                  <a:lnTo>
                    <a:pt x="40" y="2"/>
                  </a:lnTo>
                  <a:lnTo>
                    <a:pt x="50" y="0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58" y="8"/>
                  </a:lnTo>
                  <a:lnTo>
                    <a:pt x="56" y="14"/>
                  </a:lnTo>
                  <a:lnTo>
                    <a:pt x="64" y="16"/>
                  </a:lnTo>
                  <a:lnTo>
                    <a:pt x="68" y="16"/>
                  </a:lnTo>
                  <a:lnTo>
                    <a:pt x="70" y="20"/>
                  </a:lnTo>
                  <a:lnTo>
                    <a:pt x="66" y="28"/>
                  </a:lnTo>
                  <a:lnTo>
                    <a:pt x="56" y="30"/>
                  </a:lnTo>
                  <a:lnTo>
                    <a:pt x="50" y="24"/>
                  </a:lnTo>
                  <a:lnTo>
                    <a:pt x="50" y="34"/>
                  </a:lnTo>
                  <a:lnTo>
                    <a:pt x="46" y="36"/>
                  </a:lnTo>
                  <a:lnTo>
                    <a:pt x="40" y="34"/>
                  </a:lnTo>
                  <a:lnTo>
                    <a:pt x="34" y="30"/>
                  </a:lnTo>
                  <a:lnTo>
                    <a:pt x="30" y="32"/>
                  </a:lnTo>
                  <a:lnTo>
                    <a:pt x="30" y="36"/>
                  </a:lnTo>
                  <a:lnTo>
                    <a:pt x="16" y="38"/>
                  </a:lnTo>
                  <a:lnTo>
                    <a:pt x="16" y="28"/>
                  </a:lnTo>
                  <a:lnTo>
                    <a:pt x="0" y="28"/>
                  </a:lnTo>
                  <a:lnTo>
                    <a:pt x="8" y="16"/>
                  </a:lnTo>
                  <a:lnTo>
                    <a:pt x="18" y="6"/>
                  </a:lnTo>
                  <a:lnTo>
                    <a:pt x="22" y="6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68" name="Freeform 257"/>
            <p:cNvSpPr>
              <a:spLocks noChangeAspect="1"/>
            </p:cNvSpPr>
            <p:nvPr/>
          </p:nvSpPr>
          <p:spPr bwMode="auto">
            <a:xfrm>
              <a:off x="3859" y="1436"/>
              <a:ext cx="126" cy="105"/>
            </a:xfrm>
            <a:custGeom>
              <a:avLst/>
              <a:gdLst>
                <a:gd name="T0" fmla="*/ 2 w 204"/>
                <a:gd name="T1" fmla="*/ 1 h 172"/>
                <a:gd name="T2" fmla="*/ 4 w 204"/>
                <a:gd name="T3" fmla="*/ 1 h 172"/>
                <a:gd name="T4" fmla="*/ 4 w 204"/>
                <a:gd name="T5" fmla="*/ 1 h 172"/>
                <a:gd name="T6" fmla="*/ 4 w 204"/>
                <a:gd name="T7" fmla="*/ 1 h 172"/>
                <a:gd name="T8" fmla="*/ 4 w 204"/>
                <a:gd name="T9" fmla="*/ 1 h 172"/>
                <a:gd name="T10" fmla="*/ 4 w 204"/>
                <a:gd name="T11" fmla="*/ 1 h 172"/>
                <a:gd name="T12" fmla="*/ 4 w 204"/>
                <a:gd name="T13" fmla="*/ 1 h 172"/>
                <a:gd name="T14" fmla="*/ 4 w 204"/>
                <a:gd name="T15" fmla="*/ 1 h 172"/>
                <a:gd name="T16" fmla="*/ 4 w 204"/>
                <a:gd name="T17" fmla="*/ 2 h 172"/>
                <a:gd name="T18" fmla="*/ 4 w 204"/>
                <a:gd name="T19" fmla="*/ 2 h 172"/>
                <a:gd name="T20" fmla="*/ 4 w 204"/>
                <a:gd name="T21" fmla="*/ 2 h 172"/>
                <a:gd name="T22" fmla="*/ 4 w 204"/>
                <a:gd name="T23" fmla="*/ 2 h 172"/>
                <a:gd name="T24" fmla="*/ 4 w 204"/>
                <a:gd name="T25" fmla="*/ 3 h 172"/>
                <a:gd name="T26" fmla="*/ 4 w 204"/>
                <a:gd name="T27" fmla="*/ 3 h 172"/>
                <a:gd name="T28" fmla="*/ 4 w 204"/>
                <a:gd name="T29" fmla="*/ 3 h 172"/>
                <a:gd name="T30" fmla="*/ 2 w 204"/>
                <a:gd name="T31" fmla="*/ 3 h 172"/>
                <a:gd name="T32" fmla="*/ 2 w 204"/>
                <a:gd name="T33" fmla="*/ 3 h 172"/>
                <a:gd name="T34" fmla="*/ 2 w 204"/>
                <a:gd name="T35" fmla="*/ 3 h 172"/>
                <a:gd name="T36" fmla="*/ 1 w 204"/>
                <a:gd name="T37" fmla="*/ 3 h 172"/>
                <a:gd name="T38" fmla="*/ 1 w 204"/>
                <a:gd name="T39" fmla="*/ 3 h 172"/>
                <a:gd name="T40" fmla="*/ 1 w 204"/>
                <a:gd name="T41" fmla="*/ 2 h 172"/>
                <a:gd name="T42" fmla="*/ 1 w 204"/>
                <a:gd name="T43" fmla="*/ 2 h 172"/>
                <a:gd name="T44" fmla="*/ 1 w 204"/>
                <a:gd name="T45" fmla="*/ 2 h 172"/>
                <a:gd name="T46" fmla="*/ 1 w 204"/>
                <a:gd name="T47" fmla="*/ 1 h 172"/>
                <a:gd name="T48" fmla="*/ 1 w 204"/>
                <a:gd name="T49" fmla="*/ 1 h 172"/>
                <a:gd name="T50" fmla="*/ 0 w 204"/>
                <a:gd name="T51" fmla="*/ 1 h 172"/>
                <a:gd name="T52" fmla="*/ 1 w 204"/>
                <a:gd name="T53" fmla="*/ 1 h 172"/>
                <a:gd name="T54" fmla="*/ 1 w 204"/>
                <a:gd name="T55" fmla="*/ 1 h 172"/>
                <a:gd name="T56" fmla="*/ 1 w 204"/>
                <a:gd name="T57" fmla="*/ 1 h 172"/>
                <a:gd name="T58" fmla="*/ 1 w 204"/>
                <a:gd name="T59" fmla="*/ 1 h 172"/>
                <a:gd name="T60" fmla="*/ 1 w 204"/>
                <a:gd name="T61" fmla="*/ 1 h 172"/>
                <a:gd name="T62" fmla="*/ 1 w 204"/>
                <a:gd name="T63" fmla="*/ 1 h 172"/>
                <a:gd name="T64" fmla="*/ 1 w 204"/>
                <a:gd name="T65" fmla="*/ 1 h 172"/>
                <a:gd name="T66" fmla="*/ 2 w 204"/>
                <a:gd name="T67" fmla="*/ 1 h 172"/>
                <a:gd name="T68" fmla="*/ 2 w 204"/>
                <a:gd name="T69" fmla="*/ 0 h 1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4"/>
                <a:gd name="T106" fmla="*/ 0 h 172"/>
                <a:gd name="T107" fmla="*/ 204 w 204"/>
                <a:gd name="T108" fmla="*/ 172 h 1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4" h="172">
                  <a:moveTo>
                    <a:pt x="116" y="0"/>
                  </a:moveTo>
                  <a:lnTo>
                    <a:pt x="126" y="8"/>
                  </a:lnTo>
                  <a:lnTo>
                    <a:pt x="140" y="20"/>
                  </a:lnTo>
                  <a:lnTo>
                    <a:pt x="152" y="24"/>
                  </a:lnTo>
                  <a:lnTo>
                    <a:pt x="154" y="28"/>
                  </a:lnTo>
                  <a:lnTo>
                    <a:pt x="162" y="32"/>
                  </a:lnTo>
                  <a:lnTo>
                    <a:pt x="174" y="32"/>
                  </a:lnTo>
                  <a:lnTo>
                    <a:pt x="180" y="36"/>
                  </a:lnTo>
                  <a:lnTo>
                    <a:pt x="184" y="40"/>
                  </a:lnTo>
                  <a:lnTo>
                    <a:pt x="202" y="40"/>
                  </a:lnTo>
                  <a:lnTo>
                    <a:pt x="204" y="44"/>
                  </a:lnTo>
                  <a:lnTo>
                    <a:pt x="198" y="56"/>
                  </a:lnTo>
                  <a:lnTo>
                    <a:pt x="194" y="64"/>
                  </a:lnTo>
                  <a:lnTo>
                    <a:pt x="194" y="70"/>
                  </a:lnTo>
                  <a:lnTo>
                    <a:pt x="192" y="74"/>
                  </a:lnTo>
                  <a:lnTo>
                    <a:pt x="188" y="74"/>
                  </a:lnTo>
                  <a:lnTo>
                    <a:pt x="178" y="84"/>
                  </a:lnTo>
                  <a:lnTo>
                    <a:pt x="170" y="96"/>
                  </a:lnTo>
                  <a:lnTo>
                    <a:pt x="186" y="96"/>
                  </a:lnTo>
                  <a:lnTo>
                    <a:pt x="186" y="106"/>
                  </a:lnTo>
                  <a:lnTo>
                    <a:pt x="186" y="112"/>
                  </a:lnTo>
                  <a:lnTo>
                    <a:pt x="188" y="116"/>
                  </a:lnTo>
                  <a:lnTo>
                    <a:pt x="184" y="124"/>
                  </a:lnTo>
                  <a:lnTo>
                    <a:pt x="186" y="140"/>
                  </a:lnTo>
                  <a:lnTo>
                    <a:pt x="194" y="140"/>
                  </a:lnTo>
                  <a:lnTo>
                    <a:pt x="194" y="148"/>
                  </a:lnTo>
                  <a:lnTo>
                    <a:pt x="186" y="150"/>
                  </a:lnTo>
                  <a:lnTo>
                    <a:pt x="182" y="158"/>
                  </a:lnTo>
                  <a:lnTo>
                    <a:pt x="172" y="162"/>
                  </a:lnTo>
                  <a:lnTo>
                    <a:pt x="160" y="156"/>
                  </a:lnTo>
                  <a:lnTo>
                    <a:pt x="150" y="154"/>
                  </a:lnTo>
                  <a:lnTo>
                    <a:pt x="138" y="152"/>
                  </a:lnTo>
                  <a:lnTo>
                    <a:pt x="128" y="156"/>
                  </a:lnTo>
                  <a:lnTo>
                    <a:pt x="122" y="162"/>
                  </a:lnTo>
                  <a:lnTo>
                    <a:pt x="122" y="172"/>
                  </a:lnTo>
                  <a:lnTo>
                    <a:pt x="106" y="172"/>
                  </a:lnTo>
                  <a:lnTo>
                    <a:pt x="92" y="166"/>
                  </a:lnTo>
                  <a:lnTo>
                    <a:pt x="80" y="168"/>
                  </a:lnTo>
                  <a:lnTo>
                    <a:pt x="64" y="162"/>
                  </a:lnTo>
                  <a:lnTo>
                    <a:pt x="50" y="156"/>
                  </a:lnTo>
                  <a:lnTo>
                    <a:pt x="50" y="144"/>
                  </a:lnTo>
                  <a:lnTo>
                    <a:pt x="56" y="128"/>
                  </a:lnTo>
                  <a:lnTo>
                    <a:pt x="56" y="116"/>
                  </a:lnTo>
                  <a:lnTo>
                    <a:pt x="64" y="116"/>
                  </a:lnTo>
                  <a:lnTo>
                    <a:pt x="56" y="98"/>
                  </a:lnTo>
                  <a:lnTo>
                    <a:pt x="44" y="90"/>
                  </a:lnTo>
                  <a:lnTo>
                    <a:pt x="42" y="82"/>
                  </a:lnTo>
                  <a:lnTo>
                    <a:pt x="36" y="76"/>
                  </a:lnTo>
                  <a:lnTo>
                    <a:pt x="26" y="70"/>
                  </a:lnTo>
                  <a:lnTo>
                    <a:pt x="18" y="66"/>
                  </a:lnTo>
                  <a:lnTo>
                    <a:pt x="6" y="66"/>
                  </a:lnTo>
                  <a:lnTo>
                    <a:pt x="0" y="60"/>
                  </a:lnTo>
                  <a:lnTo>
                    <a:pt x="2" y="52"/>
                  </a:lnTo>
                  <a:lnTo>
                    <a:pt x="8" y="50"/>
                  </a:lnTo>
                  <a:lnTo>
                    <a:pt x="18" y="48"/>
                  </a:lnTo>
                  <a:lnTo>
                    <a:pt x="26" y="48"/>
                  </a:lnTo>
                  <a:lnTo>
                    <a:pt x="32" y="54"/>
                  </a:lnTo>
                  <a:lnTo>
                    <a:pt x="40" y="50"/>
                  </a:lnTo>
                  <a:lnTo>
                    <a:pt x="48" y="52"/>
                  </a:lnTo>
                  <a:lnTo>
                    <a:pt x="54" y="46"/>
                  </a:lnTo>
                  <a:lnTo>
                    <a:pt x="50" y="36"/>
                  </a:lnTo>
                  <a:lnTo>
                    <a:pt x="48" y="30"/>
                  </a:lnTo>
                  <a:lnTo>
                    <a:pt x="54" y="30"/>
                  </a:lnTo>
                  <a:lnTo>
                    <a:pt x="62" y="36"/>
                  </a:lnTo>
                  <a:lnTo>
                    <a:pt x="76" y="34"/>
                  </a:lnTo>
                  <a:lnTo>
                    <a:pt x="84" y="28"/>
                  </a:lnTo>
                  <a:lnTo>
                    <a:pt x="96" y="22"/>
                  </a:lnTo>
                  <a:lnTo>
                    <a:pt x="106" y="18"/>
                  </a:lnTo>
                  <a:lnTo>
                    <a:pt x="106" y="4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69" name="Freeform 258"/>
            <p:cNvSpPr>
              <a:spLocks noChangeAspect="1"/>
            </p:cNvSpPr>
            <p:nvPr/>
          </p:nvSpPr>
          <p:spPr bwMode="auto">
            <a:xfrm>
              <a:off x="3813" y="1544"/>
              <a:ext cx="33" cy="59"/>
            </a:xfrm>
            <a:custGeom>
              <a:avLst/>
              <a:gdLst>
                <a:gd name="T0" fmla="*/ 1 w 54"/>
                <a:gd name="T1" fmla="*/ 2 h 96"/>
                <a:gd name="T2" fmla="*/ 1 w 54"/>
                <a:gd name="T3" fmla="*/ 2 h 96"/>
                <a:gd name="T4" fmla="*/ 1 w 54"/>
                <a:gd name="T5" fmla="*/ 2 h 96"/>
                <a:gd name="T6" fmla="*/ 1 w 54"/>
                <a:gd name="T7" fmla="*/ 1 h 96"/>
                <a:gd name="T8" fmla="*/ 1 w 54"/>
                <a:gd name="T9" fmla="*/ 1 h 96"/>
                <a:gd name="T10" fmla="*/ 1 w 54"/>
                <a:gd name="T11" fmla="*/ 1 h 96"/>
                <a:gd name="T12" fmla="*/ 0 w 54"/>
                <a:gd name="T13" fmla="*/ 1 h 96"/>
                <a:gd name="T14" fmla="*/ 1 w 54"/>
                <a:gd name="T15" fmla="*/ 1 h 96"/>
                <a:gd name="T16" fmla="*/ 1 w 54"/>
                <a:gd name="T17" fmla="*/ 1 h 96"/>
                <a:gd name="T18" fmla="*/ 1 w 54"/>
                <a:gd name="T19" fmla="*/ 1 h 96"/>
                <a:gd name="T20" fmla="*/ 1 w 54"/>
                <a:gd name="T21" fmla="*/ 1 h 96"/>
                <a:gd name="T22" fmla="*/ 1 w 54"/>
                <a:gd name="T23" fmla="*/ 0 h 96"/>
                <a:gd name="T24" fmla="*/ 1 w 54"/>
                <a:gd name="T25" fmla="*/ 1 h 96"/>
                <a:gd name="T26" fmla="*/ 1 w 54"/>
                <a:gd name="T27" fmla="*/ 1 h 96"/>
                <a:gd name="T28" fmla="*/ 1 w 54"/>
                <a:gd name="T29" fmla="*/ 1 h 96"/>
                <a:gd name="T30" fmla="*/ 1 w 54"/>
                <a:gd name="T31" fmla="*/ 1 h 96"/>
                <a:gd name="T32" fmla="*/ 1 w 54"/>
                <a:gd name="T33" fmla="*/ 1 h 96"/>
                <a:gd name="T34" fmla="*/ 1 w 54"/>
                <a:gd name="T35" fmla="*/ 1 h 96"/>
                <a:gd name="T36" fmla="*/ 1 w 54"/>
                <a:gd name="T37" fmla="*/ 1 h 96"/>
                <a:gd name="T38" fmla="*/ 1 w 54"/>
                <a:gd name="T39" fmla="*/ 1 h 96"/>
                <a:gd name="T40" fmla="*/ 1 w 54"/>
                <a:gd name="T41" fmla="*/ 1 h 96"/>
                <a:gd name="T42" fmla="*/ 1 w 54"/>
                <a:gd name="T43" fmla="*/ 1 h 96"/>
                <a:gd name="T44" fmla="*/ 1 w 54"/>
                <a:gd name="T45" fmla="*/ 1 h 96"/>
                <a:gd name="T46" fmla="*/ 1 w 54"/>
                <a:gd name="T47" fmla="*/ 1 h 96"/>
                <a:gd name="T48" fmla="*/ 1 w 54"/>
                <a:gd name="T49" fmla="*/ 1 h 96"/>
                <a:gd name="T50" fmla="*/ 1 w 54"/>
                <a:gd name="T51" fmla="*/ 1 h 96"/>
                <a:gd name="T52" fmla="*/ 1 w 54"/>
                <a:gd name="T53" fmla="*/ 1 h 96"/>
                <a:gd name="T54" fmla="*/ 1 w 54"/>
                <a:gd name="T55" fmla="*/ 1 h 96"/>
                <a:gd name="T56" fmla="*/ 1 w 54"/>
                <a:gd name="T57" fmla="*/ 1 h 96"/>
                <a:gd name="T58" fmla="*/ 1 w 54"/>
                <a:gd name="T59" fmla="*/ 2 h 9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4"/>
                <a:gd name="T91" fmla="*/ 0 h 96"/>
                <a:gd name="T92" fmla="*/ 54 w 54"/>
                <a:gd name="T93" fmla="*/ 96 h 9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4" h="96">
                  <a:moveTo>
                    <a:pt x="36" y="96"/>
                  </a:moveTo>
                  <a:lnTo>
                    <a:pt x="24" y="96"/>
                  </a:lnTo>
                  <a:lnTo>
                    <a:pt x="12" y="96"/>
                  </a:lnTo>
                  <a:lnTo>
                    <a:pt x="12" y="88"/>
                  </a:lnTo>
                  <a:lnTo>
                    <a:pt x="12" y="72"/>
                  </a:lnTo>
                  <a:lnTo>
                    <a:pt x="8" y="70"/>
                  </a:lnTo>
                  <a:lnTo>
                    <a:pt x="0" y="60"/>
                  </a:lnTo>
                  <a:lnTo>
                    <a:pt x="8" y="50"/>
                  </a:lnTo>
                  <a:lnTo>
                    <a:pt x="10" y="40"/>
                  </a:lnTo>
                  <a:lnTo>
                    <a:pt x="14" y="26"/>
                  </a:lnTo>
                  <a:lnTo>
                    <a:pt x="12" y="14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6" y="8"/>
                  </a:lnTo>
                  <a:lnTo>
                    <a:pt x="38" y="6"/>
                  </a:lnTo>
                  <a:lnTo>
                    <a:pt x="48" y="6"/>
                  </a:lnTo>
                  <a:lnTo>
                    <a:pt x="54" y="14"/>
                  </a:lnTo>
                  <a:lnTo>
                    <a:pt x="52" y="20"/>
                  </a:lnTo>
                  <a:lnTo>
                    <a:pt x="42" y="22"/>
                  </a:lnTo>
                  <a:lnTo>
                    <a:pt x="42" y="36"/>
                  </a:lnTo>
                  <a:lnTo>
                    <a:pt x="42" y="46"/>
                  </a:lnTo>
                  <a:lnTo>
                    <a:pt x="40" y="50"/>
                  </a:lnTo>
                  <a:lnTo>
                    <a:pt x="34" y="54"/>
                  </a:lnTo>
                  <a:lnTo>
                    <a:pt x="34" y="58"/>
                  </a:lnTo>
                  <a:lnTo>
                    <a:pt x="40" y="66"/>
                  </a:lnTo>
                  <a:lnTo>
                    <a:pt x="34" y="70"/>
                  </a:lnTo>
                  <a:lnTo>
                    <a:pt x="36" y="76"/>
                  </a:lnTo>
                  <a:lnTo>
                    <a:pt x="38" y="82"/>
                  </a:lnTo>
                  <a:lnTo>
                    <a:pt x="32" y="86"/>
                  </a:lnTo>
                  <a:lnTo>
                    <a:pt x="36" y="96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70" name="Freeform 259"/>
            <p:cNvSpPr>
              <a:spLocks noChangeAspect="1"/>
            </p:cNvSpPr>
            <p:nvPr/>
          </p:nvSpPr>
          <p:spPr bwMode="auto">
            <a:xfrm>
              <a:off x="3816" y="1527"/>
              <a:ext cx="120" cy="87"/>
            </a:xfrm>
            <a:custGeom>
              <a:avLst/>
              <a:gdLst>
                <a:gd name="T0" fmla="*/ 1 w 196"/>
                <a:gd name="T1" fmla="*/ 1 h 142"/>
                <a:gd name="T2" fmla="*/ 1 w 196"/>
                <a:gd name="T3" fmla="*/ 1 h 142"/>
                <a:gd name="T4" fmla="*/ 0 w 196"/>
                <a:gd name="T5" fmla="*/ 1 h 142"/>
                <a:gd name="T6" fmla="*/ 1 w 196"/>
                <a:gd name="T7" fmla="*/ 1 h 142"/>
                <a:gd name="T8" fmla="*/ 1 w 196"/>
                <a:gd name="T9" fmla="*/ 1 h 142"/>
                <a:gd name="T10" fmla="*/ 1 w 196"/>
                <a:gd name="T11" fmla="*/ 0 h 142"/>
                <a:gd name="T12" fmla="*/ 1 w 196"/>
                <a:gd name="T13" fmla="*/ 1 h 142"/>
                <a:gd name="T14" fmla="*/ 1 w 196"/>
                <a:gd name="T15" fmla="*/ 1 h 142"/>
                <a:gd name="T16" fmla="*/ 1 w 196"/>
                <a:gd name="T17" fmla="*/ 1 h 142"/>
                <a:gd name="T18" fmla="*/ 2 w 196"/>
                <a:gd name="T19" fmla="*/ 1 h 142"/>
                <a:gd name="T20" fmla="*/ 2 w 196"/>
                <a:gd name="T21" fmla="*/ 1 h 142"/>
                <a:gd name="T22" fmla="*/ 2 w 196"/>
                <a:gd name="T23" fmla="*/ 1 h 142"/>
                <a:gd name="T24" fmla="*/ 2 w 196"/>
                <a:gd name="T25" fmla="*/ 1 h 142"/>
                <a:gd name="T26" fmla="*/ 3 w 196"/>
                <a:gd name="T27" fmla="*/ 1 h 142"/>
                <a:gd name="T28" fmla="*/ 4 w 196"/>
                <a:gd name="T29" fmla="*/ 1 h 142"/>
                <a:gd name="T30" fmla="*/ 4 w 196"/>
                <a:gd name="T31" fmla="*/ 1 h 142"/>
                <a:gd name="T32" fmla="*/ 4 w 196"/>
                <a:gd name="T33" fmla="*/ 1 h 142"/>
                <a:gd name="T34" fmla="*/ 4 w 196"/>
                <a:gd name="T35" fmla="*/ 1 h 142"/>
                <a:gd name="T36" fmla="*/ 4 w 196"/>
                <a:gd name="T37" fmla="*/ 1 h 142"/>
                <a:gd name="T38" fmla="*/ 4 w 196"/>
                <a:gd name="T39" fmla="*/ 1 h 142"/>
                <a:gd name="T40" fmla="*/ 4 w 196"/>
                <a:gd name="T41" fmla="*/ 1 h 142"/>
                <a:gd name="T42" fmla="*/ 4 w 196"/>
                <a:gd name="T43" fmla="*/ 1 h 142"/>
                <a:gd name="T44" fmla="*/ 4 w 196"/>
                <a:gd name="T45" fmla="*/ 1 h 142"/>
                <a:gd name="T46" fmla="*/ 3 w 196"/>
                <a:gd name="T47" fmla="*/ 1 h 142"/>
                <a:gd name="T48" fmla="*/ 2 w 196"/>
                <a:gd name="T49" fmla="*/ 1 h 142"/>
                <a:gd name="T50" fmla="*/ 2 w 196"/>
                <a:gd name="T51" fmla="*/ 1 h 142"/>
                <a:gd name="T52" fmla="*/ 2 w 196"/>
                <a:gd name="T53" fmla="*/ 2 h 142"/>
                <a:gd name="T54" fmla="*/ 2 w 196"/>
                <a:gd name="T55" fmla="*/ 2 h 142"/>
                <a:gd name="T56" fmla="*/ 2 w 196"/>
                <a:gd name="T57" fmla="*/ 2 h 142"/>
                <a:gd name="T58" fmla="*/ 2 w 196"/>
                <a:gd name="T59" fmla="*/ 2 h 142"/>
                <a:gd name="T60" fmla="*/ 2 w 196"/>
                <a:gd name="T61" fmla="*/ 2 h 142"/>
                <a:gd name="T62" fmla="*/ 2 w 196"/>
                <a:gd name="T63" fmla="*/ 2 h 142"/>
                <a:gd name="T64" fmla="*/ 1 w 196"/>
                <a:gd name="T65" fmla="*/ 2 h 142"/>
                <a:gd name="T66" fmla="*/ 1 w 196"/>
                <a:gd name="T67" fmla="*/ 2 h 142"/>
                <a:gd name="T68" fmla="*/ 1 w 196"/>
                <a:gd name="T69" fmla="*/ 2 h 142"/>
                <a:gd name="T70" fmla="*/ 1 w 196"/>
                <a:gd name="T71" fmla="*/ 2 h 142"/>
                <a:gd name="T72" fmla="*/ 1 w 196"/>
                <a:gd name="T73" fmla="*/ 2 h 142"/>
                <a:gd name="T74" fmla="*/ 1 w 196"/>
                <a:gd name="T75" fmla="*/ 2 h 142"/>
                <a:gd name="T76" fmla="*/ 1 w 196"/>
                <a:gd name="T77" fmla="*/ 2 h 142"/>
                <a:gd name="T78" fmla="*/ 1 w 196"/>
                <a:gd name="T79" fmla="*/ 2 h 142"/>
                <a:gd name="T80" fmla="*/ 1 w 196"/>
                <a:gd name="T81" fmla="*/ 2 h 142"/>
                <a:gd name="T82" fmla="*/ 1 w 196"/>
                <a:gd name="T83" fmla="*/ 2 h 142"/>
                <a:gd name="T84" fmla="*/ 1 w 196"/>
                <a:gd name="T85" fmla="*/ 2 h 142"/>
                <a:gd name="T86" fmla="*/ 1 w 196"/>
                <a:gd name="T87" fmla="*/ 2 h 142"/>
                <a:gd name="T88" fmla="*/ 1 w 196"/>
                <a:gd name="T89" fmla="*/ 1 h 142"/>
                <a:gd name="T90" fmla="*/ 1 w 196"/>
                <a:gd name="T91" fmla="*/ 1 h 142"/>
                <a:gd name="T92" fmla="*/ 1 w 196"/>
                <a:gd name="T93" fmla="*/ 1 h 142"/>
                <a:gd name="T94" fmla="*/ 1 w 196"/>
                <a:gd name="T95" fmla="*/ 1 h 142"/>
                <a:gd name="T96" fmla="*/ 1 w 196"/>
                <a:gd name="T97" fmla="*/ 1 h 142"/>
                <a:gd name="T98" fmla="*/ 1 w 196"/>
                <a:gd name="T99" fmla="*/ 1 h 142"/>
                <a:gd name="T100" fmla="*/ 1 w 196"/>
                <a:gd name="T101" fmla="*/ 1 h 142"/>
                <a:gd name="T102" fmla="*/ 1 w 196"/>
                <a:gd name="T103" fmla="*/ 1 h 142"/>
                <a:gd name="T104" fmla="*/ 1 w 196"/>
                <a:gd name="T105" fmla="*/ 1 h 142"/>
                <a:gd name="T106" fmla="*/ 1 w 196"/>
                <a:gd name="T107" fmla="*/ 1 h 142"/>
                <a:gd name="T108" fmla="*/ 1 w 196"/>
                <a:gd name="T109" fmla="*/ 1 h 1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6"/>
                <a:gd name="T166" fmla="*/ 0 h 142"/>
                <a:gd name="T167" fmla="*/ 196 w 196"/>
                <a:gd name="T168" fmla="*/ 142 h 14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6" h="142">
                  <a:moveTo>
                    <a:pt x="10" y="28"/>
                  </a:moveTo>
                  <a:lnTo>
                    <a:pt x="6" y="22"/>
                  </a:lnTo>
                  <a:lnTo>
                    <a:pt x="0" y="12"/>
                  </a:lnTo>
                  <a:lnTo>
                    <a:pt x="4" y="8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46" y="2"/>
                  </a:lnTo>
                  <a:lnTo>
                    <a:pt x="66" y="4"/>
                  </a:lnTo>
                  <a:lnTo>
                    <a:pt x="78" y="8"/>
                  </a:lnTo>
                  <a:lnTo>
                    <a:pt x="96" y="6"/>
                  </a:lnTo>
                  <a:lnTo>
                    <a:pt x="114" y="8"/>
                  </a:lnTo>
                  <a:lnTo>
                    <a:pt x="122" y="8"/>
                  </a:lnTo>
                  <a:lnTo>
                    <a:pt x="136" y="14"/>
                  </a:lnTo>
                  <a:lnTo>
                    <a:pt x="152" y="20"/>
                  </a:lnTo>
                  <a:lnTo>
                    <a:pt x="164" y="18"/>
                  </a:lnTo>
                  <a:lnTo>
                    <a:pt x="178" y="24"/>
                  </a:lnTo>
                  <a:lnTo>
                    <a:pt x="194" y="24"/>
                  </a:lnTo>
                  <a:lnTo>
                    <a:pt x="196" y="28"/>
                  </a:lnTo>
                  <a:lnTo>
                    <a:pt x="194" y="38"/>
                  </a:lnTo>
                  <a:lnTo>
                    <a:pt x="188" y="42"/>
                  </a:lnTo>
                  <a:lnTo>
                    <a:pt x="178" y="48"/>
                  </a:lnTo>
                  <a:lnTo>
                    <a:pt x="166" y="48"/>
                  </a:lnTo>
                  <a:lnTo>
                    <a:pt x="160" y="58"/>
                  </a:lnTo>
                  <a:lnTo>
                    <a:pt x="150" y="68"/>
                  </a:lnTo>
                  <a:lnTo>
                    <a:pt x="144" y="76"/>
                  </a:lnTo>
                  <a:lnTo>
                    <a:pt x="142" y="86"/>
                  </a:lnTo>
                  <a:lnTo>
                    <a:pt x="146" y="96"/>
                  </a:lnTo>
                  <a:lnTo>
                    <a:pt x="140" y="102"/>
                  </a:lnTo>
                  <a:lnTo>
                    <a:pt x="132" y="114"/>
                  </a:lnTo>
                  <a:lnTo>
                    <a:pt x="122" y="116"/>
                  </a:lnTo>
                  <a:lnTo>
                    <a:pt x="116" y="126"/>
                  </a:lnTo>
                  <a:lnTo>
                    <a:pt x="102" y="132"/>
                  </a:lnTo>
                  <a:lnTo>
                    <a:pt x="86" y="132"/>
                  </a:lnTo>
                  <a:lnTo>
                    <a:pt x="74" y="134"/>
                  </a:lnTo>
                  <a:lnTo>
                    <a:pt x="62" y="140"/>
                  </a:lnTo>
                  <a:lnTo>
                    <a:pt x="56" y="142"/>
                  </a:lnTo>
                  <a:lnTo>
                    <a:pt x="46" y="136"/>
                  </a:lnTo>
                  <a:lnTo>
                    <a:pt x="44" y="128"/>
                  </a:lnTo>
                  <a:lnTo>
                    <a:pt x="38" y="124"/>
                  </a:lnTo>
                  <a:lnTo>
                    <a:pt x="32" y="124"/>
                  </a:lnTo>
                  <a:lnTo>
                    <a:pt x="28" y="114"/>
                  </a:lnTo>
                  <a:lnTo>
                    <a:pt x="34" y="110"/>
                  </a:lnTo>
                  <a:lnTo>
                    <a:pt x="30" y="98"/>
                  </a:lnTo>
                  <a:lnTo>
                    <a:pt x="36" y="94"/>
                  </a:lnTo>
                  <a:lnTo>
                    <a:pt x="30" y="86"/>
                  </a:lnTo>
                  <a:lnTo>
                    <a:pt x="30" y="82"/>
                  </a:lnTo>
                  <a:lnTo>
                    <a:pt x="36" y="78"/>
                  </a:lnTo>
                  <a:lnTo>
                    <a:pt x="38" y="74"/>
                  </a:lnTo>
                  <a:lnTo>
                    <a:pt x="38" y="50"/>
                  </a:lnTo>
                  <a:lnTo>
                    <a:pt x="48" y="48"/>
                  </a:lnTo>
                  <a:lnTo>
                    <a:pt x="50" y="42"/>
                  </a:lnTo>
                  <a:lnTo>
                    <a:pt x="44" y="34"/>
                  </a:lnTo>
                  <a:lnTo>
                    <a:pt x="22" y="36"/>
                  </a:lnTo>
                  <a:lnTo>
                    <a:pt x="16" y="30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71" name="Freeform 260"/>
            <p:cNvSpPr>
              <a:spLocks noChangeAspect="1"/>
            </p:cNvSpPr>
            <p:nvPr/>
          </p:nvSpPr>
          <p:spPr bwMode="auto">
            <a:xfrm>
              <a:off x="3991" y="1538"/>
              <a:ext cx="9" cy="16"/>
            </a:xfrm>
            <a:custGeom>
              <a:avLst/>
              <a:gdLst>
                <a:gd name="T0" fmla="*/ 1 w 14"/>
                <a:gd name="T1" fmla="*/ 0 h 26"/>
                <a:gd name="T2" fmla="*/ 1 w 14"/>
                <a:gd name="T3" fmla="*/ 1 h 26"/>
                <a:gd name="T4" fmla="*/ 0 w 14"/>
                <a:gd name="T5" fmla="*/ 1 h 26"/>
                <a:gd name="T6" fmla="*/ 0 w 14"/>
                <a:gd name="T7" fmla="*/ 1 h 26"/>
                <a:gd name="T8" fmla="*/ 0 w 14"/>
                <a:gd name="T9" fmla="*/ 1 h 26"/>
                <a:gd name="T10" fmla="*/ 1 w 14"/>
                <a:gd name="T11" fmla="*/ 1 h 26"/>
                <a:gd name="T12" fmla="*/ 1 w 14"/>
                <a:gd name="T13" fmla="*/ 1 h 26"/>
                <a:gd name="T14" fmla="*/ 1 w 14"/>
                <a:gd name="T15" fmla="*/ 1 h 26"/>
                <a:gd name="T16" fmla="*/ 1 w 14"/>
                <a:gd name="T17" fmla="*/ 1 h 26"/>
                <a:gd name="T18" fmla="*/ 1 w 14"/>
                <a:gd name="T19" fmla="*/ 0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26"/>
                <a:gd name="T32" fmla="*/ 14 w 14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26">
                  <a:moveTo>
                    <a:pt x="10" y="0"/>
                  </a:moveTo>
                  <a:lnTo>
                    <a:pt x="4" y="2"/>
                  </a:lnTo>
                  <a:lnTo>
                    <a:pt x="0" y="6"/>
                  </a:lnTo>
                  <a:lnTo>
                    <a:pt x="0" y="14"/>
                  </a:lnTo>
                  <a:lnTo>
                    <a:pt x="0" y="22"/>
                  </a:lnTo>
                  <a:lnTo>
                    <a:pt x="6" y="26"/>
                  </a:lnTo>
                  <a:lnTo>
                    <a:pt x="10" y="18"/>
                  </a:lnTo>
                  <a:lnTo>
                    <a:pt x="8" y="12"/>
                  </a:lnTo>
                  <a:lnTo>
                    <a:pt x="14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72" name="Freeform 261"/>
            <p:cNvSpPr>
              <a:spLocks noChangeAspect="1"/>
            </p:cNvSpPr>
            <p:nvPr/>
          </p:nvSpPr>
          <p:spPr bwMode="auto">
            <a:xfrm>
              <a:off x="3987" y="1558"/>
              <a:ext cx="13" cy="25"/>
            </a:xfrm>
            <a:custGeom>
              <a:avLst/>
              <a:gdLst>
                <a:gd name="T0" fmla="*/ 1 w 20"/>
                <a:gd name="T1" fmla="*/ 0 h 38"/>
                <a:gd name="T2" fmla="*/ 1 w 20"/>
                <a:gd name="T3" fmla="*/ 1 h 38"/>
                <a:gd name="T4" fmla="*/ 1 w 20"/>
                <a:gd name="T5" fmla="*/ 1 h 38"/>
                <a:gd name="T6" fmla="*/ 0 w 20"/>
                <a:gd name="T7" fmla="*/ 1 h 38"/>
                <a:gd name="T8" fmla="*/ 1 w 20"/>
                <a:gd name="T9" fmla="*/ 1 h 38"/>
                <a:gd name="T10" fmla="*/ 1 w 20"/>
                <a:gd name="T11" fmla="*/ 1 h 38"/>
                <a:gd name="T12" fmla="*/ 1 w 20"/>
                <a:gd name="T13" fmla="*/ 1 h 38"/>
                <a:gd name="T14" fmla="*/ 1 w 20"/>
                <a:gd name="T15" fmla="*/ 1 h 38"/>
                <a:gd name="T16" fmla="*/ 1 w 20"/>
                <a:gd name="T17" fmla="*/ 1 h 38"/>
                <a:gd name="T18" fmla="*/ 1 w 20"/>
                <a:gd name="T19" fmla="*/ 1 h 38"/>
                <a:gd name="T20" fmla="*/ 1 w 20"/>
                <a:gd name="T21" fmla="*/ 1 h 38"/>
                <a:gd name="T22" fmla="*/ 1 w 20"/>
                <a:gd name="T23" fmla="*/ 1 h 38"/>
                <a:gd name="T24" fmla="*/ 1 w 20"/>
                <a:gd name="T25" fmla="*/ 1 h 38"/>
                <a:gd name="T26" fmla="*/ 1 w 20"/>
                <a:gd name="T27" fmla="*/ 0 h 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"/>
                <a:gd name="T43" fmla="*/ 0 h 38"/>
                <a:gd name="T44" fmla="*/ 20 w 20"/>
                <a:gd name="T45" fmla="*/ 38 h 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" h="38">
                  <a:moveTo>
                    <a:pt x="10" y="0"/>
                  </a:moveTo>
                  <a:lnTo>
                    <a:pt x="8" y="4"/>
                  </a:lnTo>
                  <a:lnTo>
                    <a:pt x="2" y="4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4" y="26"/>
                  </a:lnTo>
                  <a:lnTo>
                    <a:pt x="4" y="36"/>
                  </a:lnTo>
                  <a:lnTo>
                    <a:pt x="10" y="38"/>
                  </a:lnTo>
                  <a:lnTo>
                    <a:pt x="14" y="34"/>
                  </a:lnTo>
                  <a:lnTo>
                    <a:pt x="20" y="28"/>
                  </a:lnTo>
                  <a:lnTo>
                    <a:pt x="18" y="14"/>
                  </a:lnTo>
                  <a:lnTo>
                    <a:pt x="20" y="6"/>
                  </a:lnTo>
                  <a:lnTo>
                    <a:pt x="18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73" name="Freeform 262"/>
            <p:cNvSpPr>
              <a:spLocks noChangeAspect="1"/>
            </p:cNvSpPr>
            <p:nvPr/>
          </p:nvSpPr>
          <p:spPr bwMode="auto">
            <a:xfrm>
              <a:off x="3931" y="1432"/>
              <a:ext cx="37" cy="24"/>
            </a:xfrm>
            <a:custGeom>
              <a:avLst/>
              <a:gdLst>
                <a:gd name="T0" fmla="*/ 0 w 60"/>
                <a:gd name="T1" fmla="*/ 1 h 38"/>
                <a:gd name="T2" fmla="*/ 1 w 60"/>
                <a:gd name="T3" fmla="*/ 1 h 38"/>
                <a:gd name="T4" fmla="*/ 1 w 60"/>
                <a:gd name="T5" fmla="*/ 1 h 38"/>
                <a:gd name="T6" fmla="*/ 1 w 60"/>
                <a:gd name="T7" fmla="*/ 0 h 38"/>
                <a:gd name="T8" fmla="*/ 1 w 60"/>
                <a:gd name="T9" fmla="*/ 1 h 38"/>
                <a:gd name="T10" fmla="*/ 1 w 60"/>
                <a:gd name="T11" fmla="*/ 1 h 38"/>
                <a:gd name="T12" fmla="*/ 1 w 60"/>
                <a:gd name="T13" fmla="*/ 1 h 38"/>
                <a:gd name="T14" fmla="*/ 1 w 60"/>
                <a:gd name="T15" fmla="*/ 1 h 38"/>
                <a:gd name="T16" fmla="*/ 1 w 60"/>
                <a:gd name="T17" fmla="*/ 1 h 38"/>
                <a:gd name="T18" fmla="*/ 1 w 60"/>
                <a:gd name="T19" fmla="*/ 1 h 38"/>
                <a:gd name="T20" fmla="*/ 1 w 60"/>
                <a:gd name="T21" fmla="*/ 1 h 38"/>
                <a:gd name="T22" fmla="*/ 1 w 60"/>
                <a:gd name="T23" fmla="*/ 1 h 38"/>
                <a:gd name="T24" fmla="*/ 1 w 60"/>
                <a:gd name="T25" fmla="*/ 1 h 38"/>
                <a:gd name="T26" fmla="*/ 1 w 60"/>
                <a:gd name="T27" fmla="*/ 1 h 38"/>
                <a:gd name="T28" fmla="*/ 1 w 60"/>
                <a:gd name="T29" fmla="*/ 1 h 38"/>
                <a:gd name="T30" fmla="*/ 1 w 60"/>
                <a:gd name="T31" fmla="*/ 1 h 38"/>
                <a:gd name="T32" fmla="*/ 0 w 60"/>
                <a:gd name="T33" fmla="*/ 1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38"/>
                <a:gd name="T53" fmla="*/ 60 w 60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38">
                  <a:moveTo>
                    <a:pt x="0" y="6"/>
                  </a:moveTo>
                  <a:lnTo>
                    <a:pt x="12" y="2"/>
                  </a:lnTo>
                  <a:lnTo>
                    <a:pt x="26" y="2"/>
                  </a:lnTo>
                  <a:lnTo>
                    <a:pt x="38" y="0"/>
                  </a:lnTo>
                  <a:lnTo>
                    <a:pt x="46" y="2"/>
                  </a:lnTo>
                  <a:lnTo>
                    <a:pt x="50" y="4"/>
                  </a:lnTo>
                  <a:lnTo>
                    <a:pt x="56" y="12"/>
                  </a:lnTo>
                  <a:lnTo>
                    <a:pt x="60" y="20"/>
                  </a:lnTo>
                  <a:lnTo>
                    <a:pt x="58" y="26"/>
                  </a:lnTo>
                  <a:lnTo>
                    <a:pt x="52" y="26"/>
                  </a:lnTo>
                  <a:lnTo>
                    <a:pt x="52" y="38"/>
                  </a:lnTo>
                  <a:lnTo>
                    <a:pt x="46" y="38"/>
                  </a:lnTo>
                  <a:lnTo>
                    <a:pt x="38" y="34"/>
                  </a:lnTo>
                  <a:lnTo>
                    <a:pt x="36" y="30"/>
                  </a:lnTo>
                  <a:lnTo>
                    <a:pt x="24" y="26"/>
                  </a:lnTo>
                  <a:lnTo>
                    <a:pt x="10" y="1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74" name="Freeform 263"/>
            <p:cNvSpPr>
              <a:spLocks noChangeAspect="1"/>
            </p:cNvSpPr>
            <p:nvPr/>
          </p:nvSpPr>
          <p:spPr bwMode="auto">
            <a:xfrm>
              <a:off x="3938" y="1403"/>
              <a:ext cx="37" cy="35"/>
            </a:xfrm>
            <a:custGeom>
              <a:avLst/>
              <a:gdLst>
                <a:gd name="T0" fmla="*/ 1 w 60"/>
                <a:gd name="T1" fmla="*/ 2 h 56"/>
                <a:gd name="T2" fmla="*/ 1 w 60"/>
                <a:gd name="T3" fmla="*/ 1 h 56"/>
                <a:gd name="T4" fmla="*/ 1 w 60"/>
                <a:gd name="T5" fmla="*/ 1 h 56"/>
                <a:gd name="T6" fmla="*/ 1 w 60"/>
                <a:gd name="T7" fmla="*/ 1 h 56"/>
                <a:gd name="T8" fmla="*/ 0 w 60"/>
                <a:gd name="T9" fmla="*/ 1 h 56"/>
                <a:gd name="T10" fmla="*/ 1 w 60"/>
                <a:gd name="T11" fmla="*/ 1 h 56"/>
                <a:gd name="T12" fmla="*/ 1 w 60"/>
                <a:gd name="T13" fmla="*/ 1 h 56"/>
                <a:gd name="T14" fmla="*/ 1 w 60"/>
                <a:gd name="T15" fmla="*/ 1 h 56"/>
                <a:gd name="T16" fmla="*/ 1 w 60"/>
                <a:gd name="T17" fmla="*/ 1 h 56"/>
                <a:gd name="T18" fmla="*/ 1 w 60"/>
                <a:gd name="T19" fmla="*/ 1 h 56"/>
                <a:gd name="T20" fmla="*/ 1 w 60"/>
                <a:gd name="T21" fmla="*/ 1 h 56"/>
                <a:gd name="T22" fmla="*/ 1 w 60"/>
                <a:gd name="T23" fmla="*/ 1 h 56"/>
                <a:gd name="T24" fmla="*/ 1 w 60"/>
                <a:gd name="T25" fmla="*/ 1 h 56"/>
                <a:gd name="T26" fmla="*/ 1 w 60"/>
                <a:gd name="T27" fmla="*/ 1 h 56"/>
                <a:gd name="T28" fmla="*/ 1 w 60"/>
                <a:gd name="T29" fmla="*/ 1 h 56"/>
                <a:gd name="T30" fmla="*/ 1 w 60"/>
                <a:gd name="T31" fmla="*/ 0 h 56"/>
                <a:gd name="T32" fmla="*/ 1 w 60"/>
                <a:gd name="T33" fmla="*/ 1 h 56"/>
                <a:gd name="T34" fmla="*/ 1 w 60"/>
                <a:gd name="T35" fmla="*/ 1 h 56"/>
                <a:gd name="T36" fmla="*/ 1 w 60"/>
                <a:gd name="T37" fmla="*/ 1 h 56"/>
                <a:gd name="T38" fmla="*/ 1 w 60"/>
                <a:gd name="T39" fmla="*/ 1 h 56"/>
                <a:gd name="T40" fmla="*/ 1 w 60"/>
                <a:gd name="T41" fmla="*/ 1 h 56"/>
                <a:gd name="T42" fmla="*/ 1 w 60"/>
                <a:gd name="T43" fmla="*/ 1 h 56"/>
                <a:gd name="T44" fmla="*/ 1 w 60"/>
                <a:gd name="T45" fmla="*/ 2 h 5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0"/>
                <a:gd name="T70" fmla="*/ 0 h 56"/>
                <a:gd name="T71" fmla="*/ 60 w 60"/>
                <a:gd name="T72" fmla="*/ 56 h 5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0" h="56">
                  <a:moveTo>
                    <a:pt x="44" y="56"/>
                  </a:moveTo>
                  <a:lnTo>
                    <a:pt x="38" y="50"/>
                  </a:lnTo>
                  <a:lnTo>
                    <a:pt x="26" y="46"/>
                  </a:lnTo>
                  <a:lnTo>
                    <a:pt x="14" y="48"/>
                  </a:lnTo>
                  <a:lnTo>
                    <a:pt x="0" y="48"/>
                  </a:lnTo>
                  <a:lnTo>
                    <a:pt x="10" y="40"/>
                  </a:lnTo>
                  <a:lnTo>
                    <a:pt x="16" y="32"/>
                  </a:lnTo>
                  <a:lnTo>
                    <a:pt x="16" y="22"/>
                  </a:lnTo>
                  <a:lnTo>
                    <a:pt x="18" y="16"/>
                  </a:lnTo>
                  <a:lnTo>
                    <a:pt x="26" y="12"/>
                  </a:lnTo>
                  <a:lnTo>
                    <a:pt x="30" y="18"/>
                  </a:lnTo>
                  <a:lnTo>
                    <a:pt x="32" y="24"/>
                  </a:lnTo>
                  <a:lnTo>
                    <a:pt x="38" y="20"/>
                  </a:lnTo>
                  <a:lnTo>
                    <a:pt x="34" y="8"/>
                  </a:lnTo>
                  <a:lnTo>
                    <a:pt x="42" y="2"/>
                  </a:lnTo>
                  <a:lnTo>
                    <a:pt x="54" y="0"/>
                  </a:lnTo>
                  <a:lnTo>
                    <a:pt x="60" y="14"/>
                  </a:lnTo>
                  <a:lnTo>
                    <a:pt x="56" y="20"/>
                  </a:lnTo>
                  <a:lnTo>
                    <a:pt x="56" y="30"/>
                  </a:lnTo>
                  <a:lnTo>
                    <a:pt x="50" y="34"/>
                  </a:lnTo>
                  <a:lnTo>
                    <a:pt x="44" y="38"/>
                  </a:lnTo>
                  <a:lnTo>
                    <a:pt x="44" y="46"/>
                  </a:lnTo>
                  <a:lnTo>
                    <a:pt x="44" y="56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75" name="Freeform 264"/>
            <p:cNvSpPr>
              <a:spLocks noChangeAspect="1"/>
            </p:cNvSpPr>
            <p:nvPr/>
          </p:nvSpPr>
          <p:spPr bwMode="auto">
            <a:xfrm>
              <a:off x="3985" y="1348"/>
              <a:ext cx="26" cy="39"/>
            </a:xfrm>
            <a:custGeom>
              <a:avLst/>
              <a:gdLst>
                <a:gd name="T0" fmla="*/ 1 w 42"/>
                <a:gd name="T1" fmla="*/ 2 h 62"/>
                <a:gd name="T2" fmla="*/ 1 w 42"/>
                <a:gd name="T3" fmla="*/ 2 h 62"/>
                <a:gd name="T4" fmla="*/ 1 w 42"/>
                <a:gd name="T5" fmla="*/ 1 h 62"/>
                <a:gd name="T6" fmla="*/ 1 w 42"/>
                <a:gd name="T7" fmla="*/ 1 h 62"/>
                <a:gd name="T8" fmla="*/ 0 w 42"/>
                <a:gd name="T9" fmla="*/ 1 h 62"/>
                <a:gd name="T10" fmla="*/ 0 w 42"/>
                <a:gd name="T11" fmla="*/ 1 h 62"/>
                <a:gd name="T12" fmla="*/ 1 w 42"/>
                <a:gd name="T13" fmla="*/ 1 h 62"/>
                <a:gd name="T14" fmla="*/ 1 w 42"/>
                <a:gd name="T15" fmla="*/ 1 h 62"/>
                <a:gd name="T16" fmla="*/ 1 w 42"/>
                <a:gd name="T17" fmla="*/ 1 h 62"/>
                <a:gd name="T18" fmla="*/ 1 w 42"/>
                <a:gd name="T19" fmla="*/ 1 h 62"/>
                <a:gd name="T20" fmla="*/ 1 w 42"/>
                <a:gd name="T21" fmla="*/ 0 h 62"/>
                <a:gd name="T22" fmla="*/ 1 w 42"/>
                <a:gd name="T23" fmla="*/ 1 h 62"/>
                <a:gd name="T24" fmla="*/ 1 w 42"/>
                <a:gd name="T25" fmla="*/ 1 h 62"/>
                <a:gd name="T26" fmla="*/ 1 w 42"/>
                <a:gd name="T27" fmla="*/ 1 h 62"/>
                <a:gd name="T28" fmla="*/ 1 w 42"/>
                <a:gd name="T29" fmla="*/ 1 h 62"/>
                <a:gd name="T30" fmla="*/ 1 w 42"/>
                <a:gd name="T31" fmla="*/ 1 h 62"/>
                <a:gd name="T32" fmla="*/ 1 w 42"/>
                <a:gd name="T33" fmla="*/ 1 h 62"/>
                <a:gd name="T34" fmla="*/ 1 w 42"/>
                <a:gd name="T35" fmla="*/ 1 h 62"/>
                <a:gd name="T36" fmla="*/ 1 w 42"/>
                <a:gd name="T37" fmla="*/ 1 h 62"/>
                <a:gd name="T38" fmla="*/ 1 w 42"/>
                <a:gd name="T39" fmla="*/ 1 h 62"/>
                <a:gd name="T40" fmla="*/ 1 w 42"/>
                <a:gd name="T41" fmla="*/ 1 h 62"/>
                <a:gd name="T42" fmla="*/ 1 w 42"/>
                <a:gd name="T43" fmla="*/ 2 h 6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"/>
                <a:gd name="T67" fmla="*/ 0 h 62"/>
                <a:gd name="T68" fmla="*/ 42 w 42"/>
                <a:gd name="T69" fmla="*/ 62 h 6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" h="62">
                  <a:moveTo>
                    <a:pt x="24" y="60"/>
                  </a:moveTo>
                  <a:lnTo>
                    <a:pt x="14" y="62"/>
                  </a:lnTo>
                  <a:lnTo>
                    <a:pt x="8" y="54"/>
                  </a:lnTo>
                  <a:lnTo>
                    <a:pt x="4" y="46"/>
                  </a:lnTo>
                  <a:lnTo>
                    <a:pt x="0" y="34"/>
                  </a:lnTo>
                  <a:lnTo>
                    <a:pt x="0" y="20"/>
                  </a:lnTo>
                  <a:lnTo>
                    <a:pt x="8" y="12"/>
                  </a:lnTo>
                  <a:lnTo>
                    <a:pt x="14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4" y="0"/>
                  </a:lnTo>
                  <a:lnTo>
                    <a:pt x="38" y="4"/>
                  </a:lnTo>
                  <a:lnTo>
                    <a:pt x="36" y="12"/>
                  </a:lnTo>
                  <a:lnTo>
                    <a:pt x="32" y="16"/>
                  </a:lnTo>
                  <a:lnTo>
                    <a:pt x="34" y="22"/>
                  </a:lnTo>
                  <a:lnTo>
                    <a:pt x="42" y="26"/>
                  </a:lnTo>
                  <a:lnTo>
                    <a:pt x="42" y="32"/>
                  </a:lnTo>
                  <a:lnTo>
                    <a:pt x="32" y="34"/>
                  </a:lnTo>
                  <a:lnTo>
                    <a:pt x="24" y="38"/>
                  </a:lnTo>
                  <a:lnTo>
                    <a:pt x="22" y="44"/>
                  </a:lnTo>
                  <a:lnTo>
                    <a:pt x="20" y="52"/>
                  </a:lnTo>
                  <a:lnTo>
                    <a:pt x="24" y="6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76" name="Freeform 265"/>
            <p:cNvSpPr>
              <a:spLocks noChangeAspect="1"/>
            </p:cNvSpPr>
            <p:nvPr/>
          </p:nvSpPr>
          <p:spPr bwMode="auto">
            <a:xfrm>
              <a:off x="4004" y="1375"/>
              <a:ext cx="7" cy="9"/>
            </a:xfrm>
            <a:custGeom>
              <a:avLst/>
              <a:gdLst>
                <a:gd name="T0" fmla="*/ 1 w 12"/>
                <a:gd name="T1" fmla="*/ 0 h 14"/>
                <a:gd name="T2" fmla="*/ 1 w 12"/>
                <a:gd name="T3" fmla="*/ 0 h 14"/>
                <a:gd name="T4" fmla="*/ 1 w 12"/>
                <a:gd name="T5" fmla="*/ 1 h 14"/>
                <a:gd name="T6" fmla="*/ 1 w 12"/>
                <a:gd name="T7" fmla="*/ 1 h 14"/>
                <a:gd name="T8" fmla="*/ 1 w 12"/>
                <a:gd name="T9" fmla="*/ 1 h 14"/>
                <a:gd name="T10" fmla="*/ 0 w 12"/>
                <a:gd name="T11" fmla="*/ 1 h 14"/>
                <a:gd name="T12" fmla="*/ 1 w 12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14"/>
                <a:gd name="T23" fmla="*/ 12 w 12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14">
                  <a:moveTo>
                    <a:pt x="2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12" y="14"/>
                  </a:lnTo>
                  <a:lnTo>
                    <a:pt x="4" y="14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77" name="Freeform 266"/>
            <p:cNvSpPr>
              <a:spLocks noChangeAspect="1"/>
            </p:cNvSpPr>
            <p:nvPr/>
          </p:nvSpPr>
          <p:spPr bwMode="auto">
            <a:xfrm>
              <a:off x="4015" y="1369"/>
              <a:ext cx="15" cy="15"/>
            </a:xfrm>
            <a:custGeom>
              <a:avLst/>
              <a:gdLst>
                <a:gd name="T0" fmla="*/ 0 w 25"/>
                <a:gd name="T1" fmla="*/ 1 h 24"/>
                <a:gd name="T2" fmla="*/ 1 w 25"/>
                <a:gd name="T3" fmla="*/ 1 h 24"/>
                <a:gd name="T4" fmla="*/ 1 w 25"/>
                <a:gd name="T5" fmla="*/ 1 h 24"/>
                <a:gd name="T6" fmla="*/ 1 w 25"/>
                <a:gd name="T7" fmla="*/ 1 h 24"/>
                <a:gd name="T8" fmla="*/ 1 w 25"/>
                <a:gd name="T9" fmla="*/ 0 h 24"/>
                <a:gd name="T10" fmla="*/ 1 w 25"/>
                <a:gd name="T11" fmla="*/ 1 h 24"/>
                <a:gd name="T12" fmla="*/ 1 w 25"/>
                <a:gd name="T13" fmla="*/ 1 h 24"/>
                <a:gd name="T14" fmla="*/ 1 w 25"/>
                <a:gd name="T15" fmla="*/ 1 h 24"/>
                <a:gd name="T16" fmla="*/ 1 w 25"/>
                <a:gd name="T17" fmla="*/ 1 h 24"/>
                <a:gd name="T18" fmla="*/ 1 w 25"/>
                <a:gd name="T19" fmla="*/ 1 h 24"/>
                <a:gd name="T20" fmla="*/ 1 w 25"/>
                <a:gd name="T21" fmla="*/ 1 h 24"/>
                <a:gd name="T22" fmla="*/ 0 w 25"/>
                <a:gd name="T23" fmla="*/ 1 h 24"/>
                <a:gd name="T24" fmla="*/ 0 w 25"/>
                <a:gd name="T25" fmla="*/ 1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"/>
                <a:gd name="T40" fmla="*/ 0 h 24"/>
                <a:gd name="T41" fmla="*/ 25 w 25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" h="24">
                  <a:moveTo>
                    <a:pt x="0" y="6"/>
                  </a:moveTo>
                  <a:lnTo>
                    <a:pt x="7" y="6"/>
                  </a:lnTo>
                  <a:lnTo>
                    <a:pt x="15" y="8"/>
                  </a:lnTo>
                  <a:lnTo>
                    <a:pt x="15" y="2"/>
                  </a:lnTo>
                  <a:lnTo>
                    <a:pt x="23" y="0"/>
                  </a:lnTo>
                  <a:lnTo>
                    <a:pt x="25" y="4"/>
                  </a:lnTo>
                  <a:lnTo>
                    <a:pt x="21" y="10"/>
                  </a:lnTo>
                  <a:lnTo>
                    <a:pt x="15" y="12"/>
                  </a:lnTo>
                  <a:lnTo>
                    <a:pt x="15" y="18"/>
                  </a:lnTo>
                  <a:lnTo>
                    <a:pt x="15" y="24"/>
                  </a:lnTo>
                  <a:lnTo>
                    <a:pt x="3" y="20"/>
                  </a:lnTo>
                  <a:lnTo>
                    <a:pt x="0" y="1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78" name="Freeform 267"/>
            <p:cNvSpPr>
              <a:spLocks noChangeAspect="1"/>
            </p:cNvSpPr>
            <p:nvPr/>
          </p:nvSpPr>
          <p:spPr bwMode="auto">
            <a:xfrm>
              <a:off x="3965" y="1385"/>
              <a:ext cx="89" cy="97"/>
            </a:xfrm>
            <a:custGeom>
              <a:avLst/>
              <a:gdLst>
                <a:gd name="T0" fmla="*/ 1 w 143"/>
                <a:gd name="T1" fmla="*/ 1 h 158"/>
                <a:gd name="T2" fmla="*/ 1 w 143"/>
                <a:gd name="T3" fmla="*/ 1 h 158"/>
                <a:gd name="T4" fmla="*/ 1 w 143"/>
                <a:gd name="T5" fmla="*/ 1 h 158"/>
                <a:gd name="T6" fmla="*/ 1 w 143"/>
                <a:gd name="T7" fmla="*/ 1 h 158"/>
                <a:gd name="T8" fmla="*/ 1 w 143"/>
                <a:gd name="T9" fmla="*/ 1 h 158"/>
                <a:gd name="T10" fmla="*/ 1 w 143"/>
                <a:gd name="T11" fmla="*/ 1 h 158"/>
                <a:gd name="T12" fmla="*/ 1 w 143"/>
                <a:gd name="T13" fmla="*/ 1 h 158"/>
                <a:gd name="T14" fmla="*/ 1 w 143"/>
                <a:gd name="T15" fmla="*/ 1 h 158"/>
                <a:gd name="T16" fmla="*/ 1 w 143"/>
                <a:gd name="T17" fmla="*/ 1 h 158"/>
                <a:gd name="T18" fmla="*/ 1 w 143"/>
                <a:gd name="T19" fmla="*/ 0 h 158"/>
                <a:gd name="T20" fmla="*/ 1 w 143"/>
                <a:gd name="T21" fmla="*/ 1 h 158"/>
                <a:gd name="T22" fmla="*/ 1 w 143"/>
                <a:gd name="T23" fmla="*/ 1 h 158"/>
                <a:gd name="T24" fmla="*/ 1 w 143"/>
                <a:gd name="T25" fmla="*/ 1 h 158"/>
                <a:gd name="T26" fmla="*/ 1 w 143"/>
                <a:gd name="T27" fmla="*/ 1 h 158"/>
                <a:gd name="T28" fmla="*/ 2 w 143"/>
                <a:gd name="T29" fmla="*/ 1 h 158"/>
                <a:gd name="T30" fmla="*/ 2 w 143"/>
                <a:gd name="T31" fmla="*/ 1 h 158"/>
                <a:gd name="T32" fmla="*/ 2 w 143"/>
                <a:gd name="T33" fmla="*/ 1 h 158"/>
                <a:gd name="T34" fmla="*/ 2 w 143"/>
                <a:gd name="T35" fmla="*/ 1 h 158"/>
                <a:gd name="T36" fmla="*/ 2 w 143"/>
                <a:gd name="T37" fmla="*/ 1 h 158"/>
                <a:gd name="T38" fmla="*/ 2 w 143"/>
                <a:gd name="T39" fmla="*/ 1 h 158"/>
                <a:gd name="T40" fmla="*/ 2 w 143"/>
                <a:gd name="T41" fmla="*/ 1 h 158"/>
                <a:gd name="T42" fmla="*/ 2 w 143"/>
                <a:gd name="T43" fmla="*/ 1 h 158"/>
                <a:gd name="T44" fmla="*/ 3 w 143"/>
                <a:gd name="T45" fmla="*/ 1 h 158"/>
                <a:gd name="T46" fmla="*/ 3 w 143"/>
                <a:gd name="T47" fmla="*/ 1 h 158"/>
                <a:gd name="T48" fmla="*/ 3 w 143"/>
                <a:gd name="T49" fmla="*/ 1 h 158"/>
                <a:gd name="T50" fmla="*/ 3 w 143"/>
                <a:gd name="T51" fmla="*/ 1 h 158"/>
                <a:gd name="T52" fmla="*/ 3 w 143"/>
                <a:gd name="T53" fmla="*/ 1 h 158"/>
                <a:gd name="T54" fmla="*/ 2 w 143"/>
                <a:gd name="T55" fmla="*/ 1 h 158"/>
                <a:gd name="T56" fmla="*/ 2 w 143"/>
                <a:gd name="T57" fmla="*/ 2 h 158"/>
                <a:gd name="T58" fmla="*/ 2 w 143"/>
                <a:gd name="T59" fmla="*/ 2 h 158"/>
                <a:gd name="T60" fmla="*/ 2 w 143"/>
                <a:gd name="T61" fmla="*/ 2 h 158"/>
                <a:gd name="T62" fmla="*/ 2 w 143"/>
                <a:gd name="T63" fmla="*/ 2 h 158"/>
                <a:gd name="T64" fmla="*/ 2 w 143"/>
                <a:gd name="T65" fmla="*/ 2 h 158"/>
                <a:gd name="T66" fmla="*/ 2 w 143"/>
                <a:gd name="T67" fmla="*/ 2 h 158"/>
                <a:gd name="T68" fmla="*/ 2 w 143"/>
                <a:gd name="T69" fmla="*/ 2 h 158"/>
                <a:gd name="T70" fmla="*/ 2 w 143"/>
                <a:gd name="T71" fmla="*/ 2 h 158"/>
                <a:gd name="T72" fmla="*/ 2 w 143"/>
                <a:gd name="T73" fmla="*/ 2 h 158"/>
                <a:gd name="T74" fmla="*/ 2 w 143"/>
                <a:gd name="T75" fmla="*/ 3 h 158"/>
                <a:gd name="T76" fmla="*/ 2 w 143"/>
                <a:gd name="T77" fmla="*/ 3 h 158"/>
                <a:gd name="T78" fmla="*/ 2 w 143"/>
                <a:gd name="T79" fmla="*/ 4 h 158"/>
                <a:gd name="T80" fmla="*/ 1 w 143"/>
                <a:gd name="T81" fmla="*/ 4 h 158"/>
                <a:gd name="T82" fmla="*/ 1 w 143"/>
                <a:gd name="T83" fmla="*/ 4 h 158"/>
                <a:gd name="T84" fmla="*/ 1 w 143"/>
                <a:gd name="T85" fmla="*/ 3 h 158"/>
                <a:gd name="T86" fmla="*/ 1 w 143"/>
                <a:gd name="T87" fmla="*/ 3 h 158"/>
                <a:gd name="T88" fmla="*/ 1 w 143"/>
                <a:gd name="T89" fmla="*/ 3 h 158"/>
                <a:gd name="T90" fmla="*/ 1 w 143"/>
                <a:gd name="T91" fmla="*/ 3 h 158"/>
                <a:gd name="T92" fmla="*/ 1 w 143"/>
                <a:gd name="T93" fmla="*/ 3 h 158"/>
                <a:gd name="T94" fmla="*/ 1 w 143"/>
                <a:gd name="T95" fmla="*/ 3 h 158"/>
                <a:gd name="T96" fmla="*/ 1 w 143"/>
                <a:gd name="T97" fmla="*/ 2 h 158"/>
                <a:gd name="T98" fmla="*/ 1 w 143"/>
                <a:gd name="T99" fmla="*/ 2 h 158"/>
                <a:gd name="T100" fmla="*/ 1 w 143"/>
                <a:gd name="T101" fmla="*/ 2 h 158"/>
                <a:gd name="T102" fmla="*/ 1 w 143"/>
                <a:gd name="T103" fmla="*/ 2 h 158"/>
                <a:gd name="T104" fmla="*/ 1 w 143"/>
                <a:gd name="T105" fmla="*/ 2 h 158"/>
                <a:gd name="T106" fmla="*/ 1 w 143"/>
                <a:gd name="T107" fmla="*/ 2 h 158"/>
                <a:gd name="T108" fmla="*/ 1 w 143"/>
                <a:gd name="T109" fmla="*/ 2 h 158"/>
                <a:gd name="T110" fmla="*/ 1 w 143"/>
                <a:gd name="T111" fmla="*/ 2 h 158"/>
                <a:gd name="T112" fmla="*/ 0 w 143"/>
                <a:gd name="T113" fmla="*/ 1 h 158"/>
                <a:gd name="T114" fmla="*/ 0 w 143"/>
                <a:gd name="T115" fmla="*/ 1 h 158"/>
                <a:gd name="T116" fmla="*/ 1 w 143"/>
                <a:gd name="T117" fmla="*/ 1 h 158"/>
                <a:gd name="T118" fmla="*/ 1 w 143"/>
                <a:gd name="T119" fmla="*/ 1 h 158"/>
                <a:gd name="T120" fmla="*/ 1 w 143"/>
                <a:gd name="T121" fmla="*/ 1 h 158"/>
                <a:gd name="T122" fmla="*/ 1 w 143"/>
                <a:gd name="T123" fmla="*/ 1 h 15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3"/>
                <a:gd name="T187" fmla="*/ 0 h 158"/>
                <a:gd name="T188" fmla="*/ 143 w 143"/>
                <a:gd name="T189" fmla="*/ 158 h 15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3" h="158">
                  <a:moveTo>
                    <a:pt x="10" y="30"/>
                  </a:moveTo>
                  <a:lnTo>
                    <a:pt x="18" y="28"/>
                  </a:lnTo>
                  <a:lnTo>
                    <a:pt x="26" y="28"/>
                  </a:lnTo>
                  <a:lnTo>
                    <a:pt x="36" y="32"/>
                  </a:lnTo>
                  <a:lnTo>
                    <a:pt x="40" y="26"/>
                  </a:lnTo>
                  <a:lnTo>
                    <a:pt x="48" y="22"/>
                  </a:lnTo>
                  <a:lnTo>
                    <a:pt x="46" y="16"/>
                  </a:lnTo>
                  <a:lnTo>
                    <a:pt x="44" y="8"/>
                  </a:lnTo>
                  <a:lnTo>
                    <a:pt x="46" y="2"/>
                  </a:lnTo>
                  <a:lnTo>
                    <a:pt x="56" y="0"/>
                  </a:lnTo>
                  <a:lnTo>
                    <a:pt x="62" y="6"/>
                  </a:lnTo>
                  <a:lnTo>
                    <a:pt x="64" y="12"/>
                  </a:lnTo>
                  <a:lnTo>
                    <a:pt x="74" y="16"/>
                  </a:lnTo>
                  <a:lnTo>
                    <a:pt x="80" y="20"/>
                  </a:lnTo>
                  <a:lnTo>
                    <a:pt x="89" y="22"/>
                  </a:lnTo>
                  <a:lnTo>
                    <a:pt x="95" y="16"/>
                  </a:lnTo>
                  <a:lnTo>
                    <a:pt x="109" y="12"/>
                  </a:lnTo>
                  <a:lnTo>
                    <a:pt x="117" y="10"/>
                  </a:lnTo>
                  <a:lnTo>
                    <a:pt x="119" y="16"/>
                  </a:lnTo>
                  <a:lnTo>
                    <a:pt x="131" y="24"/>
                  </a:lnTo>
                  <a:lnTo>
                    <a:pt x="135" y="34"/>
                  </a:lnTo>
                  <a:lnTo>
                    <a:pt x="131" y="46"/>
                  </a:lnTo>
                  <a:lnTo>
                    <a:pt x="139" y="50"/>
                  </a:lnTo>
                  <a:lnTo>
                    <a:pt x="137" y="60"/>
                  </a:lnTo>
                  <a:lnTo>
                    <a:pt x="139" y="74"/>
                  </a:lnTo>
                  <a:lnTo>
                    <a:pt x="143" y="82"/>
                  </a:lnTo>
                  <a:lnTo>
                    <a:pt x="137" y="84"/>
                  </a:lnTo>
                  <a:lnTo>
                    <a:pt x="129" y="86"/>
                  </a:lnTo>
                  <a:lnTo>
                    <a:pt x="119" y="90"/>
                  </a:lnTo>
                  <a:lnTo>
                    <a:pt x="107" y="94"/>
                  </a:lnTo>
                  <a:lnTo>
                    <a:pt x="95" y="100"/>
                  </a:lnTo>
                  <a:lnTo>
                    <a:pt x="103" y="110"/>
                  </a:lnTo>
                  <a:lnTo>
                    <a:pt x="111" y="120"/>
                  </a:lnTo>
                  <a:lnTo>
                    <a:pt x="123" y="128"/>
                  </a:lnTo>
                  <a:lnTo>
                    <a:pt x="123" y="134"/>
                  </a:lnTo>
                  <a:lnTo>
                    <a:pt x="115" y="138"/>
                  </a:lnTo>
                  <a:lnTo>
                    <a:pt x="107" y="142"/>
                  </a:lnTo>
                  <a:lnTo>
                    <a:pt x="107" y="150"/>
                  </a:lnTo>
                  <a:lnTo>
                    <a:pt x="95" y="150"/>
                  </a:lnTo>
                  <a:lnTo>
                    <a:pt x="85" y="156"/>
                  </a:lnTo>
                  <a:lnTo>
                    <a:pt x="56" y="158"/>
                  </a:lnTo>
                  <a:lnTo>
                    <a:pt x="58" y="154"/>
                  </a:lnTo>
                  <a:lnTo>
                    <a:pt x="56" y="152"/>
                  </a:lnTo>
                  <a:lnTo>
                    <a:pt x="48" y="150"/>
                  </a:lnTo>
                  <a:lnTo>
                    <a:pt x="38" y="152"/>
                  </a:lnTo>
                  <a:lnTo>
                    <a:pt x="28" y="152"/>
                  </a:lnTo>
                  <a:lnTo>
                    <a:pt x="22" y="152"/>
                  </a:lnTo>
                  <a:lnTo>
                    <a:pt x="22" y="146"/>
                  </a:lnTo>
                  <a:lnTo>
                    <a:pt x="32" y="126"/>
                  </a:lnTo>
                  <a:lnTo>
                    <a:pt x="30" y="122"/>
                  </a:lnTo>
                  <a:lnTo>
                    <a:pt x="12" y="122"/>
                  </a:lnTo>
                  <a:lnTo>
                    <a:pt x="8" y="118"/>
                  </a:lnTo>
                  <a:lnTo>
                    <a:pt x="2" y="114"/>
                  </a:lnTo>
                  <a:lnTo>
                    <a:pt x="4" y="106"/>
                  </a:lnTo>
                  <a:lnTo>
                    <a:pt x="2" y="102"/>
                  </a:lnTo>
                  <a:lnTo>
                    <a:pt x="4" y="96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12" y="60"/>
                  </a:lnTo>
                  <a:lnTo>
                    <a:pt x="12" y="50"/>
                  </a:lnTo>
                  <a:lnTo>
                    <a:pt x="16" y="44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79" name="Freeform 268"/>
            <p:cNvSpPr>
              <a:spLocks noChangeAspect="1"/>
            </p:cNvSpPr>
            <p:nvPr/>
          </p:nvSpPr>
          <p:spPr bwMode="auto">
            <a:xfrm>
              <a:off x="4024" y="1436"/>
              <a:ext cx="68" cy="30"/>
            </a:xfrm>
            <a:custGeom>
              <a:avLst/>
              <a:gdLst>
                <a:gd name="T0" fmla="*/ 1 w 110"/>
                <a:gd name="T1" fmla="*/ 0 h 50"/>
                <a:gd name="T2" fmla="*/ 1 w 110"/>
                <a:gd name="T3" fmla="*/ 1 h 50"/>
                <a:gd name="T4" fmla="*/ 1 w 110"/>
                <a:gd name="T5" fmla="*/ 1 h 50"/>
                <a:gd name="T6" fmla="*/ 1 w 110"/>
                <a:gd name="T7" fmla="*/ 1 h 50"/>
                <a:gd name="T8" fmla="*/ 1 w 110"/>
                <a:gd name="T9" fmla="*/ 1 h 50"/>
                <a:gd name="T10" fmla="*/ 1 w 110"/>
                <a:gd name="T11" fmla="*/ 1 h 50"/>
                <a:gd name="T12" fmla="*/ 1 w 110"/>
                <a:gd name="T13" fmla="*/ 1 h 50"/>
                <a:gd name="T14" fmla="*/ 2 w 110"/>
                <a:gd name="T15" fmla="*/ 1 h 50"/>
                <a:gd name="T16" fmla="*/ 2 w 110"/>
                <a:gd name="T17" fmla="*/ 1 h 50"/>
                <a:gd name="T18" fmla="*/ 2 w 110"/>
                <a:gd name="T19" fmla="*/ 1 h 50"/>
                <a:gd name="T20" fmla="*/ 2 w 110"/>
                <a:gd name="T21" fmla="*/ 1 h 50"/>
                <a:gd name="T22" fmla="*/ 2 w 110"/>
                <a:gd name="T23" fmla="*/ 1 h 50"/>
                <a:gd name="T24" fmla="*/ 1 w 110"/>
                <a:gd name="T25" fmla="*/ 1 h 50"/>
                <a:gd name="T26" fmla="*/ 1 w 110"/>
                <a:gd name="T27" fmla="*/ 1 h 50"/>
                <a:gd name="T28" fmla="*/ 1 w 110"/>
                <a:gd name="T29" fmla="*/ 1 h 50"/>
                <a:gd name="T30" fmla="*/ 1 w 110"/>
                <a:gd name="T31" fmla="*/ 1 h 50"/>
                <a:gd name="T32" fmla="*/ 1 w 110"/>
                <a:gd name="T33" fmla="*/ 1 h 50"/>
                <a:gd name="T34" fmla="*/ 1 w 110"/>
                <a:gd name="T35" fmla="*/ 1 h 50"/>
                <a:gd name="T36" fmla="*/ 1 w 110"/>
                <a:gd name="T37" fmla="*/ 1 h 50"/>
                <a:gd name="T38" fmla="*/ 1 w 110"/>
                <a:gd name="T39" fmla="*/ 1 h 50"/>
                <a:gd name="T40" fmla="*/ 0 w 110"/>
                <a:gd name="T41" fmla="*/ 1 h 50"/>
                <a:gd name="T42" fmla="*/ 1 w 110"/>
                <a:gd name="T43" fmla="*/ 1 h 50"/>
                <a:gd name="T44" fmla="*/ 1 w 110"/>
                <a:gd name="T45" fmla="*/ 1 h 50"/>
                <a:gd name="T46" fmla="*/ 1 w 110"/>
                <a:gd name="T47" fmla="*/ 1 h 50"/>
                <a:gd name="T48" fmla="*/ 1 w 110"/>
                <a:gd name="T49" fmla="*/ 1 h 50"/>
                <a:gd name="T50" fmla="*/ 1 w 110"/>
                <a:gd name="T51" fmla="*/ 0 h 5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0"/>
                <a:gd name="T80" fmla="*/ 110 w 110"/>
                <a:gd name="T81" fmla="*/ 50 h 5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0">
                  <a:moveTo>
                    <a:pt x="48" y="0"/>
                  </a:moveTo>
                  <a:lnTo>
                    <a:pt x="56" y="4"/>
                  </a:lnTo>
                  <a:lnTo>
                    <a:pt x="68" y="8"/>
                  </a:lnTo>
                  <a:lnTo>
                    <a:pt x="70" y="16"/>
                  </a:lnTo>
                  <a:lnTo>
                    <a:pt x="78" y="18"/>
                  </a:lnTo>
                  <a:lnTo>
                    <a:pt x="80" y="14"/>
                  </a:lnTo>
                  <a:lnTo>
                    <a:pt x="88" y="16"/>
                  </a:lnTo>
                  <a:lnTo>
                    <a:pt x="94" y="20"/>
                  </a:lnTo>
                  <a:lnTo>
                    <a:pt x="102" y="24"/>
                  </a:lnTo>
                  <a:lnTo>
                    <a:pt x="110" y="30"/>
                  </a:lnTo>
                  <a:lnTo>
                    <a:pt x="100" y="36"/>
                  </a:lnTo>
                  <a:lnTo>
                    <a:pt x="92" y="44"/>
                  </a:lnTo>
                  <a:lnTo>
                    <a:pt x="82" y="46"/>
                  </a:lnTo>
                  <a:lnTo>
                    <a:pt x="76" y="50"/>
                  </a:lnTo>
                  <a:lnTo>
                    <a:pt x="66" y="50"/>
                  </a:lnTo>
                  <a:lnTo>
                    <a:pt x="46" y="42"/>
                  </a:lnTo>
                  <a:lnTo>
                    <a:pt x="44" y="48"/>
                  </a:lnTo>
                  <a:lnTo>
                    <a:pt x="28" y="46"/>
                  </a:lnTo>
                  <a:lnTo>
                    <a:pt x="20" y="40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12" y="12"/>
                  </a:lnTo>
                  <a:lnTo>
                    <a:pt x="24" y="8"/>
                  </a:lnTo>
                  <a:lnTo>
                    <a:pt x="34" y="4"/>
                  </a:lnTo>
                  <a:lnTo>
                    <a:pt x="42" y="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80" name="Freeform 269"/>
            <p:cNvSpPr>
              <a:spLocks noChangeAspect="1"/>
            </p:cNvSpPr>
            <p:nvPr/>
          </p:nvSpPr>
          <p:spPr bwMode="auto">
            <a:xfrm>
              <a:off x="4070" y="1454"/>
              <a:ext cx="56" cy="24"/>
            </a:xfrm>
            <a:custGeom>
              <a:avLst/>
              <a:gdLst>
                <a:gd name="T0" fmla="*/ 1 w 90"/>
                <a:gd name="T1" fmla="*/ 1 h 38"/>
                <a:gd name="T2" fmla="*/ 1 w 90"/>
                <a:gd name="T3" fmla="*/ 1 h 38"/>
                <a:gd name="T4" fmla="*/ 1 w 90"/>
                <a:gd name="T5" fmla="*/ 1 h 38"/>
                <a:gd name="T6" fmla="*/ 1 w 90"/>
                <a:gd name="T7" fmla="*/ 1 h 38"/>
                <a:gd name="T8" fmla="*/ 1 w 90"/>
                <a:gd name="T9" fmla="*/ 1 h 38"/>
                <a:gd name="T10" fmla="*/ 2 w 90"/>
                <a:gd name="T11" fmla="*/ 1 h 38"/>
                <a:gd name="T12" fmla="*/ 2 w 90"/>
                <a:gd name="T13" fmla="*/ 1 h 38"/>
                <a:gd name="T14" fmla="*/ 2 w 90"/>
                <a:gd name="T15" fmla="*/ 1 h 38"/>
                <a:gd name="T16" fmla="*/ 1 w 90"/>
                <a:gd name="T17" fmla="*/ 1 h 38"/>
                <a:gd name="T18" fmla="*/ 1 w 90"/>
                <a:gd name="T19" fmla="*/ 1 h 38"/>
                <a:gd name="T20" fmla="*/ 1 w 90"/>
                <a:gd name="T21" fmla="*/ 1 h 38"/>
                <a:gd name="T22" fmla="*/ 1 w 90"/>
                <a:gd name="T23" fmla="*/ 1 h 38"/>
                <a:gd name="T24" fmla="*/ 1 w 90"/>
                <a:gd name="T25" fmla="*/ 1 h 38"/>
                <a:gd name="T26" fmla="*/ 1 w 90"/>
                <a:gd name="T27" fmla="*/ 1 h 38"/>
                <a:gd name="T28" fmla="*/ 1 w 90"/>
                <a:gd name="T29" fmla="*/ 1 h 38"/>
                <a:gd name="T30" fmla="*/ 1 w 90"/>
                <a:gd name="T31" fmla="*/ 1 h 38"/>
                <a:gd name="T32" fmla="*/ 1 w 90"/>
                <a:gd name="T33" fmla="*/ 1 h 38"/>
                <a:gd name="T34" fmla="*/ 1 w 90"/>
                <a:gd name="T35" fmla="*/ 1 h 38"/>
                <a:gd name="T36" fmla="*/ 1 w 90"/>
                <a:gd name="T37" fmla="*/ 1 h 38"/>
                <a:gd name="T38" fmla="*/ 1 w 90"/>
                <a:gd name="T39" fmla="*/ 1 h 38"/>
                <a:gd name="T40" fmla="*/ 1 w 90"/>
                <a:gd name="T41" fmla="*/ 1 h 38"/>
                <a:gd name="T42" fmla="*/ 0 w 90"/>
                <a:gd name="T43" fmla="*/ 1 h 38"/>
                <a:gd name="T44" fmla="*/ 1 w 90"/>
                <a:gd name="T45" fmla="*/ 1 h 38"/>
                <a:gd name="T46" fmla="*/ 1 w 90"/>
                <a:gd name="T47" fmla="*/ 1 h 38"/>
                <a:gd name="T48" fmla="*/ 1 w 90"/>
                <a:gd name="T49" fmla="*/ 1 h 38"/>
                <a:gd name="T50" fmla="*/ 1 w 90"/>
                <a:gd name="T51" fmla="*/ 0 h 38"/>
                <a:gd name="T52" fmla="*/ 1 w 90"/>
                <a:gd name="T53" fmla="*/ 1 h 3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0"/>
                <a:gd name="T82" fmla="*/ 0 h 38"/>
                <a:gd name="T83" fmla="*/ 90 w 90"/>
                <a:gd name="T84" fmla="*/ 38 h 3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0" h="38">
                  <a:moveTo>
                    <a:pt x="44" y="2"/>
                  </a:moveTo>
                  <a:lnTo>
                    <a:pt x="48" y="10"/>
                  </a:lnTo>
                  <a:lnTo>
                    <a:pt x="58" y="8"/>
                  </a:lnTo>
                  <a:lnTo>
                    <a:pt x="68" y="4"/>
                  </a:lnTo>
                  <a:lnTo>
                    <a:pt x="76" y="4"/>
                  </a:lnTo>
                  <a:lnTo>
                    <a:pt x="86" y="8"/>
                  </a:lnTo>
                  <a:lnTo>
                    <a:pt x="90" y="12"/>
                  </a:lnTo>
                  <a:lnTo>
                    <a:pt x="86" y="20"/>
                  </a:lnTo>
                  <a:lnTo>
                    <a:pt x="82" y="26"/>
                  </a:lnTo>
                  <a:lnTo>
                    <a:pt x="72" y="24"/>
                  </a:lnTo>
                  <a:lnTo>
                    <a:pt x="62" y="22"/>
                  </a:lnTo>
                  <a:lnTo>
                    <a:pt x="56" y="26"/>
                  </a:lnTo>
                  <a:lnTo>
                    <a:pt x="54" y="28"/>
                  </a:lnTo>
                  <a:lnTo>
                    <a:pt x="44" y="28"/>
                  </a:lnTo>
                  <a:lnTo>
                    <a:pt x="38" y="32"/>
                  </a:lnTo>
                  <a:lnTo>
                    <a:pt x="30" y="32"/>
                  </a:lnTo>
                  <a:lnTo>
                    <a:pt x="26" y="38"/>
                  </a:lnTo>
                  <a:lnTo>
                    <a:pt x="18" y="38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6" y="16"/>
                  </a:lnTo>
                  <a:lnTo>
                    <a:pt x="16" y="14"/>
                  </a:lnTo>
                  <a:lnTo>
                    <a:pt x="24" y="6"/>
                  </a:lnTo>
                  <a:lnTo>
                    <a:pt x="34" y="0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81" name="Freeform 270"/>
            <p:cNvSpPr>
              <a:spLocks noChangeAspect="1"/>
            </p:cNvSpPr>
            <p:nvPr/>
          </p:nvSpPr>
          <p:spPr bwMode="auto">
            <a:xfrm>
              <a:off x="3999" y="1462"/>
              <a:ext cx="77" cy="31"/>
            </a:xfrm>
            <a:custGeom>
              <a:avLst/>
              <a:gdLst>
                <a:gd name="T0" fmla="*/ 1 w 127"/>
                <a:gd name="T1" fmla="*/ 1 h 52"/>
                <a:gd name="T2" fmla="*/ 1 w 127"/>
                <a:gd name="T3" fmla="*/ 1 h 52"/>
                <a:gd name="T4" fmla="*/ 1 w 127"/>
                <a:gd name="T5" fmla="*/ 1 h 52"/>
                <a:gd name="T6" fmla="*/ 0 w 127"/>
                <a:gd name="T7" fmla="*/ 1 h 52"/>
                <a:gd name="T8" fmla="*/ 1 w 127"/>
                <a:gd name="T9" fmla="*/ 1 h 52"/>
                <a:gd name="T10" fmla="*/ 1 w 127"/>
                <a:gd name="T11" fmla="*/ 1 h 52"/>
                <a:gd name="T12" fmla="*/ 1 w 127"/>
                <a:gd name="T13" fmla="*/ 1 h 52"/>
                <a:gd name="T14" fmla="*/ 1 w 127"/>
                <a:gd name="T15" fmla="*/ 1 h 52"/>
                <a:gd name="T16" fmla="*/ 1 w 127"/>
                <a:gd name="T17" fmla="*/ 1 h 52"/>
                <a:gd name="T18" fmla="*/ 1 w 127"/>
                <a:gd name="T19" fmla="*/ 1 h 52"/>
                <a:gd name="T20" fmla="*/ 1 w 127"/>
                <a:gd name="T21" fmla="*/ 1 h 52"/>
                <a:gd name="T22" fmla="*/ 1 w 127"/>
                <a:gd name="T23" fmla="*/ 1 h 52"/>
                <a:gd name="T24" fmla="*/ 1 w 127"/>
                <a:gd name="T25" fmla="*/ 1 h 52"/>
                <a:gd name="T26" fmla="*/ 1 w 127"/>
                <a:gd name="T27" fmla="*/ 0 h 52"/>
                <a:gd name="T28" fmla="*/ 2 w 127"/>
                <a:gd name="T29" fmla="*/ 1 h 52"/>
                <a:gd name="T30" fmla="*/ 2 w 127"/>
                <a:gd name="T31" fmla="*/ 1 h 52"/>
                <a:gd name="T32" fmla="*/ 2 w 127"/>
                <a:gd name="T33" fmla="*/ 1 h 52"/>
                <a:gd name="T34" fmla="*/ 2 w 127"/>
                <a:gd name="T35" fmla="*/ 1 h 52"/>
                <a:gd name="T36" fmla="*/ 2 w 127"/>
                <a:gd name="T37" fmla="*/ 1 h 52"/>
                <a:gd name="T38" fmla="*/ 2 w 127"/>
                <a:gd name="T39" fmla="*/ 1 h 52"/>
                <a:gd name="T40" fmla="*/ 2 w 127"/>
                <a:gd name="T41" fmla="*/ 1 h 52"/>
                <a:gd name="T42" fmla="*/ 2 w 127"/>
                <a:gd name="T43" fmla="*/ 1 h 52"/>
                <a:gd name="T44" fmla="*/ 2 w 127"/>
                <a:gd name="T45" fmla="*/ 1 h 52"/>
                <a:gd name="T46" fmla="*/ 1 w 127"/>
                <a:gd name="T47" fmla="*/ 1 h 52"/>
                <a:gd name="T48" fmla="*/ 1 w 127"/>
                <a:gd name="T49" fmla="*/ 1 h 52"/>
                <a:gd name="T50" fmla="*/ 1 w 127"/>
                <a:gd name="T51" fmla="*/ 1 h 52"/>
                <a:gd name="T52" fmla="*/ 1 w 127"/>
                <a:gd name="T53" fmla="*/ 1 h 52"/>
                <a:gd name="T54" fmla="*/ 1 w 127"/>
                <a:gd name="T55" fmla="*/ 1 h 52"/>
                <a:gd name="T56" fmla="*/ 1 w 127"/>
                <a:gd name="T57" fmla="*/ 1 h 52"/>
                <a:gd name="T58" fmla="*/ 1 w 127"/>
                <a:gd name="T59" fmla="*/ 1 h 52"/>
                <a:gd name="T60" fmla="*/ 1 w 127"/>
                <a:gd name="T61" fmla="*/ 1 h 52"/>
                <a:gd name="T62" fmla="*/ 1 w 127"/>
                <a:gd name="T63" fmla="*/ 1 h 5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7"/>
                <a:gd name="T97" fmla="*/ 0 h 52"/>
                <a:gd name="T98" fmla="*/ 127 w 127"/>
                <a:gd name="T99" fmla="*/ 52 h 5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7" h="52">
                  <a:moveTo>
                    <a:pt x="14" y="46"/>
                  </a:moveTo>
                  <a:lnTo>
                    <a:pt x="12" y="42"/>
                  </a:lnTo>
                  <a:lnTo>
                    <a:pt x="8" y="42"/>
                  </a:lnTo>
                  <a:lnTo>
                    <a:pt x="0" y="40"/>
                  </a:lnTo>
                  <a:lnTo>
                    <a:pt x="2" y="34"/>
                  </a:lnTo>
                  <a:lnTo>
                    <a:pt x="18" y="34"/>
                  </a:lnTo>
                  <a:lnTo>
                    <a:pt x="31" y="32"/>
                  </a:lnTo>
                  <a:lnTo>
                    <a:pt x="41" y="26"/>
                  </a:lnTo>
                  <a:lnTo>
                    <a:pt x="53" y="26"/>
                  </a:lnTo>
                  <a:lnTo>
                    <a:pt x="53" y="18"/>
                  </a:lnTo>
                  <a:lnTo>
                    <a:pt x="69" y="10"/>
                  </a:lnTo>
                  <a:lnTo>
                    <a:pt x="69" y="4"/>
                  </a:lnTo>
                  <a:lnTo>
                    <a:pt x="85" y="6"/>
                  </a:lnTo>
                  <a:lnTo>
                    <a:pt x="87" y="0"/>
                  </a:lnTo>
                  <a:lnTo>
                    <a:pt x="107" y="8"/>
                  </a:lnTo>
                  <a:lnTo>
                    <a:pt x="117" y="8"/>
                  </a:lnTo>
                  <a:lnTo>
                    <a:pt x="119" y="12"/>
                  </a:lnTo>
                  <a:lnTo>
                    <a:pt x="121" y="20"/>
                  </a:lnTo>
                  <a:lnTo>
                    <a:pt x="127" y="24"/>
                  </a:lnTo>
                  <a:lnTo>
                    <a:pt x="117" y="28"/>
                  </a:lnTo>
                  <a:lnTo>
                    <a:pt x="111" y="34"/>
                  </a:lnTo>
                  <a:lnTo>
                    <a:pt x="109" y="40"/>
                  </a:lnTo>
                  <a:lnTo>
                    <a:pt x="103" y="44"/>
                  </a:lnTo>
                  <a:lnTo>
                    <a:pt x="89" y="50"/>
                  </a:lnTo>
                  <a:lnTo>
                    <a:pt x="77" y="52"/>
                  </a:lnTo>
                  <a:lnTo>
                    <a:pt x="67" y="48"/>
                  </a:lnTo>
                  <a:lnTo>
                    <a:pt x="51" y="50"/>
                  </a:lnTo>
                  <a:lnTo>
                    <a:pt x="41" y="46"/>
                  </a:lnTo>
                  <a:lnTo>
                    <a:pt x="41" y="40"/>
                  </a:lnTo>
                  <a:lnTo>
                    <a:pt x="26" y="40"/>
                  </a:lnTo>
                  <a:lnTo>
                    <a:pt x="24" y="46"/>
                  </a:lnTo>
                  <a:lnTo>
                    <a:pt x="14" y="46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82" name="Freeform 271"/>
            <p:cNvSpPr>
              <a:spLocks noChangeAspect="1"/>
            </p:cNvSpPr>
            <p:nvPr/>
          </p:nvSpPr>
          <p:spPr bwMode="auto">
            <a:xfrm>
              <a:off x="4046" y="1388"/>
              <a:ext cx="94" cy="74"/>
            </a:xfrm>
            <a:custGeom>
              <a:avLst/>
              <a:gdLst>
                <a:gd name="T0" fmla="*/ 0 w 154"/>
                <a:gd name="T1" fmla="*/ 1 h 120"/>
                <a:gd name="T2" fmla="*/ 1 w 154"/>
                <a:gd name="T3" fmla="*/ 1 h 120"/>
                <a:gd name="T4" fmla="*/ 1 w 154"/>
                <a:gd name="T5" fmla="*/ 1 h 120"/>
                <a:gd name="T6" fmla="*/ 1 w 154"/>
                <a:gd name="T7" fmla="*/ 0 h 120"/>
                <a:gd name="T8" fmla="*/ 1 w 154"/>
                <a:gd name="T9" fmla="*/ 0 h 120"/>
                <a:gd name="T10" fmla="*/ 1 w 154"/>
                <a:gd name="T11" fmla="*/ 1 h 120"/>
                <a:gd name="T12" fmla="*/ 1 w 154"/>
                <a:gd name="T13" fmla="*/ 1 h 120"/>
                <a:gd name="T14" fmla="*/ 2 w 154"/>
                <a:gd name="T15" fmla="*/ 1 h 120"/>
                <a:gd name="T16" fmla="*/ 2 w 154"/>
                <a:gd name="T17" fmla="*/ 1 h 120"/>
                <a:gd name="T18" fmla="*/ 2 w 154"/>
                <a:gd name="T19" fmla="*/ 1 h 120"/>
                <a:gd name="T20" fmla="*/ 2 w 154"/>
                <a:gd name="T21" fmla="*/ 1 h 120"/>
                <a:gd name="T22" fmla="*/ 3 w 154"/>
                <a:gd name="T23" fmla="*/ 1 h 120"/>
                <a:gd name="T24" fmla="*/ 3 w 154"/>
                <a:gd name="T25" fmla="*/ 1 h 120"/>
                <a:gd name="T26" fmla="*/ 3 w 154"/>
                <a:gd name="T27" fmla="*/ 1 h 120"/>
                <a:gd name="T28" fmla="*/ 2 w 154"/>
                <a:gd name="T29" fmla="*/ 1 h 120"/>
                <a:gd name="T30" fmla="*/ 2 w 154"/>
                <a:gd name="T31" fmla="*/ 1 h 120"/>
                <a:gd name="T32" fmla="*/ 3 w 154"/>
                <a:gd name="T33" fmla="*/ 1 h 120"/>
                <a:gd name="T34" fmla="*/ 3 w 154"/>
                <a:gd name="T35" fmla="*/ 1 h 120"/>
                <a:gd name="T36" fmla="*/ 3 w 154"/>
                <a:gd name="T37" fmla="*/ 1 h 120"/>
                <a:gd name="T38" fmla="*/ 3 w 154"/>
                <a:gd name="T39" fmla="*/ 1 h 120"/>
                <a:gd name="T40" fmla="*/ 3 w 154"/>
                <a:gd name="T41" fmla="*/ 1 h 120"/>
                <a:gd name="T42" fmla="*/ 2 w 154"/>
                <a:gd name="T43" fmla="*/ 2 h 120"/>
                <a:gd name="T44" fmla="*/ 2 w 154"/>
                <a:gd name="T45" fmla="*/ 2 h 120"/>
                <a:gd name="T46" fmla="*/ 2 w 154"/>
                <a:gd name="T47" fmla="*/ 2 h 120"/>
                <a:gd name="T48" fmla="*/ 2 w 154"/>
                <a:gd name="T49" fmla="*/ 2 h 120"/>
                <a:gd name="T50" fmla="*/ 2 w 154"/>
                <a:gd name="T51" fmla="*/ 2 h 120"/>
                <a:gd name="T52" fmla="*/ 2 w 154"/>
                <a:gd name="T53" fmla="*/ 2 h 120"/>
                <a:gd name="T54" fmla="*/ 2 w 154"/>
                <a:gd name="T55" fmla="*/ 2 h 120"/>
                <a:gd name="T56" fmla="*/ 2 w 154"/>
                <a:gd name="T57" fmla="*/ 2 h 120"/>
                <a:gd name="T58" fmla="*/ 1 w 154"/>
                <a:gd name="T59" fmla="*/ 2 h 120"/>
                <a:gd name="T60" fmla="*/ 1 w 154"/>
                <a:gd name="T61" fmla="*/ 2 h 120"/>
                <a:gd name="T62" fmla="*/ 1 w 154"/>
                <a:gd name="T63" fmla="*/ 2 h 120"/>
                <a:gd name="T64" fmla="*/ 1 w 154"/>
                <a:gd name="T65" fmla="*/ 2 h 120"/>
                <a:gd name="T66" fmla="*/ 1 w 154"/>
                <a:gd name="T67" fmla="*/ 2 h 120"/>
                <a:gd name="T68" fmla="*/ 1 w 154"/>
                <a:gd name="T69" fmla="*/ 2 h 120"/>
                <a:gd name="T70" fmla="*/ 1 w 154"/>
                <a:gd name="T71" fmla="*/ 2 h 120"/>
                <a:gd name="T72" fmla="*/ 1 w 154"/>
                <a:gd name="T73" fmla="*/ 2 h 120"/>
                <a:gd name="T74" fmla="*/ 1 w 154"/>
                <a:gd name="T75" fmla="*/ 2 h 120"/>
                <a:gd name="T76" fmla="*/ 1 w 154"/>
                <a:gd name="T77" fmla="*/ 1 h 120"/>
                <a:gd name="T78" fmla="*/ 1 w 154"/>
                <a:gd name="T79" fmla="*/ 1 h 120"/>
                <a:gd name="T80" fmla="*/ 1 w 154"/>
                <a:gd name="T81" fmla="*/ 1 h 120"/>
                <a:gd name="T82" fmla="*/ 1 w 154"/>
                <a:gd name="T83" fmla="*/ 1 h 120"/>
                <a:gd name="T84" fmla="*/ 1 w 154"/>
                <a:gd name="T85" fmla="*/ 1 h 120"/>
                <a:gd name="T86" fmla="*/ 0 w 154"/>
                <a:gd name="T87" fmla="*/ 1 h 120"/>
                <a:gd name="T88" fmla="*/ 1 w 154"/>
                <a:gd name="T89" fmla="*/ 1 h 120"/>
                <a:gd name="T90" fmla="*/ 0 w 154"/>
                <a:gd name="T91" fmla="*/ 1 h 12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4"/>
                <a:gd name="T139" fmla="*/ 0 h 120"/>
                <a:gd name="T140" fmla="*/ 154 w 154"/>
                <a:gd name="T141" fmla="*/ 120 h 12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4" h="120">
                  <a:moveTo>
                    <a:pt x="0" y="20"/>
                  </a:moveTo>
                  <a:lnTo>
                    <a:pt x="16" y="16"/>
                  </a:lnTo>
                  <a:lnTo>
                    <a:pt x="32" y="10"/>
                  </a:lnTo>
                  <a:lnTo>
                    <a:pt x="48" y="0"/>
                  </a:lnTo>
                  <a:lnTo>
                    <a:pt x="66" y="0"/>
                  </a:lnTo>
                  <a:lnTo>
                    <a:pt x="70" y="8"/>
                  </a:lnTo>
                  <a:lnTo>
                    <a:pt x="88" y="8"/>
                  </a:lnTo>
                  <a:lnTo>
                    <a:pt x="108" y="8"/>
                  </a:lnTo>
                  <a:lnTo>
                    <a:pt x="134" y="6"/>
                  </a:lnTo>
                  <a:lnTo>
                    <a:pt x="140" y="12"/>
                  </a:lnTo>
                  <a:lnTo>
                    <a:pt x="144" y="16"/>
                  </a:lnTo>
                  <a:lnTo>
                    <a:pt x="148" y="28"/>
                  </a:lnTo>
                  <a:lnTo>
                    <a:pt x="152" y="32"/>
                  </a:lnTo>
                  <a:lnTo>
                    <a:pt x="152" y="46"/>
                  </a:lnTo>
                  <a:lnTo>
                    <a:pt x="144" y="46"/>
                  </a:lnTo>
                  <a:lnTo>
                    <a:pt x="142" y="52"/>
                  </a:lnTo>
                  <a:lnTo>
                    <a:pt x="148" y="56"/>
                  </a:lnTo>
                  <a:lnTo>
                    <a:pt x="148" y="70"/>
                  </a:lnTo>
                  <a:lnTo>
                    <a:pt x="150" y="76"/>
                  </a:lnTo>
                  <a:lnTo>
                    <a:pt x="152" y="84"/>
                  </a:lnTo>
                  <a:lnTo>
                    <a:pt x="154" y="88"/>
                  </a:lnTo>
                  <a:lnTo>
                    <a:pt x="144" y="94"/>
                  </a:lnTo>
                  <a:lnTo>
                    <a:pt x="136" y="102"/>
                  </a:lnTo>
                  <a:lnTo>
                    <a:pt x="132" y="110"/>
                  </a:lnTo>
                  <a:lnTo>
                    <a:pt x="130" y="120"/>
                  </a:lnTo>
                  <a:lnTo>
                    <a:pt x="126" y="116"/>
                  </a:lnTo>
                  <a:lnTo>
                    <a:pt x="116" y="112"/>
                  </a:lnTo>
                  <a:lnTo>
                    <a:pt x="108" y="112"/>
                  </a:lnTo>
                  <a:lnTo>
                    <a:pt x="98" y="116"/>
                  </a:lnTo>
                  <a:lnTo>
                    <a:pt x="88" y="118"/>
                  </a:lnTo>
                  <a:lnTo>
                    <a:pt x="84" y="110"/>
                  </a:lnTo>
                  <a:lnTo>
                    <a:pt x="74" y="108"/>
                  </a:lnTo>
                  <a:lnTo>
                    <a:pt x="66" y="102"/>
                  </a:lnTo>
                  <a:lnTo>
                    <a:pt x="58" y="98"/>
                  </a:lnTo>
                  <a:lnTo>
                    <a:pt x="52" y="94"/>
                  </a:lnTo>
                  <a:lnTo>
                    <a:pt x="44" y="92"/>
                  </a:lnTo>
                  <a:lnTo>
                    <a:pt x="42" y="96"/>
                  </a:lnTo>
                  <a:lnTo>
                    <a:pt x="34" y="94"/>
                  </a:lnTo>
                  <a:lnTo>
                    <a:pt x="32" y="86"/>
                  </a:lnTo>
                  <a:lnTo>
                    <a:pt x="24" y="84"/>
                  </a:lnTo>
                  <a:lnTo>
                    <a:pt x="12" y="78"/>
                  </a:lnTo>
                  <a:lnTo>
                    <a:pt x="8" y="70"/>
                  </a:lnTo>
                  <a:lnTo>
                    <a:pt x="8" y="46"/>
                  </a:lnTo>
                  <a:lnTo>
                    <a:pt x="0" y="42"/>
                  </a:lnTo>
                  <a:lnTo>
                    <a:pt x="4" y="3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83" name="Freeform 272"/>
            <p:cNvSpPr>
              <a:spLocks noChangeAspect="1"/>
            </p:cNvSpPr>
            <p:nvPr/>
          </p:nvSpPr>
          <p:spPr bwMode="auto">
            <a:xfrm>
              <a:off x="4065" y="1468"/>
              <a:ext cx="62" cy="34"/>
            </a:xfrm>
            <a:custGeom>
              <a:avLst/>
              <a:gdLst>
                <a:gd name="T0" fmla="*/ 0 w 100"/>
                <a:gd name="T1" fmla="*/ 1 h 56"/>
                <a:gd name="T2" fmla="*/ 1 w 100"/>
                <a:gd name="T3" fmla="*/ 1 h 56"/>
                <a:gd name="T4" fmla="*/ 1 w 100"/>
                <a:gd name="T5" fmla="*/ 1 h 56"/>
                <a:gd name="T6" fmla="*/ 1 w 100"/>
                <a:gd name="T7" fmla="*/ 1 h 56"/>
                <a:gd name="T8" fmla="*/ 1 w 100"/>
                <a:gd name="T9" fmla="*/ 1 h 56"/>
                <a:gd name="T10" fmla="*/ 1 w 100"/>
                <a:gd name="T11" fmla="*/ 1 h 56"/>
                <a:gd name="T12" fmla="*/ 1 w 100"/>
                <a:gd name="T13" fmla="*/ 1 h 56"/>
                <a:gd name="T14" fmla="*/ 1 w 100"/>
                <a:gd name="T15" fmla="*/ 1 h 56"/>
                <a:gd name="T16" fmla="*/ 1 w 100"/>
                <a:gd name="T17" fmla="*/ 1 h 56"/>
                <a:gd name="T18" fmla="*/ 1 w 100"/>
                <a:gd name="T19" fmla="*/ 1 h 56"/>
                <a:gd name="T20" fmla="*/ 1 w 100"/>
                <a:gd name="T21" fmla="*/ 0 h 56"/>
                <a:gd name="T22" fmla="*/ 2 w 100"/>
                <a:gd name="T23" fmla="*/ 1 h 56"/>
                <a:gd name="T24" fmla="*/ 2 w 100"/>
                <a:gd name="T25" fmla="*/ 1 h 56"/>
                <a:gd name="T26" fmla="*/ 2 w 100"/>
                <a:gd name="T27" fmla="*/ 1 h 56"/>
                <a:gd name="T28" fmla="*/ 2 w 100"/>
                <a:gd name="T29" fmla="*/ 1 h 56"/>
                <a:gd name="T30" fmla="*/ 1 w 100"/>
                <a:gd name="T31" fmla="*/ 1 h 56"/>
                <a:gd name="T32" fmla="*/ 1 w 100"/>
                <a:gd name="T33" fmla="*/ 1 h 56"/>
                <a:gd name="T34" fmla="*/ 1 w 100"/>
                <a:gd name="T35" fmla="*/ 1 h 56"/>
                <a:gd name="T36" fmla="*/ 1 w 100"/>
                <a:gd name="T37" fmla="*/ 1 h 56"/>
                <a:gd name="T38" fmla="*/ 1 w 100"/>
                <a:gd name="T39" fmla="*/ 1 h 56"/>
                <a:gd name="T40" fmla="*/ 1 w 100"/>
                <a:gd name="T41" fmla="*/ 1 h 56"/>
                <a:gd name="T42" fmla="*/ 1 w 100"/>
                <a:gd name="T43" fmla="*/ 1 h 56"/>
                <a:gd name="T44" fmla="*/ 0 w 100"/>
                <a:gd name="T45" fmla="*/ 1 h 5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0"/>
                <a:gd name="T70" fmla="*/ 0 h 56"/>
                <a:gd name="T71" fmla="*/ 100 w 100"/>
                <a:gd name="T72" fmla="*/ 56 h 5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0" h="56">
                  <a:moveTo>
                    <a:pt x="0" y="30"/>
                  </a:moveTo>
                  <a:lnTo>
                    <a:pt x="2" y="24"/>
                  </a:lnTo>
                  <a:lnTo>
                    <a:pt x="8" y="18"/>
                  </a:lnTo>
                  <a:lnTo>
                    <a:pt x="18" y="14"/>
                  </a:lnTo>
                  <a:lnTo>
                    <a:pt x="34" y="16"/>
                  </a:lnTo>
                  <a:lnTo>
                    <a:pt x="38" y="10"/>
                  </a:lnTo>
                  <a:lnTo>
                    <a:pt x="46" y="10"/>
                  </a:lnTo>
                  <a:lnTo>
                    <a:pt x="52" y="6"/>
                  </a:lnTo>
                  <a:lnTo>
                    <a:pt x="62" y="6"/>
                  </a:lnTo>
                  <a:lnTo>
                    <a:pt x="64" y="4"/>
                  </a:lnTo>
                  <a:lnTo>
                    <a:pt x="70" y="0"/>
                  </a:lnTo>
                  <a:lnTo>
                    <a:pt x="90" y="4"/>
                  </a:lnTo>
                  <a:lnTo>
                    <a:pt x="96" y="8"/>
                  </a:lnTo>
                  <a:lnTo>
                    <a:pt x="100" y="14"/>
                  </a:lnTo>
                  <a:lnTo>
                    <a:pt x="92" y="22"/>
                  </a:lnTo>
                  <a:lnTo>
                    <a:pt x="82" y="36"/>
                  </a:lnTo>
                  <a:lnTo>
                    <a:pt x="68" y="50"/>
                  </a:lnTo>
                  <a:lnTo>
                    <a:pt x="48" y="50"/>
                  </a:lnTo>
                  <a:lnTo>
                    <a:pt x="40" y="54"/>
                  </a:lnTo>
                  <a:lnTo>
                    <a:pt x="22" y="56"/>
                  </a:lnTo>
                  <a:lnTo>
                    <a:pt x="10" y="46"/>
                  </a:lnTo>
                  <a:lnTo>
                    <a:pt x="2" y="3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84" name="Freeform 273"/>
            <p:cNvSpPr>
              <a:spLocks noChangeAspect="1"/>
            </p:cNvSpPr>
            <p:nvPr/>
          </p:nvSpPr>
          <p:spPr bwMode="auto">
            <a:xfrm>
              <a:off x="4035" y="1486"/>
              <a:ext cx="32" cy="19"/>
            </a:xfrm>
            <a:custGeom>
              <a:avLst/>
              <a:gdLst>
                <a:gd name="T0" fmla="*/ 1 w 52"/>
                <a:gd name="T1" fmla="*/ 1 h 30"/>
                <a:gd name="T2" fmla="*/ 1 w 52"/>
                <a:gd name="T3" fmla="*/ 1 h 30"/>
                <a:gd name="T4" fmla="*/ 1 w 52"/>
                <a:gd name="T5" fmla="*/ 1 h 30"/>
                <a:gd name="T6" fmla="*/ 1 w 52"/>
                <a:gd name="T7" fmla="*/ 1 h 30"/>
                <a:gd name="T8" fmla="*/ 1 w 52"/>
                <a:gd name="T9" fmla="*/ 1 h 30"/>
                <a:gd name="T10" fmla="*/ 1 w 52"/>
                <a:gd name="T11" fmla="*/ 1 h 30"/>
                <a:gd name="T12" fmla="*/ 1 w 52"/>
                <a:gd name="T13" fmla="*/ 0 h 30"/>
                <a:gd name="T14" fmla="*/ 1 w 52"/>
                <a:gd name="T15" fmla="*/ 1 h 30"/>
                <a:gd name="T16" fmla="*/ 1 w 52"/>
                <a:gd name="T17" fmla="*/ 1 h 30"/>
                <a:gd name="T18" fmla="*/ 1 w 52"/>
                <a:gd name="T19" fmla="*/ 1 h 30"/>
                <a:gd name="T20" fmla="*/ 1 w 52"/>
                <a:gd name="T21" fmla="*/ 1 h 30"/>
                <a:gd name="T22" fmla="*/ 1 w 52"/>
                <a:gd name="T23" fmla="*/ 1 h 30"/>
                <a:gd name="T24" fmla="*/ 0 w 52"/>
                <a:gd name="T25" fmla="*/ 1 h 30"/>
                <a:gd name="T26" fmla="*/ 1 w 52"/>
                <a:gd name="T27" fmla="*/ 1 h 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2"/>
                <a:gd name="T43" fmla="*/ 0 h 30"/>
                <a:gd name="T44" fmla="*/ 52 w 52"/>
                <a:gd name="T45" fmla="*/ 30 h 3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2" h="30">
                  <a:moveTo>
                    <a:pt x="10" y="28"/>
                  </a:moveTo>
                  <a:lnTo>
                    <a:pt x="20" y="30"/>
                  </a:lnTo>
                  <a:lnTo>
                    <a:pt x="32" y="28"/>
                  </a:lnTo>
                  <a:lnTo>
                    <a:pt x="38" y="22"/>
                  </a:lnTo>
                  <a:lnTo>
                    <a:pt x="44" y="16"/>
                  </a:lnTo>
                  <a:lnTo>
                    <a:pt x="52" y="8"/>
                  </a:lnTo>
                  <a:lnTo>
                    <a:pt x="50" y="0"/>
                  </a:lnTo>
                  <a:lnTo>
                    <a:pt x="44" y="4"/>
                  </a:lnTo>
                  <a:lnTo>
                    <a:pt x="30" y="10"/>
                  </a:lnTo>
                  <a:lnTo>
                    <a:pt x="18" y="1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4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85" name="Freeform 274"/>
            <p:cNvSpPr>
              <a:spLocks noChangeAspect="1"/>
            </p:cNvSpPr>
            <p:nvPr/>
          </p:nvSpPr>
          <p:spPr bwMode="auto">
            <a:xfrm>
              <a:off x="4039" y="1491"/>
              <a:ext cx="55" cy="46"/>
            </a:xfrm>
            <a:custGeom>
              <a:avLst/>
              <a:gdLst>
                <a:gd name="T0" fmla="*/ 1 w 90"/>
                <a:gd name="T1" fmla="*/ 1 h 74"/>
                <a:gd name="T2" fmla="*/ 1 w 90"/>
                <a:gd name="T3" fmla="*/ 1 h 74"/>
                <a:gd name="T4" fmla="*/ 2 w 90"/>
                <a:gd name="T5" fmla="*/ 1 h 74"/>
                <a:gd name="T6" fmla="*/ 1 w 90"/>
                <a:gd name="T7" fmla="*/ 1 h 74"/>
                <a:gd name="T8" fmla="*/ 1 w 90"/>
                <a:gd name="T9" fmla="*/ 1 h 74"/>
                <a:gd name="T10" fmla="*/ 1 w 90"/>
                <a:gd name="T11" fmla="*/ 1 h 74"/>
                <a:gd name="T12" fmla="*/ 1 w 90"/>
                <a:gd name="T13" fmla="*/ 1 h 74"/>
                <a:gd name="T14" fmla="*/ 1 w 90"/>
                <a:gd name="T15" fmla="*/ 1 h 74"/>
                <a:gd name="T16" fmla="*/ 1 w 90"/>
                <a:gd name="T17" fmla="*/ 1 h 74"/>
                <a:gd name="T18" fmla="*/ 1 w 90"/>
                <a:gd name="T19" fmla="*/ 1 h 74"/>
                <a:gd name="T20" fmla="*/ 1 w 90"/>
                <a:gd name="T21" fmla="*/ 1 h 74"/>
                <a:gd name="T22" fmla="*/ 1 w 90"/>
                <a:gd name="T23" fmla="*/ 1 h 74"/>
                <a:gd name="T24" fmla="*/ 1 w 90"/>
                <a:gd name="T25" fmla="*/ 1 h 74"/>
                <a:gd name="T26" fmla="*/ 1 w 90"/>
                <a:gd name="T27" fmla="*/ 1 h 74"/>
                <a:gd name="T28" fmla="*/ 1 w 90"/>
                <a:gd name="T29" fmla="*/ 1 h 74"/>
                <a:gd name="T30" fmla="*/ 1 w 90"/>
                <a:gd name="T31" fmla="*/ 1 h 74"/>
                <a:gd name="T32" fmla="*/ 1 w 90"/>
                <a:gd name="T33" fmla="*/ 1 h 74"/>
                <a:gd name="T34" fmla="*/ 1 w 90"/>
                <a:gd name="T35" fmla="*/ 1 h 74"/>
                <a:gd name="T36" fmla="*/ 1 w 90"/>
                <a:gd name="T37" fmla="*/ 1 h 74"/>
                <a:gd name="T38" fmla="*/ 1 w 90"/>
                <a:gd name="T39" fmla="*/ 1 h 74"/>
                <a:gd name="T40" fmla="*/ 1 w 90"/>
                <a:gd name="T41" fmla="*/ 1 h 74"/>
                <a:gd name="T42" fmla="*/ 0 w 90"/>
                <a:gd name="T43" fmla="*/ 1 h 74"/>
                <a:gd name="T44" fmla="*/ 0 w 90"/>
                <a:gd name="T45" fmla="*/ 1 h 74"/>
                <a:gd name="T46" fmla="*/ 1 w 90"/>
                <a:gd name="T47" fmla="*/ 1 h 74"/>
                <a:gd name="T48" fmla="*/ 1 w 90"/>
                <a:gd name="T49" fmla="*/ 1 h 74"/>
                <a:gd name="T50" fmla="*/ 1 w 90"/>
                <a:gd name="T51" fmla="*/ 1 h 74"/>
                <a:gd name="T52" fmla="*/ 1 w 90"/>
                <a:gd name="T53" fmla="*/ 1 h 74"/>
                <a:gd name="T54" fmla="*/ 1 w 90"/>
                <a:gd name="T55" fmla="*/ 1 h 74"/>
                <a:gd name="T56" fmla="*/ 1 w 90"/>
                <a:gd name="T57" fmla="*/ 1 h 74"/>
                <a:gd name="T58" fmla="*/ 1 w 90"/>
                <a:gd name="T59" fmla="*/ 0 h 74"/>
                <a:gd name="T60" fmla="*/ 1 w 90"/>
                <a:gd name="T61" fmla="*/ 1 h 74"/>
                <a:gd name="T62" fmla="*/ 1 w 90"/>
                <a:gd name="T63" fmla="*/ 1 h 74"/>
                <a:gd name="T64" fmla="*/ 1 w 90"/>
                <a:gd name="T65" fmla="*/ 1 h 74"/>
                <a:gd name="T66" fmla="*/ 1 w 90"/>
                <a:gd name="T67" fmla="*/ 1 h 7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0"/>
                <a:gd name="T103" fmla="*/ 0 h 74"/>
                <a:gd name="T104" fmla="*/ 90 w 90"/>
                <a:gd name="T105" fmla="*/ 74 h 7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0" h="74">
                  <a:moveTo>
                    <a:pt x="84" y="16"/>
                  </a:moveTo>
                  <a:lnTo>
                    <a:pt x="86" y="24"/>
                  </a:lnTo>
                  <a:lnTo>
                    <a:pt x="90" y="30"/>
                  </a:lnTo>
                  <a:lnTo>
                    <a:pt x="86" y="34"/>
                  </a:lnTo>
                  <a:lnTo>
                    <a:pt x="70" y="32"/>
                  </a:lnTo>
                  <a:lnTo>
                    <a:pt x="54" y="30"/>
                  </a:lnTo>
                  <a:lnTo>
                    <a:pt x="48" y="28"/>
                  </a:lnTo>
                  <a:lnTo>
                    <a:pt x="36" y="30"/>
                  </a:lnTo>
                  <a:lnTo>
                    <a:pt x="38" y="38"/>
                  </a:lnTo>
                  <a:lnTo>
                    <a:pt x="42" y="50"/>
                  </a:lnTo>
                  <a:lnTo>
                    <a:pt x="46" y="56"/>
                  </a:lnTo>
                  <a:lnTo>
                    <a:pt x="56" y="64"/>
                  </a:lnTo>
                  <a:lnTo>
                    <a:pt x="62" y="68"/>
                  </a:lnTo>
                  <a:lnTo>
                    <a:pt x="60" y="74"/>
                  </a:lnTo>
                  <a:lnTo>
                    <a:pt x="48" y="64"/>
                  </a:lnTo>
                  <a:lnTo>
                    <a:pt x="36" y="56"/>
                  </a:lnTo>
                  <a:lnTo>
                    <a:pt x="28" y="48"/>
                  </a:lnTo>
                  <a:lnTo>
                    <a:pt x="24" y="40"/>
                  </a:lnTo>
                  <a:lnTo>
                    <a:pt x="22" y="32"/>
                  </a:lnTo>
                  <a:lnTo>
                    <a:pt x="16" y="32"/>
                  </a:lnTo>
                  <a:lnTo>
                    <a:pt x="8" y="36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4" y="20"/>
                  </a:lnTo>
                  <a:lnTo>
                    <a:pt x="8" y="22"/>
                  </a:lnTo>
                  <a:lnTo>
                    <a:pt x="14" y="22"/>
                  </a:lnTo>
                  <a:lnTo>
                    <a:pt x="26" y="20"/>
                  </a:lnTo>
                  <a:lnTo>
                    <a:pt x="32" y="14"/>
                  </a:lnTo>
                  <a:lnTo>
                    <a:pt x="38" y="8"/>
                  </a:lnTo>
                  <a:lnTo>
                    <a:pt x="46" y="0"/>
                  </a:lnTo>
                  <a:lnTo>
                    <a:pt x="54" y="8"/>
                  </a:lnTo>
                  <a:lnTo>
                    <a:pt x="66" y="18"/>
                  </a:lnTo>
                  <a:lnTo>
                    <a:pt x="74" y="18"/>
                  </a:lnTo>
                  <a:lnTo>
                    <a:pt x="84" y="16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86" name="Freeform 275"/>
            <p:cNvSpPr>
              <a:spLocks noChangeAspect="1"/>
            </p:cNvSpPr>
            <p:nvPr/>
          </p:nvSpPr>
          <p:spPr bwMode="auto">
            <a:xfrm>
              <a:off x="4061" y="1508"/>
              <a:ext cx="36" cy="33"/>
            </a:xfrm>
            <a:custGeom>
              <a:avLst/>
              <a:gdLst>
                <a:gd name="T0" fmla="*/ 0 w 60"/>
                <a:gd name="T1" fmla="*/ 1 h 52"/>
                <a:gd name="T2" fmla="*/ 1 w 60"/>
                <a:gd name="T3" fmla="*/ 0 h 52"/>
                <a:gd name="T4" fmla="*/ 1 w 60"/>
                <a:gd name="T5" fmla="*/ 1 h 52"/>
                <a:gd name="T6" fmla="*/ 1 w 60"/>
                <a:gd name="T7" fmla="*/ 1 h 52"/>
                <a:gd name="T8" fmla="*/ 1 w 60"/>
                <a:gd name="T9" fmla="*/ 1 h 52"/>
                <a:gd name="T10" fmla="*/ 1 w 60"/>
                <a:gd name="T11" fmla="*/ 1 h 52"/>
                <a:gd name="T12" fmla="*/ 1 w 60"/>
                <a:gd name="T13" fmla="*/ 1 h 52"/>
                <a:gd name="T14" fmla="*/ 1 w 60"/>
                <a:gd name="T15" fmla="*/ 1 h 52"/>
                <a:gd name="T16" fmla="*/ 1 w 60"/>
                <a:gd name="T17" fmla="*/ 1 h 52"/>
                <a:gd name="T18" fmla="*/ 1 w 60"/>
                <a:gd name="T19" fmla="*/ 1 h 52"/>
                <a:gd name="T20" fmla="*/ 1 w 60"/>
                <a:gd name="T21" fmla="*/ 1 h 52"/>
                <a:gd name="T22" fmla="*/ 1 w 60"/>
                <a:gd name="T23" fmla="*/ 1 h 52"/>
                <a:gd name="T24" fmla="*/ 1 w 60"/>
                <a:gd name="T25" fmla="*/ 1 h 52"/>
                <a:gd name="T26" fmla="*/ 1 w 60"/>
                <a:gd name="T27" fmla="*/ 1 h 52"/>
                <a:gd name="T28" fmla="*/ 1 w 60"/>
                <a:gd name="T29" fmla="*/ 1 h 52"/>
                <a:gd name="T30" fmla="*/ 1 w 60"/>
                <a:gd name="T31" fmla="*/ 1 h 52"/>
                <a:gd name="T32" fmla="*/ 1 w 60"/>
                <a:gd name="T33" fmla="*/ 1 h 52"/>
                <a:gd name="T34" fmla="*/ 1 w 60"/>
                <a:gd name="T35" fmla="*/ 1 h 52"/>
                <a:gd name="T36" fmla="*/ 0 w 60"/>
                <a:gd name="T37" fmla="*/ 1 h 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"/>
                <a:gd name="T58" fmla="*/ 0 h 52"/>
                <a:gd name="T59" fmla="*/ 60 w 60"/>
                <a:gd name="T60" fmla="*/ 52 h 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" h="52">
                  <a:moveTo>
                    <a:pt x="0" y="2"/>
                  </a:moveTo>
                  <a:lnTo>
                    <a:pt x="12" y="0"/>
                  </a:lnTo>
                  <a:lnTo>
                    <a:pt x="26" y="2"/>
                  </a:lnTo>
                  <a:lnTo>
                    <a:pt x="50" y="6"/>
                  </a:lnTo>
                  <a:lnTo>
                    <a:pt x="56" y="6"/>
                  </a:lnTo>
                  <a:lnTo>
                    <a:pt x="58" y="14"/>
                  </a:lnTo>
                  <a:lnTo>
                    <a:pt x="54" y="18"/>
                  </a:lnTo>
                  <a:lnTo>
                    <a:pt x="60" y="26"/>
                  </a:lnTo>
                  <a:lnTo>
                    <a:pt x="52" y="32"/>
                  </a:lnTo>
                  <a:lnTo>
                    <a:pt x="50" y="40"/>
                  </a:lnTo>
                  <a:lnTo>
                    <a:pt x="44" y="40"/>
                  </a:lnTo>
                  <a:lnTo>
                    <a:pt x="42" y="52"/>
                  </a:lnTo>
                  <a:lnTo>
                    <a:pt x="34" y="46"/>
                  </a:lnTo>
                  <a:lnTo>
                    <a:pt x="26" y="40"/>
                  </a:lnTo>
                  <a:lnTo>
                    <a:pt x="16" y="32"/>
                  </a:lnTo>
                  <a:lnTo>
                    <a:pt x="10" y="28"/>
                  </a:lnTo>
                  <a:lnTo>
                    <a:pt x="6" y="22"/>
                  </a:lnTo>
                  <a:lnTo>
                    <a:pt x="2" y="1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87" name="Freeform 276"/>
            <p:cNvSpPr>
              <a:spLocks noChangeAspect="1"/>
            </p:cNvSpPr>
            <p:nvPr/>
          </p:nvSpPr>
          <p:spPr bwMode="auto">
            <a:xfrm>
              <a:off x="4087" y="1499"/>
              <a:ext cx="43" cy="48"/>
            </a:xfrm>
            <a:custGeom>
              <a:avLst/>
              <a:gdLst>
                <a:gd name="T0" fmla="*/ 1 w 70"/>
                <a:gd name="T1" fmla="*/ 1 h 78"/>
                <a:gd name="T2" fmla="*/ 1 w 70"/>
                <a:gd name="T3" fmla="*/ 1 h 78"/>
                <a:gd name="T4" fmla="*/ 0 w 70"/>
                <a:gd name="T5" fmla="*/ 1 h 78"/>
                <a:gd name="T6" fmla="*/ 1 w 70"/>
                <a:gd name="T7" fmla="*/ 1 h 78"/>
                <a:gd name="T8" fmla="*/ 1 w 70"/>
                <a:gd name="T9" fmla="*/ 1 h 78"/>
                <a:gd name="T10" fmla="*/ 1 w 70"/>
                <a:gd name="T11" fmla="*/ 1 h 78"/>
                <a:gd name="T12" fmla="*/ 1 w 70"/>
                <a:gd name="T13" fmla="*/ 1 h 78"/>
                <a:gd name="T14" fmla="*/ 1 w 70"/>
                <a:gd name="T15" fmla="*/ 1 h 78"/>
                <a:gd name="T16" fmla="*/ 1 w 70"/>
                <a:gd name="T17" fmla="*/ 1 h 78"/>
                <a:gd name="T18" fmla="*/ 1 w 70"/>
                <a:gd name="T19" fmla="*/ 1 h 78"/>
                <a:gd name="T20" fmla="*/ 1 w 70"/>
                <a:gd name="T21" fmla="*/ 1 h 78"/>
                <a:gd name="T22" fmla="*/ 1 w 70"/>
                <a:gd name="T23" fmla="*/ 1 h 78"/>
                <a:gd name="T24" fmla="*/ 1 w 70"/>
                <a:gd name="T25" fmla="*/ 1 h 78"/>
                <a:gd name="T26" fmla="*/ 1 w 70"/>
                <a:gd name="T27" fmla="*/ 0 h 78"/>
                <a:gd name="T28" fmla="*/ 1 w 70"/>
                <a:gd name="T29" fmla="*/ 0 h 78"/>
                <a:gd name="T30" fmla="*/ 1 w 70"/>
                <a:gd name="T31" fmla="*/ 1 h 78"/>
                <a:gd name="T32" fmla="*/ 1 w 70"/>
                <a:gd name="T33" fmla="*/ 1 h 78"/>
                <a:gd name="T34" fmla="*/ 1 w 70"/>
                <a:gd name="T35" fmla="*/ 1 h 78"/>
                <a:gd name="T36" fmla="*/ 1 w 70"/>
                <a:gd name="T37" fmla="*/ 1 h 78"/>
                <a:gd name="T38" fmla="*/ 1 w 70"/>
                <a:gd name="T39" fmla="*/ 1 h 78"/>
                <a:gd name="T40" fmla="*/ 1 w 70"/>
                <a:gd name="T41" fmla="*/ 1 h 78"/>
                <a:gd name="T42" fmla="*/ 1 w 70"/>
                <a:gd name="T43" fmla="*/ 1 h 78"/>
                <a:gd name="T44" fmla="*/ 1 w 70"/>
                <a:gd name="T45" fmla="*/ 1 h 78"/>
                <a:gd name="T46" fmla="*/ 1 w 70"/>
                <a:gd name="T47" fmla="*/ 1 h 78"/>
                <a:gd name="T48" fmla="*/ 1 w 70"/>
                <a:gd name="T49" fmla="*/ 1 h 78"/>
                <a:gd name="T50" fmla="*/ 1 w 70"/>
                <a:gd name="T51" fmla="*/ 1 h 78"/>
                <a:gd name="T52" fmla="*/ 1 w 70"/>
                <a:gd name="T53" fmla="*/ 1 h 78"/>
                <a:gd name="T54" fmla="*/ 1 w 70"/>
                <a:gd name="T55" fmla="*/ 1 h 78"/>
                <a:gd name="T56" fmla="*/ 1 w 70"/>
                <a:gd name="T57" fmla="*/ 1 h 78"/>
                <a:gd name="T58" fmla="*/ 1 w 70"/>
                <a:gd name="T59" fmla="*/ 1 h 78"/>
                <a:gd name="T60" fmla="*/ 1 w 70"/>
                <a:gd name="T61" fmla="*/ 1 h 7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0"/>
                <a:gd name="T94" fmla="*/ 0 h 78"/>
                <a:gd name="T95" fmla="*/ 70 w 70"/>
                <a:gd name="T96" fmla="*/ 78 h 7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0" h="78">
                  <a:moveTo>
                    <a:pt x="14" y="78"/>
                  </a:moveTo>
                  <a:lnTo>
                    <a:pt x="6" y="72"/>
                  </a:lnTo>
                  <a:lnTo>
                    <a:pt x="0" y="68"/>
                  </a:lnTo>
                  <a:lnTo>
                    <a:pt x="2" y="56"/>
                  </a:lnTo>
                  <a:lnTo>
                    <a:pt x="8" y="56"/>
                  </a:lnTo>
                  <a:lnTo>
                    <a:pt x="10" y="48"/>
                  </a:lnTo>
                  <a:lnTo>
                    <a:pt x="18" y="42"/>
                  </a:lnTo>
                  <a:lnTo>
                    <a:pt x="12" y="34"/>
                  </a:lnTo>
                  <a:lnTo>
                    <a:pt x="16" y="30"/>
                  </a:lnTo>
                  <a:lnTo>
                    <a:pt x="14" y="22"/>
                  </a:lnTo>
                  <a:lnTo>
                    <a:pt x="8" y="22"/>
                  </a:lnTo>
                  <a:lnTo>
                    <a:pt x="12" y="18"/>
                  </a:lnTo>
                  <a:lnTo>
                    <a:pt x="6" y="4"/>
                  </a:lnTo>
                  <a:lnTo>
                    <a:pt x="14" y="0"/>
                  </a:lnTo>
                  <a:lnTo>
                    <a:pt x="34" y="0"/>
                  </a:lnTo>
                  <a:lnTo>
                    <a:pt x="36" y="8"/>
                  </a:lnTo>
                  <a:lnTo>
                    <a:pt x="42" y="16"/>
                  </a:lnTo>
                  <a:lnTo>
                    <a:pt x="50" y="28"/>
                  </a:lnTo>
                  <a:lnTo>
                    <a:pt x="66" y="30"/>
                  </a:lnTo>
                  <a:lnTo>
                    <a:pt x="66" y="40"/>
                  </a:lnTo>
                  <a:lnTo>
                    <a:pt x="60" y="44"/>
                  </a:lnTo>
                  <a:lnTo>
                    <a:pt x="66" y="52"/>
                  </a:lnTo>
                  <a:lnTo>
                    <a:pt x="70" y="58"/>
                  </a:lnTo>
                  <a:lnTo>
                    <a:pt x="64" y="70"/>
                  </a:lnTo>
                  <a:lnTo>
                    <a:pt x="54" y="72"/>
                  </a:lnTo>
                  <a:lnTo>
                    <a:pt x="44" y="76"/>
                  </a:lnTo>
                  <a:lnTo>
                    <a:pt x="36" y="76"/>
                  </a:lnTo>
                  <a:lnTo>
                    <a:pt x="28" y="70"/>
                  </a:lnTo>
                  <a:lnTo>
                    <a:pt x="20" y="68"/>
                  </a:lnTo>
                  <a:lnTo>
                    <a:pt x="16" y="72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88" name="Freeform 277"/>
            <p:cNvSpPr>
              <a:spLocks noChangeAspect="1"/>
            </p:cNvSpPr>
            <p:nvPr/>
          </p:nvSpPr>
          <p:spPr bwMode="auto">
            <a:xfrm>
              <a:off x="4107" y="1541"/>
              <a:ext cx="25" cy="20"/>
            </a:xfrm>
            <a:custGeom>
              <a:avLst/>
              <a:gdLst>
                <a:gd name="T0" fmla="*/ 1 w 40"/>
                <a:gd name="T1" fmla="*/ 0 h 32"/>
                <a:gd name="T2" fmla="*/ 1 w 40"/>
                <a:gd name="T3" fmla="*/ 1 h 32"/>
                <a:gd name="T4" fmla="*/ 1 w 40"/>
                <a:gd name="T5" fmla="*/ 1 h 32"/>
                <a:gd name="T6" fmla="*/ 1 w 40"/>
                <a:gd name="T7" fmla="*/ 1 h 32"/>
                <a:gd name="T8" fmla="*/ 1 w 40"/>
                <a:gd name="T9" fmla="*/ 1 h 32"/>
                <a:gd name="T10" fmla="*/ 1 w 40"/>
                <a:gd name="T11" fmla="*/ 1 h 32"/>
                <a:gd name="T12" fmla="*/ 1 w 40"/>
                <a:gd name="T13" fmla="*/ 1 h 32"/>
                <a:gd name="T14" fmla="*/ 0 w 40"/>
                <a:gd name="T15" fmla="*/ 1 h 32"/>
                <a:gd name="T16" fmla="*/ 1 w 40"/>
                <a:gd name="T17" fmla="*/ 1 h 32"/>
                <a:gd name="T18" fmla="*/ 1 w 40"/>
                <a:gd name="T19" fmla="*/ 1 h 32"/>
                <a:gd name="T20" fmla="*/ 1 w 40"/>
                <a:gd name="T21" fmla="*/ 1 h 32"/>
                <a:gd name="T22" fmla="*/ 1 w 40"/>
                <a:gd name="T23" fmla="*/ 0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32"/>
                <a:gd name="T38" fmla="*/ 40 w 40"/>
                <a:gd name="T39" fmla="*/ 32 h 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32">
                  <a:moveTo>
                    <a:pt x="30" y="0"/>
                  </a:moveTo>
                  <a:lnTo>
                    <a:pt x="32" y="8"/>
                  </a:lnTo>
                  <a:lnTo>
                    <a:pt x="38" y="14"/>
                  </a:lnTo>
                  <a:lnTo>
                    <a:pt x="40" y="20"/>
                  </a:lnTo>
                  <a:lnTo>
                    <a:pt x="32" y="26"/>
                  </a:lnTo>
                  <a:lnTo>
                    <a:pt x="20" y="28"/>
                  </a:lnTo>
                  <a:lnTo>
                    <a:pt x="6" y="32"/>
                  </a:lnTo>
                  <a:lnTo>
                    <a:pt x="0" y="20"/>
                  </a:lnTo>
                  <a:lnTo>
                    <a:pt x="2" y="6"/>
                  </a:lnTo>
                  <a:lnTo>
                    <a:pt x="10" y="6"/>
                  </a:lnTo>
                  <a:lnTo>
                    <a:pt x="2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89" name="Freeform 278"/>
            <p:cNvSpPr>
              <a:spLocks noChangeAspect="1"/>
            </p:cNvSpPr>
            <p:nvPr/>
          </p:nvSpPr>
          <p:spPr bwMode="auto">
            <a:xfrm>
              <a:off x="4030" y="1594"/>
              <a:ext cx="25" cy="14"/>
            </a:xfrm>
            <a:custGeom>
              <a:avLst/>
              <a:gdLst>
                <a:gd name="T0" fmla="*/ 1 w 42"/>
                <a:gd name="T1" fmla="*/ 0 h 24"/>
                <a:gd name="T2" fmla="*/ 1 w 42"/>
                <a:gd name="T3" fmla="*/ 0 h 24"/>
                <a:gd name="T4" fmla="*/ 1 w 42"/>
                <a:gd name="T5" fmla="*/ 0 h 24"/>
                <a:gd name="T6" fmla="*/ 1 w 42"/>
                <a:gd name="T7" fmla="*/ 0 h 24"/>
                <a:gd name="T8" fmla="*/ 1 w 42"/>
                <a:gd name="T9" fmla="*/ 1 h 24"/>
                <a:gd name="T10" fmla="*/ 1 w 42"/>
                <a:gd name="T11" fmla="*/ 1 h 24"/>
                <a:gd name="T12" fmla="*/ 1 w 42"/>
                <a:gd name="T13" fmla="*/ 1 h 24"/>
                <a:gd name="T14" fmla="*/ 1 w 42"/>
                <a:gd name="T15" fmla="*/ 1 h 24"/>
                <a:gd name="T16" fmla="*/ 1 w 42"/>
                <a:gd name="T17" fmla="*/ 1 h 24"/>
                <a:gd name="T18" fmla="*/ 1 w 42"/>
                <a:gd name="T19" fmla="*/ 1 h 24"/>
                <a:gd name="T20" fmla="*/ 1 w 42"/>
                <a:gd name="T21" fmla="*/ 1 h 24"/>
                <a:gd name="T22" fmla="*/ 0 w 42"/>
                <a:gd name="T23" fmla="*/ 1 h 24"/>
                <a:gd name="T24" fmla="*/ 1 w 42"/>
                <a:gd name="T25" fmla="*/ 0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2"/>
                <a:gd name="T40" fmla="*/ 0 h 24"/>
                <a:gd name="T41" fmla="*/ 42 w 42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2" h="24">
                  <a:moveTo>
                    <a:pt x="2" y="0"/>
                  </a:moveTo>
                  <a:lnTo>
                    <a:pt x="16" y="0"/>
                  </a:lnTo>
                  <a:lnTo>
                    <a:pt x="26" y="0"/>
                  </a:lnTo>
                  <a:lnTo>
                    <a:pt x="42" y="0"/>
                  </a:lnTo>
                  <a:lnTo>
                    <a:pt x="42" y="4"/>
                  </a:lnTo>
                  <a:lnTo>
                    <a:pt x="36" y="10"/>
                  </a:lnTo>
                  <a:lnTo>
                    <a:pt x="38" y="18"/>
                  </a:lnTo>
                  <a:lnTo>
                    <a:pt x="34" y="24"/>
                  </a:lnTo>
                  <a:lnTo>
                    <a:pt x="26" y="16"/>
                  </a:lnTo>
                  <a:lnTo>
                    <a:pt x="16" y="16"/>
                  </a:lnTo>
                  <a:lnTo>
                    <a:pt x="10" y="10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90" name="Freeform 279"/>
            <p:cNvSpPr>
              <a:spLocks noChangeAspect="1"/>
            </p:cNvSpPr>
            <p:nvPr/>
          </p:nvSpPr>
          <p:spPr bwMode="auto">
            <a:xfrm>
              <a:off x="3973" y="1486"/>
              <a:ext cx="115" cy="109"/>
            </a:xfrm>
            <a:custGeom>
              <a:avLst/>
              <a:gdLst>
                <a:gd name="T0" fmla="*/ 1 w 187"/>
                <a:gd name="T1" fmla="*/ 1 h 176"/>
                <a:gd name="T2" fmla="*/ 0 w 187"/>
                <a:gd name="T3" fmla="*/ 1 h 176"/>
                <a:gd name="T4" fmla="*/ 1 w 187"/>
                <a:gd name="T5" fmla="*/ 1 h 176"/>
                <a:gd name="T6" fmla="*/ 1 w 187"/>
                <a:gd name="T7" fmla="*/ 1 h 176"/>
                <a:gd name="T8" fmla="*/ 1 w 187"/>
                <a:gd name="T9" fmla="*/ 1 h 176"/>
                <a:gd name="T10" fmla="*/ 1 w 187"/>
                <a:gd name="T11" fmla="*/ 1 h 176"/>
                <a:gd name="T12" fmla="*/ 1 w 187"/>
                <a:gd name="T13" fmla="*/ 1 h 176"/>
                <a:gd name="T14" fmla="*/ 1 w 187"/>
                <a:gd name="T15" fmla="*/ 1 h 176"/>
                <a:gd name="T16" fmla="*/ 1 w 187"/>
                <a:gd name="T17" fmla="*/ 1 h 176"/>
                <a:gd name="T18" fmla="*/ 1 w 187"/>
                <a:gd name="T19" fmla="*/ 0 h 176"/>
                <a:gd name="T20" fmla="*/ 2 w 187"/>
                <a:gd name="T21" fmla="*/ 1 h 176"/>
                <a:gd name="T22" fmla="*/ 2 w 187"/>
                <a:gd name="T23" fmla="*/ 1 h 176"/>
                <a:gd name="T24" fmla="*/ 2 w 187"/>
                <a:gd name="T25" fmla="*/ 1 h 176"/>
                <a:gd name="T26" fmla="*/ 1 w 187"/>
                <a:gd name="T27" fmla="*/ 1 h 176"/>
                <a:gd name="T28" fmla="*/ 2 w 187"/>
                <a:gd name="T29" fmla="*/ 1 h 176"/>
                <a:gd name="T30" fmla="*/ 2 w 187"/>
                <a:gd name="T31" fmla="*/ 1 h 176"/>
                <a:gd name="T32" fmla="*/ 2 w 187"/>
                <a:gd name="T33" fmla="*/ 2 h 176"/>
                <a:gd name="T34" fmla="*/ 3 w 187"/>
                <a:gd name="T35" fmla="*/ 2 h 176"/>
                <a:gd name="T36" fmla="*/ 3 w 187"/>
                <a:gd name="T37" fmla="*/ 2 h 176"/>
                <a:gd name="T38" fmla="*/ 4 w 187"/>
                <a:gd name="T39" fmla="*/ 2 h 176"/>
                <a:gd name="T40" fmla="*/ 4 w 187"/>
                <a:gd name="T41" fmla="*/ 2 h 176"/>
                <a:gd name="T42" fmla="*/ 4 w 187"/>
                <a:gd name="T43" fmla="*/ 3 h 176"/>
                <a:gd name="T44" fmla="*/ 4 w 187"/>
                <a:gd name="T45" fmla="*/ 2 h 176"/>
                <a:gd name="T46" fmla="*/ 4 w 187"/>
                <a:gd name="T47" fmla="*/ 2 h 176"/>
                <a:gd name="T48" fmla="*/ 4 w 187"/>
                <a:gd name="T49" fmla="*/ 4 h 176"/>
                <a:gd name="T50" fmla="*/ 4 w 187"/>
                <a:gd name="T51" fmla="*/ 4 h 176"/>
                <a:gd name="T52" fmla="*/ 4 w 187"/>
                <a:gd name="T53" fmla="*/ 4 h 176"/>
                <a:gd name="T54" fmla="*/ 2 w 187"/>
                <a:gd name="T55" fmla="*/ 4 h 176"/>
                <a:gd name="T56" fmla="*/ 3 w 187"/>
                <a:gd name="T57" fmla="*/ 4 h 176"/>
                <a:gd name="T58" fmla="*/ 2 w 187"/>
                <a:gd name="T59" fmla="*/ 2 h 176"/>
                <a:gd name="T60" fmla="*/ 2 w 187"/>
                <a:gd name="T61" fmla="*/ 2 h 176"/>
                <a:gd name="T62" fmla="*/ 2 w 187"/>
                <a:gd name="T63" fmla="*/ 2 h 176"/>
                <a:gd name="T64" fmla="*/ 1 w 187"/>
                <a:gd name="T65" fmla="*/ 2 h 176"/>
                <a:gd name="T66" fmla="*/ 1 w 187"/>
                <a:gd name="T67" fmla="*/ 1 h 176"/>
                <a:gd name="T68" fmla="*/ 1 w 187"/>
                <a:gd name="T69" fmla="*/ 1 h 176"/>
                <a:gd name="T70" fmla="*/ 1 w 187"/>
                <a:gd name="T71" fmla="*/ 1 h 176"/>
                <a:gd name="T72" fmla="*/ 1 w 187"/>
                <a:gd name="T73" fmla="*/ 1 h 1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7"/>
                <a:gd name="T112" fmla="*/ 0 h 176"/>
                <a:gd name="T113" fmla="*/ 187 w 187"/>
                <a:gd name="T114" fmla="*/ 176 h 17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7" h="176">
                  <a:moveTo>
                    <a:pt x="10" y="66"/>
                  </a:moveTo>
                  <a:lnTo>
                    <a:pt x="10" y="58"/>
                  </a:lnTo>
                  <a:lnTo>
                    <a:pt x="2" y="58"/>
                  </a:lnTo>
                  <a:lnTo>
                    <a:pt x="0" y="42"/>
                  </a:lnTo>
                  <a:lnTo>
                    <a:pt x="4" y="34"/>
                  </a:lnTo>
                  <a:lnTo>
                    <a:pt x="2" y="30"/>
                  </a:lnTo>
                  <a:lnTo>
                    <a:pt x="2" y="24"/>
                  </a:lnTo>
                  <a:lnTo>
                    <a:pt x="16" y="22"/>
                  </a:lnTo>
                  <a:lnTo>
                    <a:pt x="16" y="18"/>
                  </a:lnTo>
                  <a:lnTo>
                    <a:pt x="20" y="16"/>
                  </a:lnTo>
                  <a:lnTo>
                    <a:pt x="26" y="20"/>
                  </a:lnTo>
                  <a:lnTo>
                    <a:pt x="32" y="22"/>
                  </a:lnTo>
                  <a:lnTo>
                    <a:pt x="36" y="20"/>
                  </a:lnTo>
                  <a:lnTo>
                    <a:pt x="36" y="10"/>
                  </a:lnTo>
                  <a:lnTo>
                    <a:pt x="42" y="16"/>
                  </a:lnTo>
                  <a:lnTo>
                    <a:pt x="52" y="14"/>
                  </a:lnTo>
                  <a:lnTo>
                    <a:pt x="56" y="6"/>
                  </a:lnTo>
                  <a:lnTo>
                    <a:pt x="66" y="6"/>
                  </a:lnTo>
                  <a:lnTo>
                    <a:pt x="68" y="0"/>
                  </a:lnTo>
                  <a:lnTo>
                    <a:pt x="83" y="0"/>
                  </a:lnTo>
                  <a:lnTo>
                    <a:pt x="83" y="6"/>
                  </a:lnTo>
                  <a:lnTo>
                    <a:pt x="93" y="10"/>
                  </a:lnTo>
                  <a:lnTo>
                    <a:pt x="109" y="8"/>
                  </a:lnTo>
                  <a:lnTo>
                    <a:pt x="103" y="16"/>
                  </a:lnTo>
                  <a:lnTo>
                    <a:pt x="101" y="24"/>
                  </a:lnTo>
                  <a:lnTo>
                    <a:pt x="95" y="26"/>
                  </a:lnTo>
                  <a:lnTo>
                    <a:pt x="83" y="32"/>
                  </a:lnTo>
                  <a:lnTo>
                    <a:pt x="83" y="42"/>
                  </a:lnTo>
                  <a:lnTo>
                    <a:pt x="83" y="52"/>
                  </a:lnTo>
                  <a:lnTo>
                    <a:pt x="91" y="60"/>
                  </a:lnTo>
                  <a:lnTo>
                    <a:pt x="101" y="66"/>
                  </a:lnTo>
                  <a:lnTo>
                    <a:pt x="111" y="72"/>
                  </a:lnTo>
                  <a:lnTo>
                    <a:pt x="113" y="84"/>
                  </a:lnTo>
                  <a:lnTo>
                    <a:pt x="119" y="94"/>
                  </a:lnTo>
                  <a:lnTo>
                    <a:pt x="129" y="102"/>
                  </a:lnTo>
                  <a:lnTo>
                    <a:pt x="145" y="102"/>
                  </a:lnTo>
                  <a:lnTo>
                    <a:pt x="149" y="106"/>
                  </a:lnTo>
                  <a:lnTo>
                    <a:pt x="145" y="108"/>
                  </a:lnTo>
                  <a:lnTo>
                    <a:pt x="151" y="114"/>
                  </a:lnTo>
                  <a:lnTo>
                    <a:pt x="161" y="118"/>
                  </a:lnTo>
                  <a:lnTo>
                    <a:pt x="175" y="124"/>
                  </a:lnTo>
                  <a:lnTo>
                    <a:pt x="183" y="132"/>
                  </a:lnTo>
                  <a:lnTo>
                    <a:pt x="187" y="138"/>
                  </a:lnTo>
                  <a:lnTo>
                    <a:pt x="181" y="142"/>
                  </a:lnTo>
                  <a:lnTo>
                    <a:pt x="175" y="136"/>
                  </a:lnTo>
                  <a:lnTo>
                    <a:pt x="167" y="130"/>
                  </a:lnTo>
                  <a:lnTo>
                    <a:pt x="159" y="132"/>
                  </a:lnTo>
                  <a:lnTo>
                    <a:pt x="155" y="140"/>
                  </a:lnTo>
                  <a:lnTo>
                    <a:pt x="161" y="148"/>
                  </a:lnTo>
                  <a:lnTo>
                    <a:pt x="165" y="152"/>
                  </a:lnTo>
                  <a:lnTo>
                    <a:pt x="167" y="156"/>
                  </a:lnTo>
                  <a:lnTo>
                    <a:pt x="159" y="158"/>
                  </a:lnTo>
                  <a:lnTo>
                    <a:pt x="157" y="164"/>
                  </a:lnTo>
                  <a:lnTo>
                    <a:pt x="151" y="172"/>
                  </a:lnTo>
                  <a:lnTo>
                    <a:pt x="145" y="176"/>
                  </a:lnTo>
                  <a:lnTo>
                    <a:pt x="141" y="170"/>
                  </a:lnTo>
                  <a:lnTo>
                    <a:pt x="143" y="162"/>
                  </a:lnTo>
                  <a:lnTo>
                    <a:pt x="147" y="148"/>
                  </a:lnTo>
                  <a:lnTo>
                    <a:pt x="143" y="136"/>
                  </a:lnTo>
                  <a:lnTo>
                    <a:pt x="131" y="132"/>
                  </a:lnTo>
                  <a:lnTo>
                    <a:pt x="129" y="126"/>
                  </a:lnTo>
                  <a:lnTo>
                    <a:pt x="119" y="126"/>
                  </a:lnTo>
                  <a:lnTo>
                    <a:pt x="109" y="112"/>
                  </a:lnTo>
                  <a:lnTo>
                    <a:pt x="95" y="112"/>
                  </a:lnTo>
                  <a:lnTo>
                    <a:pt x="83" y="96"/>
                  </a:lnTo>
                  <a:lnTo>
                    <a:pt x="75" y="92"/>
                  </a:lnTo>
                  <a:lnTo>
                    <a:pt x="56" y="84"/>
                  </a:lnTo>
                  <a:lnTo>
                    <a:pt x="54" y="68"/>
                  </a:lnTo>
                  <a:lnTo>
                    <a:pt x="52" y="60"/>
                  </a:lnTo>
                  <a:lnTo>
                    <a:pt x="40" y="56"/>
                  </a:lnTo>
                  <a:lnTo>
                    <a:pt x="26" y="52"/>
                  </a:lnTo>
                  <a:lnTo>
                    <a:pt x="20" y="58"/>
                  </a:lnTo>
                  <a:lnTo>
                    <a:pt x="18" y="64"/>
                  </a:lnTo>
                  <a:lnTo>
                    <a:pt x="10" y="66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91" name="Freeform 280"/>
            <p:cNvSpPr>
              <a:spLocks noChangeAspect="1"/>
            </p:cNvSpPr>
            <p:nvPr/>
          </p:nvSpPr>
          <p:spPr bwMode="auto">
            <a:xfrm>
              <a:off x="4170" y="1469"/>
              <a:ext cx="32" cy="37"/>
            </a:xfrm>
            <a:custGeom>
              <a:avLst/>
              <a:gdLst>
                <a:gd name="T0" fmla="*/ 1 w 52"/>
                <a:gd name="T1" fmla="*/ 1 h 60"/>
                <a:gd name="T2" fmla="*/ 1 w 52"/>
                <a:gd name="T3" fmla="*/ 1 h 60"/>
                <a:gd name="T4" fmla="*/ 1 w 52"/>
                <a:gd name="T5" fmla="*/ 1 h 60"/>
                <a:gd name="T6" fmla="*/ 1 w 52"/>
                <a:gd name="T7" fmla="*/ 1 h 60"/>
                <a:gd name="T8" fmla="*/ 1 w 52"/>
                <a:gd name="T9" fmla="*/ 1 h 60"/>
                <a:gd name="T10" fmla="*/ 1 w 52"/>
                <a:gd name="T11" fmla="*/ 1 h 60"/>
                <a:gd name="T12" fmla="*/ 1 w 52"/>
                <a:gd name="T13" fmla="*/ 1 h 60"/>
                <a:gd name="T14" fmla="*/ 0 w 52"/>
                <a:gd name="T15" fmla="*/ 1 h 60"/>
                <a:gd name="T16" fmla="*/ 1 w 52"/>
                <a:gd name="T17" fmla="*/ 0 h 60"/>
                <a:gd name="T18" fmla="*/ 1 w 52"/>
                <a:gd name="T19" fmla="*/ 1 h 60"/>
                <a:gd name="T20" fmla="*/ 1 w 52"/>
                <a:gd name="T21" fmla="*/ 1 h 60"/>
                <a:gd name="T22" fmla="*/ 1 w 52"/>
                <a:gd name="T23" fmla="*/ 1 h 60"/>
                <a:gd name="T24" fmla="*/ 1 w 52"/>
                <a:gd name="T25" fmla="*/ 1 h 60"/>
                <a:gd name="T26" fmla="*/ 1 w 52"/>
                <a:gd name="T27" fmla="*/ 1 h 60"/>
                <a:gd name="T28" fmla="*/ 1 w 52"/>
                <a:gd name="T29" fmla="*/ 1 h 60"/>
                <a:gd name="T30" fmla="*/ 1 w 52"/>
                <a:gd name="T31" fmla="*/ 1 h 60"/>
                <a:gd name="T32" fmla="*/ 1 w 52"/>
                <a:gd name="T33" fmla="*/ 1 h 60"/>
                <a:gd name="T34" fmla="*/ 1 w 52"/>
                <a:gd name="T35" fmla="*/ 1 h 60"/>
                <a:gd name="T36" fmla="*/ 1 w 52"/>
                <a:gd name="T37" fmla="*/ 1 h 60"/>
                <a:gd name="T38" fmla="*/ 1 w 52"/>
                <a:gd name="T39" fmla="*/ 1 h 60"/>
                <a:gd name="T40" fmla="*/ 1 w 52"/>
                <a:gd name="T41" fmla="*/ 1 h 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2"/>
                <a:gd name="T64" fmla="*/ 0 h 60"/>
                <a:gd name="T65" fmla="*/ 52 w 52"/>
                <a:gd name="T66" fmla="*/ 60 h 6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2" h="60">
                  <a:moveTo>
                    <a:pt x="20" y="60"/>
                  </a:moveTo>
                  <a:lnTo>
                    <a:pt x="16" y="48"/>
                  </a:lnTo>
                  <a:lnTo>
                    <a:pt x="20" y="36"/>
                  </a:lnTo>
                  <a:lnTo>
                    <a:pt x="18" y="32"/>
                  </a:lnTo>
                  <a:lnTo>
                    <a:pt x="14" y="26"/>
                  </a:lnTo>
                  <a:lnTo>
                    <a:pt x="4" y="18"/>
                  </a:lnTo>
                  <a:lnTo>
                    <a:pt x="2" y="10"/>
                  </a:lnTo>
                  <a:lnTo>
                    <a:pt x="0" y="4"/>
                  </a:lnTo>
                  <a:lnTo>
                    <a:pt x="4" y="0"/>
                  </a:lnTo>
                  <a:lnTo>
                    <a:pt x="18" y="2"/>
                  </a:lnTo>
                  <a:lnTo>
                    <a:pt x="30" y="6"/>
                  </a:lnTo>
                  <a:lnTo>
                    <a:pt x="34" y="14"/>
                  </a:lnTo>
                  <a:lnTo>
                    <a:pt x="38" y="22"/>
                  </a:lnTo>
                  <a:lnTo>
                    <a:pt x="48" y="28"/>
                  </a:lnTo>
                  <a:lnTo>
                    <a:pt x="52" y="36"/>
                  </a:lnTo>
                  <a:lnTo>
                    <a:pt x="48" y="42"/>
                  </a:lnTo>
                  <a:lnTo>
                    <a:pt x="40" y="42"/>
                  </a:lnTo>
                  <a:lnTo>
                    <a:pt x="30" y="40"/>
                  </a:lnTo>
                  <a:lnTo>
                    <a:pt x="30" y="48"/>
                  </a:lnTo>
                  <a:lnTo>
                    <a:pt x="24" y="56"/>
                  </a:lnTo>
                  <a:lnTo>
                    <a:pt x="20" y="6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92" name="Freeform 281"/>
            <p:cNvSpPr>
              <a:spLocks noChangeAspect="1"/>
            </p:cNvSpPr>
            <p:nvPr/>
          </p:nvSpPr>
          <p:spPr bwMode="auto">
            <a:xfrm>
              <a:off x="4121" y="1420"/>
              <a:ext cx="175" cy="98"/>
            </a:xfrm>
            <a:custGeom>
              <a:avLst/>
              <a:gdLst>
                <a:gd name="T0" fmla="*/ 3 w 286"/>
                <a:gd name="T1" fmla="*/ 1 h 160"/>
                <a:gd name="T2" fmla="*/ 4 w 286"/>
                <a:gd name="T3" fmla="*/ 0 h 160"/>
                <a:gd name="T4" fmla="*/ 4 w 286"/>
                <a:gd name="T5" fmla="*/ 0 h 160"/>
                <a:gd name="T6" fmla="*/ 4 w 286"/>
                <a:gd name="T7" fmla="*/ 1 h 160"/>
                <a:gd name="T8" fmla="*/ 4 w 286"/>
                <a:gd name="T9" fmla="*/ 1 h 160"/>
                <a:gd name="T10" fmla="*/ 5 w 286"/>
                <a:gd name="T11" fmla="*/ 1 h 160"/>
                <a:gd name="T12" fmla="*/ 6 w 286"/>
                <a:gd name="T13" fmla="*/ 1 h 160"/>
                <a:gd name="T14" fmla="*/ 6 w 286"/>
                <a:gd name="T15" fmla="*/ 2 h 160"/>
                <a:gd name="T16" fmla="*/ 5 w 286"/>
                <a:gd name="T17" fmla="*/ 2 h 160"/>
                <a:gd name="T18" fmla="*/ 5 w 286"/>
                <a:gd name="T19" fmla="*/ 2 h 160"/>
                <a:gd name="T20" fmla="*/ 4 w 286"/>
                <a:gd name="T21" fmla="*/ 2 h 160"/>
                <a:gd name="T22" fmla="*/ 4 w 286"/>
                <a:gd name="T23" fmla="*/ 2 h 160"/>
                <a:gd name="T24" fmla="*/ 4 w 286"/>
                <a:gd name="T25" fmla="*/ 2 h 160"/>
                <a:gd name="T26" fmla="*/ 4 w 286"/>
                <a:gd name="T27" fmla="*/ 2 h 160"/>
                <a:gd name="T28" fmla="*/ 4 w 286"/>
                <a:gd name="T29" fmla="*/ 2 h 160"/>
                <a:gd name="T30" fmla="*/ 4 w 286"/>
                <a:gd name="T31" fmla="*/ 3 h 160"/>
                <a:gd name="T32" fmla="*/ 4 w 286"/>
                <a:gd name="T33" fmla="*/ 3 h 160"/>
                <a:gd name="T34" fmla="*/ 4 w 286"/>
                <a:gd name="T35" fmla="*/ 4 h 160"/>
                <a:gd name="T36" fmla="*/ 4 w 286"/>
                <a:gd name="T37" fmla="*/ 3 h 160"/>
                <a:gd name="T38" fmla="*/ 4 w 286"/>
                <a:gd name="T39" fmla="*/ 2 h 160"/>
                <a:gd name="T40" fmla="*/ 4 w 286"/>
                <a:gd name="T41" fmla="*/ 2 h 160"/>
                <a:gd name="T42" fmla="*/ 4 w 286"/>
                <a:gd name="T43" fmla="*/ 2 h 160"/>
                <a:gd name="T44" fmla="*/ 2 w 286"/>
                <a:gd name="T45" fmla="*/ 2 h 160"/>
                <a:gd name="T46" fmla="*/ 2 w 286"/>
                <a:gd name="T47" fmla="*/ 2 h 160"/>
                <a:gd name="T48" fmla="*/ 2 w 286"/>
                <a:gd name="T49" fmla="*/ 3 h 160"/>
                <a:gd name="T50" fmla="*/ 2 w 286"/>
                <a:gd name="T51" fmla="*/ 2 h 160"/>
                <a:gd name="T52" fmla="*/ 2 w 286"/>
                <a:gd name="T53" fmla="*/ 2 h 160"/>
                <a:gd name="T54" fmla="*/ 2 w 286"/>
                <a:gd name="T55" fmla="*/ 2 h 160"/>
                <a:gd name="T56" fmla="*/ 2 w 286"/>
                <a:gd name="T57" fmla="*/ 2 h 160"/>
                <a:gd name="T58" fmla="*/ 2 w 286"/>
                <a:gd name="T59" fmla="*/ 2 h 160"/>
                <a:gd name="T60" fmla="*/ 2 w 286"/>
                <a:gd name="T61" fmla="*/ 1 h 160"/>
                <a:gd name="T62" fmla="*/ 1 w 286"/>
                <a:gd name="T63" fmla="*/ 1 h 160"/>
                <a:gd name="T64" fmla="*/ 1 w 286"/>
                <a:gd name="T65" fmla="*/ 1 h 160"/>
                <a:gd name="T66" fmla="*/ 1 w 286"/>
                <a:gd name="T67" fmla="*/ 2 h 160"/>
                <a:gd name="T68" fmla="*/ 1 w 286"/>
                <a:gd name="T69" fmla="*/ 2 h 160"/>
                <a:gd name="T70" fmla="*/ 0 w 286"/>
                <a:gd name="T71" fmla="*/ 1 h 160"/>
                <a:gd name="T72" fmla="*/ 1 w 286"/>
                <a:gd name="T73" fmla="*/ 1 h 160"/>
                <a:gd name="T74" fmla="*/ 1 w 286"/>
                <a:gd name="T75" fmla="*/ 1 h 160"/>
                <a:gd name="T76" fmla="*/ 1 w 286"/>
                <a:gd name="T77" fmla="*/ 1 h 160"/>
                <a:gd name="T78" fmla="*/ 1 w 286"/>
                <a:gd name="T79" fmla="*/ 1 h 160"/>
                <a:gd name="T80" fmla="*/ 1 w 286"/>
                <a:gd name="T81" fmla="*/ 1 h 160"/>
                <a:gd name="T82" fmla="*/ 2 w 286"/>
                <a:gd name="T83" fmla="*/ 1 h 160"/>
                <a:gd name="T84" fmla="*/ 2 w 286"/>
                <a:gd name="T85" fmla="*/ 1 h 1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6"/>
                <a:gd name="T130" fmla="*/ 0 h 160"/>
                <a:gd name="T131" fmla="*/ 286 w 286"/>
                <a:gd name="T132" fmla="*/ 160 h 1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6" h="160">
                  <a:moveTo>
                    <a:pt x="150" y="2"/>
                  </a:moveTo>
                  <a:lnTo>
                    <a:pt x="158" y="6"/>
                  </a:lnTo>
                  <a:lnTo>
                    <a:pt x="164" y="4"/>
                  </a:lnTo>
                  <a:lnTo>
                    <a:pt x="168" y="0"/>
                  </a:lnTo>
                  <a:lnTo>
                    <a:pt x="176" y="0"/>
                  </a:lnTo>
                  <a:lnTo>
                    <a:pt x="192" y="0"/>
                  </a:lnTo>
                  <a:lnTo>
                    <a:pt x="196" y="10"/>
                  </a:lnTo>
                  <a:lnTo>
                    <a:pt x="194" y="22"/>
                  </a:lnTo>
                  <a:lnTo>
                    <a:pt x="212" y="26"/>
                  </a:lnTo>
                  <a:lnTo>
                    <a:pt x="216" y="40"/>
                  </a:lnTo>
                  <a:lnTo>
                    <a:pt x="248" y="42"/>
                  </a:lnTo>
                  <a:lnTo>
                    <a:pt x="250" y="48"/>
                  </a:lnTo>
                  <a:lnTo>
                    <a:pt x="270" y="48"/>
                  </a:lnTo>
                  <a:lnTo>
                    <a:pt x="286" y="58"/>
                  </a:lnTo>
                  <a:lnTo>
                    <a:pt x="286" y="78"/>
                  </a:lnTo>
                  <a:lnTo>
                    <a:pt x="284" y="90"/>
                  </a:lnTo>
                  <a:lnTo>
                    <a:pt x="268" y="94"/>
                  </a:lnTo>
                  <a:lnTo>
                    <a:pt x="258" y="98"/>
                  </a:lnTo>
                  <a:lnTo>
                    <a:pt x="256" y="106"/>
                  </a:lnTo>
                  <a:lnTo>
                    <a:pt x="242" y="112"/>
                  </a:lnTo>
                  <a:lnTo>
                    <a:pt x="224" y="116"/>
                  </a:lnTo>
                  <a:lnTo>
                    <a:pt x="208" y="124"/>
                  </a:lnTo>
                  <a:lnTo>
                    <a:pt x="192" y="128"/>
                  </a:lnTo>
                  <a:lnTo>
                    <a:pt x="190" y="132"/>
                  </a:lnTo>
                  <a:lnTo>
                    <a:pt x="200" y="134"/>
                  </a:lnTo>
                  <a:lnTo>
                    <a:pt x="206" y="140"/>
                  </a:lnTo>
                  <a:lnTo>
                    <a:pt x="210" y="142"/>
                  </a:lnTo>
                  <a:lnTo>
                    <a:pt x="216" y="144"/>
                  </a:lnTo>
                  <a:lnTo>
                    <a:pt x="232" y="142"/>
                  </a:lnTo>
                  <a:lnTo>
                    <a:pt x="238" y="144"/>
                  </a:lnTo>
                  <a:lnTo>
                    <a:pt x="240" y="150"/>
                  </a:lnTo>
                  <a:lnTo>
                    <a:pt x="234" y="150"/>
                  </a:lnTo>
                  <a:lnTo>
                    <a:pt x="220" y="150"/>
                  </a:lnTo>
                  <a:lnTo>
                    <a:pt x="210" y="150"/>
                  </a:lnTo>
                  <a:lnTo>
                    <a:pt x="202" y="154"/>
                  </a:lnTo>
                  <a:lnTo>
                    <a:pt x="194" y="160"/>
                  </a:lnTo>
                  <a:lnTo>
                    <a:pt x="184" y="160"/>
                  </a:lnTo>
                  <a:lnTo>
                    <a:pt x="184" y="152"/>
                  </a:lnTo>
                  <a:lnTo>
                    <a:pt x="180" y="146"/>
                  </a:lnTo>
                  <a:lnTo>
                    <a:pt x="170" y="140"/>
                  </a:lnTo>
                  <a:lnTo>
                    <a:pt x="176" y="136"/>
                  </a:lnTo>
                  <a:lnTo>
                    <a:pt x="184" y="132"/>
                  </a:lnTo>
                  <a:lnTo>
                    <a:pt x="184" y="128"/>
                  </a:lnTo>
                  <a:lnTo>
                    <a:pt x="162" y="128"/>
                  </a:lnTo>
                  <a:lnTo>
                    <a:pt x="158" y="116"/>
                  </a:lnTo>
                  <a:lnTo>
                    <a:pt x="146" y="116"/>
                  </a:lnTo>
                  <a:lnTo>
                    <a:pt x="138" y="118"/>
                  </a:lnTo>
                  <a:lnTo>
                    <a:pt x="138" y="126"/>
                  </a:lnTo>
                  <a:lnTo>
                    <a:pt x="126" y="134"/>
                  </a:lnTo>
                  <a:lnTo>
                    <a:pt x="120" y="146"/>
                  </a:lnTo>
                  <a:lnTo>
                    <a:pt x="114" y="140"/>
                  </a:lnTo>
                  <a:lnTo>
                    <a:pt x="110" y="144"/>
                  </a:lnTo>
                  <a:lnTo>
                    <a:pt x="100" y="142"/>
                  </a:lnTo>
                  <a:lnTo>
                    <a:pt x="100" y="140"/>
                  </a:lnTo>
                  <a:lnTo>
                    <a:pt x="110" y="128"/>
                  </a:lnTo>
                  <a:lnTo>
                    <a:pt x="110" y="120"/>
                  </a:lnTo>
                  <a:lnTo>
                    <a:pt x="128" y="122"/>
                  </a:lnTo>
                  <a:lnTo>
                    <a:pt x="132" y="116"/>
                  </a:lnTo>
                  <a:lnTo>
                    <a:pt x="128" y="108"/>
                  </a:lnTo>
                  <a:lnTo>
                    <a:pt x="118" y="102"/>
                  </a:lnTo>
                  <a:lnTo>
                    <a:pt x="110" y="86"/>
                  </a:lnTo>
                  <a:lnTo>
                    <a:pt x="98" y="82"/>
                  </a:lnTo>
                  <a:lnTo>
                    <a:pt x="88" y="80"/>
                  </a:lnTo>
                  <a:lnTo>
                    <a:pt x="84" y="80"/>
                  </a:lnTo>
                  <a:lnTo>
                    <a:pt x="80" y="84"/>
                  </a:lnTo>
                  <a:lnTo>
                    <a:pt x="68" y="84"/>
                  </a:lnTo>
                  <a:lnTo>
                    <a:pt x="64" y="92"/>
                  </a:lnTo>
                  <a:lnTo>
                    <a:pt x="44" y="92"/>
                  </a:lnTo>
                  <a:lnTo>
                    <a:pt x="32" y="86"/>
                  </a:lnTo>
                  <a:lnTo>
                    <a:pt x="10" y="94"/>
                  </a:lnTo>
                  <a:lnTo>
                    <a:pt x="6" y="86"/>
                  </a:lnTo>
                  <a:lnTo>
                    <a:pt x="0" y="82"/>
                  </a:lnTo>
                  <a:lnTo>
                    <a:pt x="4" y="76"/>
                  </a:lnTo>
                  <a:lnTo>
                    <a:pt x="8" y="66"/>
                  </a:lnTo>
                  <a:lnTo>
                    <a:pt x="10" y="58"/>
                  </a:lnTo>
                  <a:lnTo>
                    <a:pt x="18" y="46"/>
                  </a:lnTo>
                  <a:lnTo>
                    <a:pt x="22" y="42"/>
                  </a:lnTo>
                  <a:lnTo>
                    <a:pt x="32" y="36"/>
                  </a:lnTo>
                  <a:lnTo>
                    <a:pt x="28" y="24"/>
                  </a:lnTo>
                  <a:lnTo>
                    <a:pt x="28" y="16"/>
                  </a:lnTo>
                  <a:lnTo>
                    <a:pt x="36" y="4"/>
                  </a:lnTo>
                  <a:lnTo>
                    <a:pt x="84" y="14"/>
                  </a:lnTo>
                  <a:lnTo>
                    <a:pt x="112" y="14"/>
                  </a:lnTo>
                  <a:lnTo>
                    <a:pt x="114" y="20"/>
                  </a:lnTo>
                  <a:lnTo>
                    <a:pt x="134" y="22"/>
                  </a:lnTo>
                  <a:lnTo>
                    <a:pt x="138" y="4"/>
                  </a:lnTo>
                  <a:lnTo>
                    <a:pt x="150" y="2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93" name="Freeform 282"/>
            <p:cNvSpPr>
              <a:spLocks noChangeAspect="1"/>
            </p:cNvSpPr>
            <p:nvPr/>
          </p:nvSpPr>
          <p:spPr bwMode="auto">
            <a:xfrm>
              <a:off x="4107" y="1472"/>
              <a:ext cx="88" cy="55"/>
            </a:xfrm>
            <a:custGeom>
              <a:avLst/>
              <a:gdLst>
                <a:gd name="T0" fmla="*/ 1 w 142"/>
                <a:gd name="T1" fmla="*/ 1 h 90"/>
                <a:gd name="T2" fmla="*/ 1 w 142"/>
                <a:gd name="T3" fmla="*/ 1 h 90"/>
                <a:gd name="T4" fmla="*/ 1 w 142"/>
                <a:gd name="T5" fmla="*/ 1 h 90"/>
                <a:gd name="T6" fmla="*/ 1 w 142"/>
                <a:gd name="T7" fmla="*/ 1 h 90"/>
                <a:gd name="T8" fmla="*/ 1 w 142"/>
                <a:gd name="T9" fmla="*/ 1 h 90"/>
                <a:gd name="T10" fmla="*/ 2 w 142"/>
                <a:gd name="T11" fmla="*/ 0 h 90"/>
                <a:gd name="T12" fmla="*/ 2 w 142"/>
                <a:gd name="T13" fmla="*/ 0 h 90"/>
                <a:gd name="T14" fmla="*/ 2 w 142"/>
                <a:gd name="T15" fmla="*/ 1 h 90"/>
                <a:gd name="T16" fmla="*/ 2 w 142"/>
                <a:gd name="T17" fmla="*/ 1 h 90"/>
                <a:gd name="T18" fmla="*/ 2 w 142"/>
                <a:gd name="T19" fmla="*/ 1 h 90"/>
                <a:gd name="T20" fmla="*/ 2 w 142"/>
                <a:gd name="T21" fmla="*/ 1 h 90"/>
                <a:gd name="T22" fmla="*/ 2 w 142"/>
                <a:gd name="T23" fmla="*/ 1 h 90"/>
                <a:gd name="T24" fmla="*/ 2 w 142"/>
                <a:gd name="T25" fmla="*/ 1 h 90"/>
                <a:gd name="T26" fmla="*/ 2 w 142"/>
                <a:gd name="T27" fmla="*/ 1 h 90"/>
                <a:gd name="T28" fmla="*/ 2 w 142"/>
                <a:gd name="T29" fmla="*/ 1 h 90"/>
                <a:gd name="T30" fmla="*/ 2 w 142"/>
                <a:gd name="T31" fmla="*/ 1 h 90"/>
                <a:gd name="T32" fmla="*/ 3 w 142"/>
                <a:gd name="T33" fmla="*/ 1 h 90"/>
                <a:gd name="T34" fmla="*/ 2 w 142"/>
                <a:gd name="T35" fmla="*/ 1 h 90"/>
                <a:gd name="T36" fmla="*/ 2 w 142"/>
                <a:gd name="T37" fmla="*/ 1 h 90"/>
                <a:gd name="T38" fmla="*/ 2 w 142"/>
                <a:gd name="T39" fmla="*/ 1 h 90"/>
                <a:gd name="T40" fmla="*/ 2 w 142"/>
                <a:gd name="T41" fmla="*/ 2 h 90"/>
                <a:gd name="T42" fmla="*/ 2 w 142"/>
                <a:gd name="T43" fmla="*/ 2 h 90"/>
                <a:gd name="T44" fmla="*/ 2 w 142"/>
                <a:gd name="T45" fmla="*/ 1 h 90"/>
                <a:gd name="T46" fmla="*/ 2 w 142"/>
                <a:gd name="T47" fmla="*/ 1 h 90"/>
                <a:gd name="T48" fmla="*/ 1 w 142"/>
                <a:gd name="T49" fmla="*/ 1 h 90"/>
                <a:gd name="T50" fmla="*/ 1 w 142"/>
                <a:gd name="T51" fmla="*/ 1 h 90"/>
                <a:gd name="T52" fmla="*/ 1 w 142"/>
                <a:gd name="T53" fmla="*/ 1 h 90"/>
                <a:gd name="T54" fmla="*/ 1 w 142"/>
                <a:gd name="T55" fmla="*/ 1 h 90"/>
                <a:gd name="T56" fmla="*/ 1 w 142"/>
                <a:gd name="T57" fmla="*/ 1 h 90"/>
                <a:gd name="T58" fmla="*/ 1 w 142"/>
                <a:gd name="T59" fmla="*/ 1 h 90"/>
                <a:gd name="T60" fmla="*/ 1 w 142"/>
                <a:gd name="T61" fmla="*/ 1 h 90"/>
                <a:gd name="T62" fmla="*/ 1 w 142"/>
                <a:gd name="T63" fmla="*/ 1 h 90"/>
                <a:gd name="T64" fmla="*/ 0 w 142"/>
                <a:gd name="T65" fmla="*/ 1 h 90"/>
                <a:gd name="T66" fmla="*/ 1 w 142"/>
                <a:gd name="T67" fmla="*/ 1 h 90"/>
                <a:gd name="T68" fmla="*/ 1 w 142"/>
                <a:gd name="T69" fmla="*/ 1 h 90"/>
                <a:gd name="T70" fmla="*/ 1 w 142"/>
                <a:gd name="T71" fmla="*/ 1 h 9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2"/>
                <a:gd name="T109" fmla="*/ 0 h 90"/>
                <a:gd name="T110" fmla="*/ 142 w 142"/>
                <a:gd name="T111" fmla="*/ 90 h 9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2" h="90">
                  <a:moveTo>
                    <a:pt x="32" y="10"/>
                  </a:moveTo>
                  <a:lnTo>
                    <a:pt x="46" y="4"/>
                  </a:lnTo>
                  <a:lnTo>
                    <a:pt x="54" y="2"/>
                  </a:lnTo>
                  <a:lnTo>
                    <a:pt x="66" y="8"/>
                  </a:lnTo>
                  <a:lnTo>
                    <a:pt x="86" y="8"/>
                  </a:lnTo>
                  <a:lnTo>
                    <a:pt x="90" y="0"/>
                  </a:lnTo>
                  <a:lnTo>
                    <a:pt x="102" y="0"/>
                  </a:lnTo>
                  <a:lnTo>
                    <a:pt x="106" y="10"/>
                  </a:lnTo>
                  <a:lnTo>
                    <a:pt x="108" y="16"/>
                  </a:lnTo>
                  <a:lnTo>
                    <a:pt x="120" y="28"/>
                  </a:lnTo>
                  <a:lnTo>
                    <a:pt x="122" y="32"/>
                  </a:lnTo>
                  <a:lnTo>
                    <a:pt x="118" y="42"/>
                  </a:lnTo>
                  <a:lnTo>
                    <a:pt x="120" y="52"/>
                  </a:lnTo>
                  <a:lnTo>
                    <a:pt x="122" y="58"/>
                  </a:lnTo>
                  <a:lnTo>
                    <a:pt x="132" y="60"/>
                  </a:lnTo>
                  <a:lnTo>
                    <a:pt x="136" y="56"/>
                  </a:lnTo>
                  <a:lnTo>
                    <a:pt x="142" y="62"/>
                  </a:lnTo>
                  <a:lnTo>
                    <a:pt x="138" y="68"/>
                  </a:lnTo>
                  <a:lnTo>
                    <a:pt x="130" y="72"/>
                  </a:lnTo>
                  <a:lnTo>
                    <a:pt x="126" y="78"/>
                  </a:lnTo>
                  <a:lnTo>
                    <a:pt x="124" y="90"/>
                  </a:lnTo>
                  <a:lnTo>
                    <a:pt x="118" y="90"/>
                  </a:lnTo>
                  <a:lnTo>
                    <a:pt x="106" y="84"/>
                  </a:lnTo>
                  <a:lnTo>
                    <a:pt x="92" y="80"/>
                  </a:lnTo>
                  <a:lnTo>
                    <a:pt x="84" y="88"/>
                  </a:lnTo>
                  <a:lnTo>
                    <a:pt x="72" y="88"/>
                  </a:lnTo>
                  <a:lnTo>
                    <a:pt x="44" y="88"/>
                  </a:lnTo>
                  <a:lnTo>
                    <a:pt x="32" y="84"/>
                  </a:lnTo>
                  <a:lnTo>
                    <a:pt x="32" y="74"/>
                  </a:lnTo>
                  <a:lnTo>
                    <a:pt x="16" y="72"/>
                  </a:lnTo>
                  <a:lnTo>
                    <a:pt x="8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14" y="30"/>
                  </a:lnTo>
                  <a:lnTo>
                    <a:pt x="24" y="16"/>
                  </a:lnTo>
                  <a:lnTo>
                    <a:pt x="32" y="1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94" name="Freeform 283"/>
            <p:cNvSpPr>
              <a:spLocks noChangeAspect="1"/>
            </p:cNvSpPr>
            <p:nvPr/>
          </p:nvSpPr>
          <p:spPr bwMode="auto">
            <a:xfrm>
              <a:off x="4123" y="1521"/>
              <a:ext cx="61" cy="34"/>
            </a:xfrm>
            <a:custGeom>
              <a:avLst/>
              <a:gdLst>
                <a:gd name="T0" fmla="*/ 1 w 98"/>
                <a:gd name="T1" fmla="*/ 1 h 56"/>
                <a:gd name="T2" fmla="*/ 1 w 98"/>
                <a:gd name="T3" fmla="*/ 1 h 56"/>
                <a:gd name="T4" fmla="*/ 1 w 98"/>
                <a:gd name="T5" fmla="*/ 1 h 56"/>
                <a:gd name="T6" fmla="*/ 1 w 98"/>
                <a:gd name="T7" fmla="*/ 0 h 56"/>
                <a:gd name="T8" fmla="*/ 1 w 98"/>
                <a:gd name="T9" fmla="*/ 1 h 56"/>
                <a:gd name="T10" fmla="*/ 2 w 98"/>
                <a:gd name="T11" fmla="*/ 1 h 56"/>
                <a:gd name="T12" fmla="*/ 2 w 98"/>
                <a:gd name="T13" fmla="*/ 1 h 56"/>
                <a:gd name="T14" fmla="*/ 2 w 98"/>
                <a:gd name="T15" fmla="*/ 1 h 56"/>
                <a:gd name="T16" fmla="*/ 2 w 98"/>
                <a:gd name="T17" fmla="*/ 1 h 56"/>
                <a:gd name="T18" fmla="*/ 2 w 98"/>
                <a:gd name="T19" fmla="*/ 1 h 56"/>
                <a:gd name="T20" fmla="*/ 1 w 98"/>
                <a:gd name="T21" fmla="*/ 1 h 56"/>
                <a:gd name="T22" fmla="*/ 1 w 98"/>
                <a:gd name="T23" fmla="*/ 1 h 56"/>
                <a:gd name="T24" fmla="*/ 2 w 98"/>
                <a:gd name="T25" fmla="*/ 1 h 56"/>
                <a:gd name="T26" fmla="*/ 2 w 98"/>
                <a:gd name="T27" fmla="*/ 1 h 56"/>
                <a:gd name="T28" fmla="*/ 1 w 98"/>
                <a:gd name="T29" fmla="*/ 1 h 56"/>
                <a:gd name="T30" fmla="*/ 1 w 98"/>
                <a:gd name="T31" fmla="*/ 1 h 56"/>
                <a:gd name="T32" fmla="*/ 1 w 98"/>
                <a:gd name="T33" fmla="*/ 1 h 56"/>
                <a:gd name="T34" fmla="*/ 1 w 98"/>
                <a:gd name="T35" fmla="*/ 1 h 56"/>
                <a:gd name="T36" fmla="*/ 1 w 98"/>
                <a:gd name="T37" fmla="*/ 1 h 56"/>
                <a:gd name="T38" fmla="*/ 1 w 98"/>
                <a:gd name="T39" fmla="*/ 1 h 56"/>
                <a:gd name="T40" fmla="*/ 1 w 98"/>
                <a:gd name="T41" fmla="*/ 1 h 56"/>
                <a:gd name="T42" fmla="*/ 1 w 98"/>
                <a:gd name="T43" fmla="*/ 1 h 56"/>
                <a:gd name="T44" fmla="*/ 1 w 98"/>
                <a:gd name="T45" fmla="*/ 1 h 56"/>
                <a:gd name="T46" fmla="*/ 1 w 98"/>
                <a:gd name="T47" fmla="*/ 1 h 56"/>
                <a:gd name="T48" fmla="*/ 1 w 98"/>
                <a:gd name="T49" fmla="*/ 1 h 56"/>
                <a:gd name="T50" fmla="*/ 1 w 98"/>
                <a:gd name="T51" fmla="*/ 1 h 56"/>
                <a:gd name="T52" fmla="*/ 1 w 98"/>
                <a:gd name="T53" fmla="*/ 1 h 56"/>
                <a:gd name="T54" fmla="*/ 1 w 98"/>
                <a:gd name="T55" fmla="*/ 1 h 56"/>
                <a:gd name="T56" fmla="*/ 1 w 98"/>
                <a:gd name="T57" fmla="*/ 1 h 56"/>
                <a:gd name="T58" fmla="*/ 0 w 98"/>
                <a:gd name="T59" fmla="*/ 1 h 56"/>
                <a:gd name="T60" fmla="*/ 1 w 98"/>
                <a:gd name="T61" fmla="*/ 1 h 56"/>
                <a:gd name="T62" fmla="*/ 1 w 98"/>
                <a:gd name="T63" fmla="*/ 1 h 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8"/>
                <a:gd name="T97" fmla="*/ 0 h 56"/>
                <a:gd name="T98" fmla="*/ 98 w 98"/>
                <a:gd name="T99" fmla="*/ 56 h 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8" h="56">
                  <a:moveTo>
                    <a:pt x="18" y="8"/>
                  </a:moveTo>
                  <a:lnTo>
                    <a:pt x="46" y="8"/>
                  </a:lnTo>
                  <a:lnTo>
                    <a:pt x="58" y="8"/>
                  </a:lnTo>
                  <a:lnTo>
                    <a:pt x="66" y="0"/>
                  </a:lnTo>
                  <a:lnTo>
                    <a:pt x="80" y="4"/>
                  </a:lnTo>
                  <a:lnTo>
                    <a:pt x="92" y="10"/>
                  </a:lnTo>
                  <a:lnTo>
                    <a:pt x="98" y="10"/>
                  </a:lnTo>
                  <a:lnTo>
                    <a:pt x="98" y="14"/>
                  </a:lnTo>
                  <a:lnTo>
                    <a:pt x="90" y="16"/>
                  </a:lnTo>
                  <a:lnTo>
                    <a:pt x="90" y="28"/>
                  </a:lnTo>
                  <a:lnTo>
                    <a:pt x="82" y="36"/>
                  </a:lnTo>
                  <a:lnTo>
                    <a:pt x="84" y="38"/>
                  </a:lnTo>
                  <a:lnTo>
                    <a:pt x="92" y="42"/>
                  </a:lnTo>
                  <a:lnTo>
                    <a:pt x="90" y="46"/>
                  </a:lnTo>
                  <a:lnTo>
                    <a:pt x="80" y="44"/>
                  </a:lnTo>
                  <a:lnTo>
                    <a:pt x="72" y="42"/>
                  </a:lnTo>
                  <a:lnTo>
                    <a:pt x="64" y="46"/>
                  </a:lnTo>
                  <a:lnTo>
                    <a:pt x="60" y="52"/>
                  </a:lnTo>
                  <a:lnTo>
                    <a:pt x="60" y="56"/>
                  </a:lnTo>
                  <a:lnTo>
                    <a:pt x="52" y="56"/>
                  </a:lnTo>
                  <a:lnTo>
                    <a:pt x="40" y="56"/>
                  </a:lnTo>
                  <a:lnTo>
                    <a:pt x="30" y="52"/>
                  </a:lnTo>
                  <a:lnTo>
                    <a:pt x="24" y="52"/>
                  </a:lnTo>
                  <a:lnTo>
                    <a:pt x="14" y="54"/>
                  </a:lnTo>
                  <a:lnTo>
                    <a:pt x="12" y="48"/>
                  </a:lnTo>
                  <a:lnTo>
                    <a:pt x="6" y="42"/>
                  </a:lnTo>
                  <a:lnTo>
                    <a:pt x="4" y="34"/>
                  </a:lnTo>
                  <a:lnTo>
                    <a:pt x="10" y="22"/>
                  </a:lnTo>
                  <a:lnTo>
                    <a:pt x="4" y="14"/>
                  </a:lnTo>
                  <a:lnTo>
                    <a:pt x="0" y="8"/>
                  </a:lnTo>
                  <a:lnTo>
                    <a:pt x="6" y="4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95" name="Freeform 284"/>
            <p:cNvSpPr>
              <a:spLocks noChangeAspect="1"/>
            </p:cNvSpPr>
            <p:nvPr/>
          </p:nvSpPr>
          <p:spPr bwMode="auto">
            <a:xfrm>
              <a:off x="4160" y="1547"/>
              <a:ext cx="26" cy="18"/>
            </a:xfrm>
            <a:custGeom>
              <a:avLst/>
              <a:gdLst>
                <a:gd name="T0" fmla="*/ 0 w 42"/>
                <a:gd name="T1" fmla="*/ 1 h 30"/>
                <a:gd name="T2" fmla="*/ 0 w 42"/>
                <a:gd name="T3" fmla="*/ 1 h 30"/>
                <a:gd name="T4" fmla="*/ 1 w 42"/>
                <a:gd name="T5" fmla="*/ 1 h 30"/>
                <a:gd name="T6" fmla="*/ 1 w 42"/>
                <a:gd name="T7" fmla="*/ 1 h 30"/>
                <a:gd name="T8" fmla="*/ 1 w 42"/>
                <a:gd name="T9" fmla="*/ 1 h 30"/>
                <a:gd name="T10" fmla="*/ 1 w 42"/>
                <a:gd name="T11" fmla="*/ 1 h 30"/>
                <a:gd name="T12" fmla="*/ 1 w 42"/>
                <a:gd name="T13" fmla="*/ 1 h 30"/>
                <a:gd name="T14" fmla="*/ 1 w 42"/>
                <a:gd name="T15" fmla="*/ 1 h 30"/>
                <a:gd name="T16" fmla="*/ 1 w 42"/>
                <a:gd name="T17" fmla="*/ 1 h 30"/>
                <a:gd name="T18" fmla="*/ 1 w 42"/>
                <a:gd name="T19" fmla="*/ 1 h 30"/>
                <a:gd name="T20" fmla="*/ 1 w 42"/>
                <a:gd name="T21" fmla="*/ 1 h 30"/>
                <a:gd name="T22" fmla="*/ 1 w 42"/>
                <a:gd name="T23" fmla="*/ 1 h 30"/>
                <a:gd name="T24" fmla="*/ 1 w 42"/>
                <a:gd name="T25" fmla="*/ 1 h 30"/>
                <a:gd name="T26" fmla="*/ 1 w 42"/>
                <a:gd name="T27" fmla="*/ 0 h 30"/>
                <a:gd name="T28" fmla="*/ 1 w 42"/>
                <a:gd name="T29" fmla="*/ 1 h 30"/>
                <a:gd name="T30" fmla="*/ 0 w 42"/>
                <a:gd name="T31" fmla="*/ 1 h 30"/>
                <a:gd name="T32" fmla="*/ 0 w 42"/>
                <a:gd name="T33" fmla="*/ 1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30"/>
                <a:gd name="T53" fmla="*/ 42 w 42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30">
                  <a:moveTo>
                    <a:pt x="0" y="14"/>
                  </a:moveTo>
                  <a:lnTo>
                    <a:pt x="0" y="20"/>
                  </a:lnTo>
                  <a:lnTo>
                    <a:pt x="2" y="26"/>
                  </a:lnTo>
                  <a:lnTo>
                    <a:pt x="10" y="26"/>
                  </a:lnTo>
                  <a:lnTo>
                    <a:pt x="4" y="30"/>
                  </a:lnTo>
                  <a:lnTo>
                    <a:pt x="14" y="28"/>
                  </a:lnTo>
                  <a:lnTo>
                    <a:pt x="26" y="20"/>
                  </a:lnTo>
                  <a:lnTo>
                    <a:pt x="34" y="16"/>
                  </a:lnTo>
                  <a:lnTo>
                    <a:pt x="42" y="18"/>
                  </a:lnTo>
                  <a:lnTo>
                    <a:pt x="38" y="14"/>
                  </a:lnTo>
                  <a:lnTo>
                    <a:pt x="32" y="10"/>
                  </a:lnTo>
                  <a:lnTo>
                    <a:pt x="30" y="4"/>
                  </a:lnTo>
                  <a:lnTo>
                    <a:pt x="22" y="4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96" name="Freeform 285"/>
            <p:cNvSpPr>
              <a:spLocks noChangeAspect="1"/>
            </p:cNvSpPr>
            <p:nvPr/>
          </p:nvSpPr>
          <p:spPr bwMode="auto">
            <a:xfrm>
              <a:off x="4135" y="1622"/>
              <a:ext cx="28" cy="6"/>
            </a:xfrm>
            <a:custGeom>
              <a:avLst/>
              <a:gdLst>
                <a:gd name="T0" fmla="*/ 1 w 44"/>
                <a:gd name="T1" fmla="*/ 0 h 10"/>
                <a:gd name="T2" fmla="*/ 1 w 44"/>
                <a:gd name="T3" fmla="*/ 0 h 10"/>
                <a:gd name="T4" fmla="*/ 1 w 44"/>
                <a:gd name="T5" fmla="*/ 1 h 10"/>
                <a:gd name="T6" fmla="*/ 1 w 44"/>
                <a:gd name="T7" fmla="*/ 1 h 10"/>
                <a:gd name="T8" fmla="*/ 1 w 44"/>
                <a:gd name="T9" fmla="*/ 1 h 10"/>
                <a:gd name="T10" fmla="*/ 1 w 44"/>
                <a:gd name="T11" fmla="*/ 1 h 10"/>
                <a:gd name="T12" fmla="*/ 1 w 44"/>
                <a:gd name="T13" fmla="*/ 1 h 10"/>
                <a:gd name="T14" fmla="*/ 1 w 44"/>
                <a:gd name="T15" fmla="*/ 1 h 10"/>
                <a:gd name="T16" fmla="*/ 1 w 44"/>
                <a:gd name="T17" fmla="*/ 1 h 10"/>
                <a:gd name="T18" fmla="*/ 1 w 44"/>
                <a:gd name="T19" fmla="*/ 1 h 10"/>
                <a:gd name="T20" fmla="*/ 1 w 44"/>
                <a:gd name="T21" fmla="*/ 1 h 10"/>
                <a:gd name="T22" fmla="*/ 1 w 44"/>
                <a:gd name="T23" fmla="*/ 1 h 10"/>
                <a:gd name="T24" fmla="*/ 1 w 44"/>
                <a:gd name="T25" fmla="*/ 1 h 10"/>
                <a:gd name="T26" fmla="*/ 1 w 44"/>
                <a:gd name="T27" fmla="*/ 1 h 10"/>
                <a:gd name="T28" fmla="*/ 0 w 44"/>
                <a:gd name="T29" fmla="*/ 1 h 10"/>
                <a:gd name="T30" fmla="*/ 1 w 44"/>
                <a:gd name="T31" fmla="*/ 0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4"/>
                <a:gd name="T49" fmla="*/ 0 h 10"/>
                <a:gd name="T50" fmla="*/ 44 w 44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4" h="10">
                  <a:moveTo>
                    <a:pt x="4" y="0"/>
                  </a:moveTo>
                  <a:lnTo>
                    <a:pt x="10" y="0"/>
                  </a:lnTo>
                  <a:lnTo>
                    <a:pt x="16" y="2"/>
                  </a:lnTo>
                  <a:lnTo>
                    <a:pt x="22" y="2"/>
                  </a:lnTo>
                  <a:lnTo>
                    <a:pt x="30" y="2"/>
                  </a:lnTo>
                  <a:lnTo>
                    <a:pt x="34" y="2"/>
                  </a:lnTo>
                  <a:lnTo>
                    <a:pt x="42" y="4"/>
                  </a:lnTo>
                  <a:lnTo>
                    <a:pt x="44" y="8"/>
                  </a:lnTo>
                  <a:lnTo>
                    <a:pt x="40" y="10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8" y="10"/>
                  </a:lnTo>
                  <a:lnTo>
                    <a:pt x="16" y="6"/>
                  </a:lnTo>
                  <a:lnTo>
                    <a:pt x="8" y="6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97" name="Freeform 286"/>
            <p:cNvSpPr>
              <a:spLocks noChangeAspect="1"/>
            </p:cNvSpPr>
            <p:nvPr/>
          </p:nvSpPr>
          <p:spPr bwMode="auto">
            <a:xfrm>
              <a:off x="4103" y="1552"/>
              <a:ext cx="57" cy="59"/>
            </a:xfrm>
            <a:custGeom>
              <a:avLst/>
              <a:gdLst>
                <a:gd name="T0" fmla="*/ 1 w 94"/>
                <a:gd name="T1" fmla="*/ 1 h 98"/>
                <a:gd name="T2" fmla="*/ 1 w 94"/>
                <a:gd name="T3" fmla="*/ 1 h 98"/>
                <a:gd name="T4" fmla="*/ 1 w 94"/>
                <a:gd name="T5" fmla="*/ 1 h 98"/>
                <a:gd name="T6" fmla="*/ 1 w 94"/>
                <a:gd name="T7" fmla="*/ 1 h 98"/>
                <a:gd name="T8" fmla="*/ 1 w 94"/>
                <a:gd name="T9" fmla="*/ 1 h 98"/>
                <a:gd name="T10" fmla="*/ 1 w 94"/>
                <a:gd name="T11" fmla="*/ 1 h 98"/>
                <a:gd name="T12" fmla="*/ 1 w 94"/>
                <a:gd name="T13" fmla="*/ 2 h 98"/>
                <a:gd name="T14" fmla="*/ 1 w 94"/>
                <a:gd name="T15" fmla="*/ 1 h 98"/>
                <a:gd name="T16" fmla="*/ 1 w 94"/>
                <a:gd name="T17" fmla="*/ 1 h 98"/>
                <a:gd name="T18" fmla="*/ 1 w 94"/>
                <a:gd name="T19" fmla="*/ 1 h 98"/>
                <a:gd name="T20" fmla="*/ 1 w 94"/>
                <a:gd name="T21" fmla="*/ 1 h 98"/>
                <a:gd name="T22" fmla="*/ 1 w 94"/>
                <a:gd name="T23" fmla="*/ 1 h 98"/>
                <a:gd name="T24" fmla="*/ 1 w 94"/>
                <a:gd name="T25" fmla="*/ 1 h 98"/>
                <a:gd name="T26" fmla="*/ 1 w 94"/>
                <a:gd name="T27" fmla="*/ 1 h 98"/>
                <a:gd name="T28" fmla="*/ 1 w 94"/>
                <a:gd name="T29" fmla="*/ 1 h 98"/>
                <a:gd name="T30" fmla="*/ 1 w 94"/>
                <a:gd name="T31" fmla="*/ 1 h 98"/>
                <a:gd name="T32" fmla="*/ 1 w 94"/>
                <a:gd name="T33" fmla="*/ 1 h 98"/>
                <a:gd name="T34" fmla="*/ 1 w 94"/>
                <a:gd name="T35" fmla="*/ 1 h 98"/>
                <a:gd name="T36" fmla="*/ 1 w 94"/>
                <a:gd name="T37" fmla="*/ 1 h 98"/>
                <a:gd name="T38" fmla="*/ 1 w 94"/>
                <a:gd name="T39" fmla="*/ 1 h 98"/>
                <a:gd name="T40" fmla="*/ 1 w 94"/>
                <a:gd name="T41" fmla="*/ 1 h 98"/>
                <a:gd name="T42" fmla="*/ 1 w 94"/>
                <a:gd name="T43" fmla="*/ 1 h 98"/>
                <a:gd name="T44" fmla="*/ 1 w 94"/>
                <a:gd name="T45" fmla="*/ 1 h 98"/>
                <a:gd name="T46" fmla="*/ 1 w 94"/>
                <a:gd name="T47" fmla="*/ 1 h 98"/>
                <a:gd name="T48" fmla="*/ 2 w 94"/>
                <a:gd name="T49" fmla="*/ 1 h 98"/>
                <a:gd name="T50" fmla="*/ 1 w 94"/>
                <a:gd name="T51" fmla="*/ 1 h 98"/>
                <a:gd name="T52" fmla="*/ 1 w 94"/>
                <a:gd name="T53" fmla="*/ 1 h 98"/>
                <a:gd name="T54" fmla="*/ 1 w 94"/>
                <a:gd name="T55" fmla="*/ 0 h 98"/>
                <a:gd name="T56" fmla="*/ 1 w 94"/>
                <a:gd name="T57" fmla="*/ 1 h 98"/>
                <a:gd name="T58" fmla="*/ 1 w 94"/>
                <a:gd name="T59" fmla="*/ 1 h 98"/>
                <a:gd name="T60" fmla="*/ 1 w 94"/>
                <a:gd name="T61" fmla="*/ 1 h 98"/>
                <a:gd name="T62" fmla="*/ 1 w 94"/>
                <a:gd name="T63" fmla="*/ 1 h 98"/>
                <a:gd name="T64" fmla="*/ 0 w 94"/>
                <a:gd name="T65" fmla="*/ 1 h 98"/>
                <a:gd name="T66" fmla="*/ 1 w 94"/>
                <a:gd name="T67" fmla="*/ 1 h 98"/>
                <a:gd name="T68" fmla="*/ 1 w 94"/>
                <a:gd name="T69" fmla="*/ 1 h 98"/>
                <a:gd name="T70" fmla="*/ 1 w 94"/>
                <a:gd name="T71" fmla="*/ 1 h 98"/>
                <a:gd name="T72" fmla="*/ 1 w 94"/>
                <a:gd name="T73" fmla="*/ 1 h 98"/>
                <a:gd name="T74" fmla="*/ 1 w 94"/>
                <a:gd name="T75" fmla="*/ 1 h 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4"/>
                <a:gd name="T115" fmla="*/ 0 h 98"/>
                <a:gd name="T116" fmla="*/ 94 w 94"/>
                <a:gd name="T117" fmla="*/ 98 h 9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4" h="98">
                  <a:moveTo>
                    <a:pt x="42" y="62"/>
                  </a:moveTo>
                  <a:lnTo>
                    <a:pt x="46" y="64"/>
                  </a:lnTo>
                  <a:lnTo>
                    <a:pt x="44" y="68"/>
                  </a:lnTo>
                  <a:lnTo>
                    <a:pt x="38" y="68"/>
                  </a:lnTo>
                  <a:lnTo>
                    <a:pt x="30" y="66"/>
                  </a:lnTo>
                  <a:lnTo>
                    <a:pt x="24" y="66"/>
                  </a:lnTo>
                  <a:lnTo>
                    <a:pt x="20" y="70"/>
                  </a:lnTo>
                  <a:lnTo>
                    <a:pt x="20" y="78"/>
                  </a:lnTo>
                  <a:lnTo>
                    <a:pt x="26" y="82"/>
                  </a:lnTo>
                  <a:lnTo>
                    <a:pt x="26" y="88"/>
                  </a:lnTo>
                  <a:lnTo>
                    <a:pt x="28" y="92"/>
                  </a:lnTo>
                  <a:lnTo>
                    <a:pt x="32" y="86"/>
                  </a:lnTo>
                  <a:lnTo>
                    <a:pt x="34" y="90"/>
                  </a:lnTo>
                  <a:lnTo>
                    <a:pt x="36" y="98"/>
                  </a:lnTo>
                  <a:lnTo>
                    <a:pt x="42" y="96"/>
                  </a:lnTo>
                  <a:lnTo>
                    <a:pt x="42" y="92"/>
                  </a:lnTo>
                  <a:lnTo>
                    <a:pt x="46" y="98"/>
                  </a:lnTo>
                  <a:lnTo>
                    <a:pt x="48" y="94"/>
                  </a:lnTo>
                  <a:lnTo>
                    <a:pt x="48" y="90"/>
                  </a:lnTo>
                  <a:lnTo>
                    <a:pt x="44" y="86"/>
                  </a:lnTo>
                  <a:lnTo>
                    <a:pt x="40" y="80"/>
                  </a:lnTo>
                  <a:lnTo>
                    <a:pt x="42" y="76"/>
                  </a:lnTo>
                  <a:lnTo>
                    <a:pt x="46" y="76"/>
                  </a:lnTo>
                  <a:lnTo>
                    <a:pt x="52" y="74"/>
                  </a:lnTo>
                  <a:lnTo>
                    <a:pt x="48" y="70"/>
                  </a:lnTo>
                  <a:lnTo>
                    <a:pt x="48" y="64"/>
                  </a:lnTo>
                  <a:lnTo>
                    <a:pt x="52" y="68"/>
                  </a:lnTo>
                  <a:lnTo>
                    <a:pt x="58" y="70"/>
                  </a:lnTo>
                  <a:lnTo>
                    <a:pt x="64" y="66"/>
                  </a:lnTo>
                  <a:lnTo>
                    <a:pt x="62" y="60"/>
                  </a:lnTo>
                  <a:lnTo>
                    <a:pt x="58" y="56"/>
                  </a:lnTo>
                  <a:lnTo>
                    <a:pt x="50" y="54"/>
                  </a:lnTo>
                  <a:lnTo>
                    <a:pt x="46" y="50"/>
                  </a:lnTo>
                  <a:lnTo>
                    <a:pt x="44" y="44"/>
                  </a:lnTo>
                  <a:lnTo>
                    <a:pt x="44" y="40"/>
                  </a:lnTo>
                  <a:lnTo>
                    <a:pt x="38" y="32"/>
                  </a:lnTo>
                  <a:lnTo>
                    <a:pt x="36" y="28"/>
                  </a:lnTo>
                  <a:lnTo>
                    <a:pt x="38" y="22"/>
                  </a:lnTo>
                  <a:lnTo>
                    <a:pt x="44" y="20"/>
                  </a:lnTo>
                  <a:lnTo>
                    <a:pt x="48" y="26"/>
                  </a:lnTo>
                  <a:lnTo>
                    <a:pt x="56" y="28"/>
                  </a:lnTo>
                  <a:lnTo>
                    <a:pt x="58" y="26"/>
                  </a:lnTo>
                  <a:lnTo>
                    <a:pt x="60" y="22"/>
                  </a:lnTo>
                  <a:lnTo>
                    <a:pt x="58" y="16"/>
                  </a:lnTo>
                  <a:lnTo>
                    <a:pt x="64" y="16"/>
                  </a:lnTo>
                  <a:lnTo>
                    <a:pt x="70" y="14"/>
                  </a:lnTo>
                  <a:lnTo>
                    <a:pt x="78" y="14"/>
                  </a:lnTo>
                  <a:lnTo>
                    <a:pt x="84" y="14"/>
                  </a:lnTo>
                  <a:lnTo>
                    <a:pt x="90" y="14"/>
                  </a:lnTo>
                  <a:lnTo>
                    <a:pt x="94" y="12"/>
                  </a:lnTo>
                  <a:lnTo>
                    <a:pt x="94" y="6"/>
                  </a:lnTo>
                  <a:lnTo>
                    <a:pt x="86" y="6"/>
                  </a:lnTo>
                  <a:lnTo>
                    <a:pt x="74" y="6"/>
                  </a:lnTo>
                  <a:lnTo>
                    <a:pt x="70" y="4"/>
                  </a:lnTo>
                  <a:lnTo>
                    <a:pt x="64" y="2"/>
                  </a:lnTo>
                  <a:lnTo>
                    <a:pt x="58" y="0"/>
                  </a:lnTo>
                  <a:lnTo>
                    <a:pt x="48" y="4"/>
                  </a:lnTo>
                  <a:lnTo>
                    <a:pt x="40" y="10"/>
                  </a:lnTo>
                  <a:lnTo>
                    <a:pt x="34" y="10"/>
                  </a:lnTo>
                  <a:lnTo>
                    <a:pt x="26" y="12"/>
                  </a:lnTo>
                  <a:lnTo>
                    <a:pt x="18" y="14"/>
                  </a:lnTo>
                  <a:lnTo>
                    <a:pt x="14" y="16"/>
                  </a:lnTo>
                  <a:lnTo>
                    <a:pt x="14" y="20"/>
                  </a:lnTo>
                  <a:lnTo>
                    <a:pt x="10" y="26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4" y="42"/>
                  </a:lnTo>
                  <a:lnTo>
                    <a:pt x="10" y="46"/>
                  </a:lnTo>
                  <a:lnTo>
                    <a:pt x="16" y="46"/>
                  </a:lnTo>
                  <a:lnTo>
                    <a:pt x="20" y="48"/>
                  </a:lnTo>
                  <a:lnTo>
                    <a:pt x="14" y="52"/>
                  </a:lnTo>
                  <a:lnTo>
                    <a:pt x="14" y="58"/>
                  </a:lnTo>
                  <a:lnTo>
                    <a:pt x="18" y="60"/>
                  </a:lnTo>
                  <a:lnTo>
                    <a:pt x="26" y="58"/>
                  </a:lnTo>
                  <a:lnTo>
                    <a:pt x="32" y="60"/>
                  </a:lnTo>
                  <a:lnTo>
                    <a:pt x="42" y="62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98" name="Freeform 287"/>
            <p:cNvSpPr>
              <a:spLocks noChangeAspect="1"/>
            </p:cNvSpPr>
            <p:nvPr/>
          </p:nvSpPr>
          <p:spPr bwMode="auto">
            <a:xfrm>
              <a:off x="4095" y="1541"/>
              <a:ext cx="16" cy="34"/>
            </a:xfrm>
            <a:custGeom>
              <a:avLst/>
              <a:gdLst>
                <a:gd name="T0" fmla="*/ 0 w 26"/>
                <a:gd name="T1" fmla="*/ 1 h 56"/>
                <a:gd name="T2" fmla="*/ 1 w 26"/>
                <a:gd name="T3" fmla="*/ 1 h 56"/>
                <a:gd name="T4" fmla="*/ 1 w 26"/>
                <a:gd name="T5" fmla="*/ 0 h 56"/>
                <a:gd name="T6" fmla="*/ 1 w 26"/>
                <a:gd name="T7" fmla="*/ 1 h 56"/>
                <a:gd name="T8" fmla="*/ 1 w 26"/>
                <a:gd name="T9" fmla="*/ 1 h 56"/>
                <a:gd name="T10" fmla="*/ 1 w 26"/>
                <a:gd name="T11" fmla="*/ 1 h 56"/>
                <a:gd name="T12" fmla="*/ 1 w 26"/>
                <a:gd name="T13" fmla="*/ 1 h 56"/>
                <a:gd name="T14" fmla="*/ 1 w 26"/>
                <a:gd name="T15" fmla="*/ 1 h 56"/>
                <a:gd name="T16" fmla="*/ 1 w 26"/>
                <a:gd name="T17" fmla="*/ 1 h 56"/>
                <a:gd name="T18" fmla="*/ 1 w 26"/>
                <a:gd name="T19" fmla="*/ 1 h 56"/>
                <a:gd name="T20" fmla="*/ 1 w 26"/>
                <a:gd name="T21" fmla="*/ 1 h 56"/>
                <a:gd name="T22" fmla="*/ 1 w 26"/>
                <a:gd name="T23" fmla="*/ 1 h 56"/>
                <a:gd name="T24" fmla="*/ 1 w 26"/>
                <a:gd name="T25" fmla="*/ 1 h 56"/>
                <a:gd name="T26" fmla="*/ 1 w 26"/>
                <a:gd name="T27" fmla="*/ 1 h 56"/>
                <a:gd name="T28" fmla="*/ 1 w 26"/>
                <a:gd name="T29" fmla="*/ 1 h 56"/>
                <a:gd name="T30" fmla="*/ 0 w 26"/>
                <a:gd name="T31" fmla="*/ 1 h 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"/>
                <a:gd name="T49" fmla="*/ 0 h 56"/>
                <a:gd name="T50" fmla="*/ 26 w 26"/>
                <a:gd name="T51" fmla="*/ 56 h 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" h="56">
                  <a:moveTo>
                    <a:pt x="0" y="12"/>
                  </a:moveTo>
                  <a:lnTo>
                    <a:pt x="2" y="4"/>
                  </a:lnTo>
                  <a:lnTo>
                    <a:pt x="6" y="0"/>
                  </a:lnTo>
                  <a:lnTo>
                    <a:pt x="14" y="2"/>
                  </a:lnTo>
                  <a:lnTo>
                    <a:pt x="22" y="8"/>
                  </a:lnTo>
                  <a:lnTo>
                    <a:pt x="20" y="16"/>
                  </a:lnTo>
                  <a:lnTo>
                    <a:pt x="20" y="22"/>
                  </a:lnTo>
                  <a:lnTo>
                    <a:pt x="24" y="30"/>
                  </a:lnTo>
                  <a:lnTo>
                    <a:pt x="26" y="34"/>
                  </a:lnTo>
                  <a:lnTo>
                    <a:pt x="26" y="38"/>
                  </a:lnTo>
                  <a:lnTo>
                    <a:pt x="22" y="44"/>
                  </a:lnTo>
                  <a:lnTo>
                    <a:pt x="12" y="56"/>
                  </a:lnTo>
                  <a:lnTo>
                    <a:pt x="2" y="40"/>
                  </a:lnTo>
                  <a:lnTo>
                    <a:pt x="4" y="28"/>
                  </a:lnTo>
                  <a:lnTo>
                    <a:pt x="2" y="1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599" name="Freeform 288"/>
            <p:cNvSpPr>
              <a:spLocks noChangeAspect="1"/>
            </p:cNvSpPr>
            <p:nvPr/>
          </p:nvSpPr>
          <p:spPr bwMode="auto">
            <a:xfrm>
              <a:off x="4331" y="1555"/>
              <a:ext cx="32" cy="28"/>
            </a:xfrm>
            <a:custGeom>
              <a:avLst/>
              <a:gdLst>
                <a:gd name="T0" fmla="*/ 0 w 52"/>
                <a:gd name="T1" fmla="*/ 1 h 44"/>
                <a:gd name="T2" fmla="*/ 1 w 52"/>
                <a:gd name="T3" fmla="*/ 1 h 44"/>
                <a:gd name="T4" fmla="*/ 1 w 52"/>
                <a:gd name="T5" fmla="*/ 0 h 44"/>
                <a:gd name="T6" fmla="*/ 1 w 52"/>
                <a:gd name="T7" fmla="*/ 0 h 44"/>
                <a:gd name="T8" fmla="*/ 1 w 52"/>
                <a:gd name="T9" fmla="*/ 1 h 44"/>
                <a:gd name="T10" fmla="*/ 1 w 52"/>
                <a:gd name="T11" fmla="*/ 1 h 44"/>
                <a:gd name="T12" fmla="*/ 1 w 52"/>
                <a:gd name="T13" fmla="*/ 1 h 44"/>
                <a:gd name="T14" fmla="*/ 1 w 52"/>
                <a:gd name="T15" fmla="*/ 1 h 44"/>
                <a:gd name="T16" fmla="*/ 1 w 52"/>
                <a:gd name="T17" fmla="*/ 1 h 44"/>
                <a:gd name="T18" fmla="*/ 1 w 52"/>
                <a:gd name="T19" fmla="*/ 1 h 44"/>
                <a:gd name="T20" fmla="*/ 1 w 52"/>
                <a:gd name="T21" fmla="*/ 1 h 44"/>
                <a:gd name="T22" fmla="*/ 1 w 52"/>
                <a:gd name="T23" fmla="*/ 1 h 44"/>
                <a:gd name="T24" fmla="*/ 1 w 52"/>
                <a:gd name="T25" fmla="*/ 1 h 44"/>
                <a:gd name="T26" fmla="*/ 1 w 52"/>
                <a:gd name="T27" fmla="*/ 1 h 44"/>
                <a:gd name="T28" fmla="*/ 1 w 52"/>
                <a:gd name="T29" fmla="*/ 1 h 44"/>
                <a:gd name="T30" fmla="*/ 1 w 52"/>
                <a:gd name="T31" fmla="*/ 1 h 44"/>
                <a:gd name="T32" fmla="*/ 1 w 52"/>
                <a:gd name="T33" fmla="*/ 1 h 44"/>
                <a:gd name="T34" fmla="*/ 1 w 52"/>
                <a:gd name="T35" fmla="*/ 1 h 44"/>
                <a:gd name="T36" fmla="*/ 1 w 52"/>
                <a:gd name="T37" fmla="*/ 1 h 44"/>
                <a:gd name="T38" fmla="*/ 1 w 52"/>
                <a:gd name="T39" fmla="*/ 1 h 44"/>
                <a:gd name="T40" fmla="*/ 0 w 52"/>
                <a:gd name="T41" fmla="*/ 1 h 44"/>
                <a:gd name="T42" fmla="*/ 0 w 52"/>
                <a:gd name="T43" fmla="*/ 1 h 44"/>
                <a:gd name="T44" fmla="*/ 0 w 52"/>
                <a:gd name="T45" fmla="*/ 1 h 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2"/>
                <a:gd name="T70" fmla="*/ 0 h 44"/>
                <a:gd name="T71" fmla="*/ 52 w 52"/>
                <a:gd name="T72" fmla="*/ 44 h 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2" h="44">
                  <a:moveTo>
                    <a:pt x="0" y="6"/>
                  </a:moveTo>
                  <a:lnTo>
                    <a:pt x="6" y="4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8" y="4"/>
                  </a:lnTo>
                  <a:lnTo>
                    <a:pt x="30" y="10"/>
                  </a:lnTo>
                  <a:lnTo>
                    <a:pt x="32" y="18"/>
                  </a:lnTo>
                  <a:lnTo>
                    <a:pt x="36" y="24"/>
                  </a:lnTo>
                  <a:lnTo>
                    <a:pt x="40" y="28"/>
                  </a:lnTo>
                  <a:lnTo>
                    <a:pt x="46" y="30"/>
                  </a:lnTo>
                  <a:lnTo>
                    <a:pt x="50" y="34"/>
                  </a:lnTo>
                  <a:lnTo>
                    <a:pt x="52" y="38"/>
                  </a:lnTo>
                  <a:lnTo>
                    <a:pt x="50" y="44"/>
                  </a:lnTo>
                  <a:lnTo>
                    <a:pt x="42" y="42"/>
                  </a:lnTo>
                  <a:lnTo>
                    <a:pt x="40" y="34"/>
                  </a:lnTo>
                  <a:lnTo>
                    <a:pt x="34" y="32"/>
                  </a:lnTo>
                  <a:lnTo>
                    <a:pt x="28" y="28"/>
                  </a:lnTo>
                  <a:lnTo>
                    <a:pt x="20" y="28"/>
                  </a:lnTo>
                  <a:lnTo>
                    <a:pt x="18" y="32"/>
                  </a:lnTo>
                  <a:lnTo>
                    <a:pt x="12" y="28"/>
                  </a:lnTo>
                  <a:lnTo>
                    <a:pt x="0" y="28"/>
                  </a:lnTo>
                  <a:lnTo>
                    <a:pt x="0" y="1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00" name="Freeform 289"/>
            <p:cNvSpPr>
              <a:spLocks noChangeAspect="1"/>
            </p:cNvSpPr>
            <p:nvPr/>
          </p:nvSpPr>
          <p:spPr bwMode="auto">
            <a:xfrm>
              <a:off x="4346" y="1548"/>
              <a:ext cx="52" cy="41"/>
            </a:xfrm>
            <a:custGeom>
              <a:avLst/>
              <a:gdLst>
                <a:gd name="T0" fmla="*/ 1 w 84"/>
                <a:gd name="T1" fmla="*/ 0 h 66"/>
                <a:gd name="T2" fmla="*/ 1 w 84"/>
                <a:gd name="T3" fmla="*/ 1 h 66"/>
                <a:gd name="T4" fmla="*/ 1 w 84"/>
                <a:gd name="T5" fmla="*/ 1 h 66"/>
                <a:gd name="T6" fmla="*/ 1 w 84"/>
                <a:gd name="T7" fmla="*/ 1 h 66"/>
                <a:gd name="T8" fmla="*/ 1 w 84"/>
                <a:gd name="T9" fmla="*/ 1 h 66"/>
                <a:gd name="T10" fmla="*/ 1 w 84"/>
                <a:gd name="T11" fmla="*/ 1 h 66"/>
                <a:gd name="T12" fmla="*/ 1 w 84"/>
                <a:gd name="T13" fmla="*/ 1 h 66"/>
                <a:gd name="T14" fmla="*/ 1 w 84"/>
                <a:gd name="T15" fmla="*/ 1 h 66"/>
                <a:gd name="T16" fmla="*/ 1 w 84"/>
                <a:gd name="T17" fmla="*/ 1 h 66"/>
                <a:gd name="T18" fmla="*/ 1 w 84"/>
                <a:gd name="T19" fmla="*/ 1 h 66"/>
                <a:gd name="T20" fmla="*/ 1 w 84"/>
                <a:gd name="T21" fmla="*/ 1 h 66"/>
                <a:gd name="T22" fmla="*/ 1 w 84"/>
                <a:gd name="T23" fmla="*/ 1 h 66"/>
                <a:gd name="T24" fmla="*/ 1 w 84"/>
                <a:gd name="T25" fmla="*/ 1 h 66"/>
                <a:gd name="T26" fmla="*/ 1 w 84"/>
                <a:gd name="T27" fmla="*/ 1 h 66"/>
                <a:gd name="T28" fmla="*/ 1 w 84"/>
                <a:gd name="T29" fmla="*/ 1 h 66"/>
                <a:gd name="T30" fmla="*/ 1 w 84"/>
                <a:gd name="T31" fmla="*/ 1 h 66"/>
                <a:gd name="T32" fmla="*/ 1 w 84"/>
                <a:gd name="T33" fmla="*/ 1 h 66"/>
                <a:gd name="T34" fmla="*/ 1 w 84"/>
                <a:gd name="T35" fmla="*/ 1 h 66"/>
                <a:gd name="T36" fmla="*/ 1 w 84"/>
                <a:gd name="T37" fmla="*/ 1 h 66"/>
                <a:gd name="T38" fmla="*/ 1 w 84"/>
                <a:gd name="T39" fmla="*/ 1 h 66"/>
                <a:gd name="T40" fmla="*/ 1 w 84"/>
                <a:gd name="T41" fmla="*/ 1 h 66"/>
                <a:gd name="T42" fmla="*/ 1 w 84"/>
                <a:gd name="T43" fmla="*/ 1 h 66"/>
                <a:gd name="T44" fmla="*/ 1 w 84"/>
                <a:gd name="T45" fmla="*/ 1 h 66"/>
                <a:gd name="T46" fmla="*/ 1 w 84"/>
                <a:gd name="T47" fmla="*/ 1 h 66"/>
                <a:gd name="T48" fmla="*/ 1 w 84"/>
                <a:gd name="T49" fmla="*/ 1 h 66"/>
                <a:gd name="T50" fmla="*/ 1 w 84"/>
                <a:gd name="T51" fmla="*/ 1 h 66"/>
                <a:gd name="T52" fmla="*/ 1 w 84"/>
                <a:gd name="T53" fmla="*/ 1 h 66"/>
                <a:gd name="T54" fmla="*/ 1 w 84"/>
                <a:gd name="T55" fmla="*/ 1 h 66"/>
                <a:gd name="T56" fmla="*/ 1 w 84"/>
                <a:gd name="T57" fmla="*/ 1 h 66"/>
                <a:gd name="T58" fmla="*/ 1 w 84"/>
                <a:gd name="T59" fmla="*/ 1 h 66"/>
                <a:gd name="T60" fmla="*/ 1 w 84"/>
                <a:gd name="T61" fmla="*/ 1 h 66"/>
                <a:gd name="T62" fmla="*/ 1 w 84"/>
                <a:gd name="T63" fmla="*/ 1 h 66"/>
                <a:gd name="T64" fmla="*/ 1 w 84"/>
                <a:gd name="T65" fmla="*/ 1 h 66"/>
                <a:gd name="T66" fmla="*/ 1 w 84"/>
                <a:gd name="T67" fmla="*/ 1 h 66"/>
                <a:gd name="T68" fmla="*/ 1 w 84"/>
                <a:gd name="T69" fmla="*/ 1 h 66"/>
                <a:gd name="T70" fmla="*/ 1 w 84"/>
                <a:gd name="T71" fmla="*/ 1 h 66"/>
                <a:gd name="T72" fmla="*/ 1 w 84"/>
                <a:gd name="T73" fmla="*/ 1 h 66"/>
                <a:gd name="T74" fmla="*/ 1 w 84"/>
                <a:gd name="T75" fmla="*/ 1 h 66"/>
                <a:gd name="T76" fmla="*/ 1 w 84"/>
                <a:gd name="T77" fmla="*/ 1 h 66"/>
                <a:gd name="T78" fmla="*/ 0 w 84"/>
                <a:gd name="T79" fmla="*/ 1 h 66"/>
                <a:gd name="T80" fmla="*/ 1 w 84"/>
                <a:gd name="T81" fmla="*/ 1 h 66"/>
                <a:gd name="T82" fmla="*/ 1 w 84"/>
                <a:gd name="T83" fmla="*/ 1 h 66"/>
                <a:gd name="T84" fmla="*/ 1 w 84"/>
                <a:gd name="T85" fmla="*/ 1 h 66"/>
                <a:gd name="T86" fmla="*/ 1 w 84"/>
                <a:gd name="T87" fmla="*/ 1 h 66"/>
                <a:gd name="T88" fmla="*/ 1 w 84"/>
                <a:gd name="T89" fmla="*/ 1 h 66"/>
                <a:gd name="T90" fmla="*/ 1 w 84"/>
                <a:gd name="T91" fmla="*/ 1 h 66"/>
                <a:gd name="T92" fmla="*/ 1 w 84"/>
                <a:gd name="T93" fmla="*/ 1 h 66"/>
                <a:gd name="T94" fmla="*/ 1 w 84"/>
                <a:gd name="T95" fmla="*/ 0 h 6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4"/>
                <a:gd name="T145" fmla="*/ 0 h 66"/>
                <a:gd name="T146" fmla="*/ 84 w 84"/>
                <a:gd name="T147" fmla="*/ 66 h 6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4" h="66">
                  <a:moveTo>
                    <a:pt x="20" y="0"/>
                  </a:moveTo>
                  <a:lnTo>
                    <a:pt x="26" y="2"/>
                  </a:lnTo>
                  <a:lnTo>
                    <a:pt x="32" y="8"/>
                  </a:lnTo>
                  <a:lnTo>
                    <a:pt x="42" y="14"/>
                  </a:lnTo>
                  <a:lnTo>
                    <a:pt x="46" y="12"/>
                  </a:lnTo>
                  <a:lnTo>
                    <a:pt x="52" y="6"/>
                  </a:lnTo>
                  <a:lnTo>
                    <a:pt x="56" y="2"/>
                  </a:lnTo>
                  <a:lnTo>
                    <a:pt x="60" y="8"/>
                  </a:lnTo>
                  <a:lnTo>
                    <a:pt x="66" y="20"/>
                  </a:lnTo>
                  <a:lnTo>
                    <a:pt x="70" y="24"/>
                  </a:lnTo>
                  <a:lnTo>
                    <a:pt x="80" y="28"/>
                  </a:lnTo>
                  <a:lnTo>
                    <a:pt x="84" y="30"/>
                  </a:lnTo>
                  <a:lnTo>
                    <a:pt x="84" y="36"/>
                  </a:lnTo>
                  <a:lnTo>
                    <a:pt x="72" y="36"/>
                  </a:lnTo>
                  <a:lnTo>
                    <a:pt x="68" y="38"/>
                  </a:lnTo>
                  <a:lnTo>
                    <a:pt x="66" y="44"/>
                  </a:lnTo>
                  <a:lnTo>
                    <a:pt x="68" y="48"/>
                  </a:lnTo>
                  <a:lnTo>
                    <a:pt x="68" y="50"/>
                  </a:lnTo>
                  <a:lnTo>
                    <a:pt x="68" y="52"/>
                  </a:lnTo>
                  <a:lnTo>
                    <a:pt x="68" y="54"/>
                  </a:lnTo>
                  <a:lnTo>
                    <a:pt x="60" y="54"/>
                  </a:lnTo>
                  <a:lnTo>
                    <a:pt x="60" y="58"/>
                  </a:lnTo>
                  <a:lnTo>
                    <a:pt x="60" y="62"/>
                  </a:lnTo>
                  <a:lnTo>
                    <a:pt x="60" y="66"/>
                  </a:lnTo>
                  <a:lnTo>
                    <a:pt x="52" y="66"/>
                  </a:lnTo>
                  <a:lnTo>
                    <a:pt x="46" y="62"/>
                  </a:lnTo>
                  <a:lnTo>
                    <a:pt x="52" y="58"/>
                  </a:lnTo>
                  <a:lnTo>
                    <a:pt x="48" y="52"/>
                  </a:lnTo>
                  <a:lnTo>
                    <a:pt x="48" y="44"/>
                  </a:lnTo>
                  <a:lnTo>
                    <a:pt x="44" y="42"/>
                  </a:lnTo>
                  <a:lnTo>
                    <a:pt x="42" y="44"/>
                  </a:lnTo>
                  <a:lnTo>
                    <a:pt x="38" y="48"/>
                  </a:lnTo>
                  <a:lnTo>
                    <a:pt x="32" y="52"/>
                  </a:lnTo>
                  <a:lnTo>
                    <a:pt x="26" y="56"/>
                  </a:lnTo>
                  <a:lnTo>
                    <a:pt x="28" y="50"/>
                  </a:lnTo>
                  <a:lnTo>
                    <a:pt x="26" y="46"/>
                  </a:lnTo>
                  <a:lnTo>
                    <a:pt x="12" y="36"/>
                  </a:lnTo>
                  <a:lnTo>
                    <a:pt x="6" y="20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6" y="8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26" y="14"/>
                  </a:lnTo>
                  <a:lnTo>
                    <a:pt x="22" y="8"/>
                  </a:lnTo>
                  <a:lnTo>
                    <a:pt x="16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01" name="Freeform 290"/>
            <p:cNvSpPr>
              <a:spLocks noChangeAspect="1"/>
            </p:cNvSpPr>
            <p:nvPr/>
          </p:nvSpPr>
          <p:spPr bwMode="auto">
            <a:xfrm>
              <a:off x="4295" y="1528"/>
              <a:ext cx="67" cy="30"/>
            </a:xfrm>
            <a:custGeom>
              <a:avLst/>
              <a:gdLst>
                <a:gd name="T0" fmla="*/ 0 w 108"/>
                <a:gd name="T1" fmla="*/ 1 h 50"/>
                <a:gd name="T2" fmla="*/ 1 w 108"/>
                <a:gd name="T3" fmla="*/ 0 h 50"/>
                <a:gd name="T4" fmla="*/ 1 w 108"/>
                <a:gd name="T5" fmla="*/ 1 h 50"/>
                <a:gd name="T6" fmla="*/ 1 w 108"/>
                <a:gd name="T7" fmla="*/ 1 h 50"/>
                <a:gd name="T8" fmla="*/ 1 w 108"/>
                <a:gd name="T9" fmla="*/ 1 h 50"/>
                <a:gd name="T10" fmla="*/ 1 w 108"/>
                <a:gd name="T11" fmla="*/ 1 h 50"/>
                <a:gd name="T12" fmla="*/ 1 w 108"/>
                <a:gd name="T13" fmla="*/ 1 h 50"/>
                <a:gd name="T14" fmla="*/ 1 w 108"/>
                <a:gd name="T15" fmla="*/ 1 h 50"/>
                <a:gd name="T16" fmla="*/ 1 w 108"/>
                <a:gd name="T17" fmla="*/ 1 h 50"/>
                <a:gd name="T18" fmla="*/ 1 w 108"/>
                <a:gd name="T19" fmla="*/ 1 h 50"/>
                <a:gd name="T20" fmla="*/ 1 w 108"/>
                <a:gd name="T21" fmla="*/ 1 h 50"/>
                <a:gd name="T22" fmla="*/ 2 w 108"/>
                <a:gd name="T23" fmla="*/ 1 h 50"/>
                <a:gd name="T24" fmla="*/ 2 w 108"/>
                <a:gd name="T25" fmla="*/ 1 h 50"/>
                <a:gd name="T26" fmla="*/ 2 w 108"/>
                <a:gd name="T27" fmla="*/ 1 h 50"/>
                <a:gd name="T28" fmla="*/ 2 w 108"/>
                <a:gd name="T29" fmla="*/ 1 h 50"/>
                <a:gd name="T30" fmla="*/ 2 w 108"/>
                <a:gd name="T31" fmla="*/ 1 h 50"/>
                <a:gd name="T32" fmla="*/ 2 w 108"/>
                <a:gd name="T33" fmla="*/ 1 h 50"/>
                <a:gd name="T34" fmla="*/ 2 w 108"/>
                <a:gd name="T35" fmla="*/ 1 h 50"/>
                <a:gd name="T36" fmla="*/ 2 w 108"/>
                <a:gd name="T37" fmla="*/ 1 h 50"/>
                <a:gd name="T38" fmla="*/ 2 w 108"/>
                <a:gd name="T39" fmla="*/ 1 h 50"/>
                <a:gd name="T40" fmla="*/ 1 w 108"/>
                <a:gd name="T41" fmla="*/ 1 h 50"/>
                <a:gd name="T42" fmla="*/ 1 w 108"/>
                <a:gd name="T43" fmla="*/ 1 h 50"/>
                <a:gd name="T44" fmla="*/ 1 w 108"/>
                <a:gd name="T45" fmla="*/ 1 h 50"/>
                <a:gd name="T46" fmla="*/ 1 w 108"/>
                <a:gd name="T47" fmla="*/ 1 h 50"/>
                <a:gd name="T48" fmla="*/ 1 w 108"/>
                <a:gd name="T49" fmla="*/ 1 h 50"/>
                <a:gd name="T50" fmla="*/ 1 w 108"/>
                <a:gd name="T51" fmla="*/ 1 h 50"/>
                <a:gd name="T52" fmla="*/ 1 w 108"/>
                <a:gd name="T53" fmla="*/ 1 h 50"/>
                <a:gd name="T54" fmla="*/ 1 w 108"/>
                <a:gd name="T55" fmla="*/ 1 h 50"/>
                <a:gd name="T56" fmla="*/ 1 w 108"/>
                <a:gd name="T57" fmla="*/ 1 h 50"/>
                <a:gd name="T58" fmla="*/ 1 w 108"/>
                <a:gd name="T59" fmla="*/ 1 h 50"/>
                <a:gd name="T60" fmla="*/ 1 w 108"/>
                <a:gd name="T61" fmla="*/ 1 h 50"/>
                <a:gd name="T62" fmla="*/ 1 w 108"/>
                <a:gd name="T63" fmla="*/ 1 h 50"/>
                <a:gd name="T64" fmla="*/ 1 w 108"/>
                <a:gd name="T65" fmla="*/ 1 h 50"/>
                <a:gd name="T66" fmla="*/ 1 w 108"/>
                <a:gd name="T67" fmla="*/ 1 h 50"/>
                <a:gd name="T68" fmla="*/ 0 w 108"/>
                <a:gd name="T69" fmla="*/ 1 h 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8"/>
                <a:gd name="T106" fmla="*/ 0 h 50"/>
                <a:gd name="T107" fmla="*/ 108 w 108"/>
                <a:gd name="T108" fmla="*/ 50 h 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8" h="50">
                  <a:moveTo>
                    <a:pt x="0" y="2"/>
                  </a:moveTo>
                  <a:lnTo>
                    <a:pt x="12" y="0"/>
                  </a:lnTo>
                  <a:lnTo>
                    <a:pt x="18" y="4"/>
                  </a:lnTo>
                  <a:lnTo>
                    <a:pt x="24" y="8"/>
                  </a:lnTo>
                  <a:lnTo>
                    <a:pt x="34" y="6"/>
                  </a:lnTo>
                  <a:lnTo>
                    <a:pt x="42" y="6"/>
                  </a:lnTo>
                  <a:lnTo>
                    <a:pt x="52" y="12"/>
                  </a:lnTo>
                  <a:lnTo>
                    <a:pt x="56" y="14"/>
                  </a:lnTo>
                  <a:lnTo>
                    <a:pt x="66" y="18"/>
                  </a:lnTo>
                  <a:lnTo>
                    <a:pt x="72" y="18"/>
                  </a:lnTo>
                  <a:lnTo>
                    <a:pt x="82" y="16"/>
                  </a:lnTo>
                  <a:lnTo>
                    <a:pt x="92" y="22"/>
                  </a:lnTo>
                  <a:lnTo>
                    <a:pt x="94" y="24"/>
                  </a:lnTo>
                  <a:lnTo>
                    <a:pt x="102" y="32"/>
                  </a:lnTo>
                  <a:lnTo>
                    <a:pt x="98" y="34"/>
                  </a:lnTo>
                  <a:lnTo>
                    <a:pt x="104" y="40"/>
                  </a:lnTo>
                  <a:lnTo>
                    <a:pt x="108" y="46"/>
                  </a:lnTo>
                  <a:lnTo>
                    <a:pt x="106" y="50"/>
                  </a:lnTo>
                  <a:lnTo>
                    <a:pt x="100" y="50"/>
                  </a:lnTo>
                  <a:lnTo>
                    <a:pt x="88" y="40"/>
                  </a:lnTo>
                  <a:lnTo>
                    <a:pt x="82" y="44"/>
                  </a:lnTo>
                  <a:lnTo>
                    <a:pt x="74" y="44"/>
                  </a:lnTo>
                  <a:lnTo>
                    <a:pt x="66" y="46"/>
                  </a:lnTo>
                  <a:lnTo>
                    <a:pt x="58" y="50"/>
                  </a:lnTo>
                  <a:lnTo>
                    <a:pt x="52" y="46"/>
                  </a:lnTo>
                  <a:lnTo>
                    <a:pt x="46" y="40"/>
                  </a:lnTo>
                  <a:lnTo>
                    <a:pt x="38" y="38"/>
                  </a:lnTo>
                  <a:lnTo>
                    <a:pt x="36" y="44"/>
                  </a:lnTo>
                  <a:lnTo>
                    <a:pt x="26" y="40"/>
                  </a:lnTo>
                  <a:lnTo>
                    <a:pt x="30" y="32"/>
                  </a:lnTo>
                  <a:lnTo>
                    <a:pt x="26" y="22"/>
                  </a:lnTo>
                  <a:lnTo>
                    <a:pt x="20" y="14"/>
                  </a:lnTo>
                  <a:lnTo>
                    <a:pt x="12" y="10"/>
                  </a:lnTo>
                  <a:lnTo>
                    <a:pt x="6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02" name="Freeform 291"/>
            <p:cNvSpPr>
              <a:spLocks noChangeAspect="1"/>
            </p:cNvSpPr>
            <p:nvPr/>
          </p:nvSpPr>
          <p:spPr bwMode="auto">
            <a:xfrm>
              <a:off x="4420" y="1539"/>
              <a:ext cx="136" cy="85"/>
            </a:xfrm>
            <a:custGeom>
              <a:avLst/>
              <a:gdLst>
                <a:gd name="T0" fmla="*/ 1 w 222"/>
                <a:gd name="T1" fmla="*/ 2 h 138"/>
                <a:gd name="T2" fmla="*/ 1 w 222"/>
                <a:gd name="T3" fmla="*/ 1 h 138"/>
                <a:gd name="T4" fmla="*/ 1 w 222"/>
                <a:gd name="T5" fmla="*/ 1 h 138"/>
                <a:gd name="T6" fmla="*/ 1 w 222"/>
                <a:gd name="T7" fmla="*/ 1 h 138"/>
                <a:gd name="T8" fmla="*/ 1 w 222"/>
                <a:gd name="T9" fmla="*/ 1 h 138"/>
                <a:gd name="T10" fmla="*/ 0 w 222"/>
                <a:gd name="T11" fmla="*/ 1 h 138"/>
                <a:gd name="T12" fmla="*/ 0 w 222"/>
                <a:gd name="T13" fmla="*/ 1 h 138"/>
                <a:gd name="T14" fmla="*/ 1 w 222"/>
                <a:gd name="T15" fmla="*/ 1 h 138"/>
                <a:gd name="T16" fmla="*/ 1 w 222"/>
                <a:gd name="T17" fmla="*/ 1 h 138"/>
                <a:gd name="T18" fmla="*/ 1 w 222"/>
                <a:gd name="T19" fmla="*/ 1 h 138"/>
                <a:gd name="T20" fmla="*/ 1 w 222"/>
                <a:gd name="T21" fmla="*/ 1 h 138"/>
                <a:gd name="T22" fmla="*/ 1 w 222"/>
                <a:gd name="T23" fmla="*/ 1 h 138"/>
                <a:gd name="T24" fmla="*/ 1 w 222"/>
                <a:gd name="T25" fmla="*/ 1 h 138"/>
                <a:gd name="T26" fmla="*/ 1 w 222"/>
                <a:gd name="T27" fmla="*/ 1 h 138"/>
                <a:gd name="T28" fmla="*/ 1 w 222"/>
                <a:gd name="T29" fmla="*/ 1 h 138"/>
                <a:gd name="T30" fmla="*/ 1 w 222"/>
                <a:gd name="T31" fmla="*/ 1 h 138"/>
                <a:gd name="T32" fmla="*/ 0 w 222"/>
                <a:gd name="T33" fmla="*/ 1 h 138"/>
                <a:gd name="T34" fmla="*/ 0 w 222"/>
                <a:gd name="T35" fmla="*/ 1 h 138"/>
                <a:gd name="T36" fmla="*/ 1 w 222"/>
                <a:gd name="T37" fmla="*/ 1 h 138"/>
                <a:gd name="T38" fmla="*/ 1 w 222"/>
                <a:gd name="T39" fmla="*/ 1 h 138"/>
                <a:gd name="T40" fmla="*/ 1 w 222"/>
                <a:gd name="T41" fmla="*/ 1 h 138"/>
                <a:gd name="T42" fmla="*/ 1 w 222"/>
                <a:gd name="T43" fmla="*/ 1 h 138"/>
                <a:gd name="T44" fmla="*/ 1 w 222"/>
                <a:gd name="T45" fmla="*/ 1 h 138"/>
                <a:gd name="T46" fmla="*/ 1 w 222"/>
                <a:gd name="T47" fmla="*/ 1 h 138"/>
                <a:gd name="T48" fmla="*/ 1 w 222"/>
                <a:gd name="T49" fmla="*/ 1 h 138"/>
                <a:gd name="T50" fmla="*/ 2 w 222"/>
                <a:gd name="T51" fmla="*/ 0 h 138"/>
                <a:gd name="T52" fmla="*/ 2 w 222"/>
                <a:gd name="T53" fmla="*/ 1 h 138"/>
                <a:gd name="T54" fmla="*/ 2 w 222"/>
                <a:gd name="T55" fmla="*/ 1 h 138"/>
                <a:gd name="T56" fmla="*/ 2 w 222"/>
                <a:gd name="T57" fmla="*/ 1 h 138"/>
                <a:gd name="T58" fmla="*/ 2 w 222"/>
                <a:gd name="T59" fmla="*/ 1 h 138"/>
                <a:gd name="T60" fmla="*/ 2 w 222"/>
                <a:gd name="T61" fmla="*/ 1 h 138"/>
                <a:gd name="T62" fmla="*/ 3 w 222"/>
                <a:gd name="T63" fmla="*/ 1 h 138"/>
                <a:gd name="T64" fmla="*/ 4 w 222"/>
                <a:gd name="T65" fmla="*/ 1 h 138"/>
                <a:gd name="T66" fmla="*/ 4 w 222"/>
                <a:gd name="T67" fmla="*/ 1 h 138"/>
                <a:gd name="T68" fmla="*/ 4 w 222"/>
                <a:gd name="T69" fmla="*/ 1 h 138"/>
                <a:gd name="T70" fmla="*/ 4 w 222"/>
                <a:gd name="T71" fmla="*/ 2 h 138"/>
                <a:gd name="T72" fmla="*/ 4 w 222"/>
                <a:gd name="T73" fmla="*/ 2 h 138"/>
                <a:gd name="T74" fmla="*/ 4 w 222"/>
                <a:gd name="T75" fmla="*/ 2 h 138"/>
                <a:gd name="T76" fmla="*/ 4 w 222"/>
                <a:gd name="T77" fmla="*/ 2 h 138"/>
                <a:gd name="T78" fmla="*/ 4 w 222"/>
                <a:gd name="T79" fmla="*/ 2 h 138"/>
                <a:gd name="T80" fmla="*/ 4 w 222"/>
                <a:gd name="T81" fmla="*/ 2 h 138"/>
                <a:gd name="T82" fmla="*/ 4 w 222"/>
                <a:gd name="T83" fmla="*/ 2 h 138"/>
                <a:gd name="T84" fmla="*/ 3 w 222"/>
                <a:gd name="T85" fmla="*/ 2 h 138"/>
                <a:gd name="T86" fmla="*/ 2 w 222"/>
                <a:gd name="T87" fmla="*/ 2 h 138"/>
                <a:gd name="T88" fmla="*/ 2 w 222"/>
                <a:gd name="T89" fmla="*/ 2 h 138"/>
                <a:gd name="T90" fmla="*/ 2 w 222"/>
                <a:gd name="T91" fmla="*/ 2 h 138"/>
                <a:gd name="T92" fmla="*/ 1 w 222"/>
                <a:gd name="T93" fmla="*/ 1 h 138"/>
                <a:gd name="T94" fmla="*/ 1 w 222"/>
                <a:gd name="T95" fmla="*/ 1 h 138"/>
                <a:gd name="T96" fmla="*/ 1 w 222"/>
                <a:gd name="T97" fmla="*/ 2 h 13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22"/>
                <a:gd name="T148" fmla="*/ 0 h 138"/>
                <a:gd name="T149" fmla="*/ 222 w 222"/>
                <a:gd name="T150" fmla="*/ 138 h 13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22" h="138">
                  <a:moveTo>
                    <a:pt x="20" y="104"/>
                  </a:moveTo>
                  <a:lnTo>
                    <a:pt x="18" y="80"/>
                  </a:lnTo>
                  <a:lnTo>
                    <a:pt x="24" y="72"/>
                  </a:lnTo>
                  <a:lnTo>
                    <a:pt x="12" y="56"/>
                  </a:lnTo>
                  <a:lnTo>
                    <a:pt x="8" y="5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6" y="36"/>
                  </a:lnTo>
                  <a:lnTo>
                    <a:pt x="12" y="40"/>
                  </a:lnTo>
                  <a:lnTo>
                    <a:pt x="28" y="40"/>
                  </a:lnTo>
                  <a:lnTo>
                    <a:pt x="34" y="32"/>
                  </a:lnTo>
                  <a:lnTo>
                    <a:pt x="26" y="24"/>
                  </a:lnTo>
                  <a:lnTo>
                    <a:pt x="20" y="16"/>
                  </a:lnTo>
                  <a:lnTo>
                    <a:pt x="14" y="10"/>
                  </a:lnTo>
                  <a:lnTo>
                    <a:pt x="4" y="1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10" y="6"/>
                  </a:lnTo>
                  <a:lnTo>
                    <a:pt x="24" y="4"/>
                  </a:lnTo>
                  <a:lnTo>
                    <a:pt x="36" y="12"/>
                  </a:lnTo>
                  <a:lnTo>
                    <a:pt x="44" y="26"/>
                  </a:lnTo>
                  <a:lnTo>
                    <a:pt x="54" y="28"/>
                  </a:lnTo>
                  <a:lnTo>
                    <a:pt x="68" y="26"/>
                  </a:lnTo>
                  <a:lnTo>
                    <a:pt x="68" y="14"/>
                  </a:lnTo>
                  <a:lnTo>
                    <a:pt x="96" y="0"/>
                  </a:lnTo>
                  <a:lnTo>
                    <a:pt x="102" y="6"/>
                  </a:lnTo>
                  <a:lnTo>
                    <a:pt x="116" y="8"/>
                  </a:lnTo>
                  <a:lnTo>
                    <a:pt x="118" y="12"/>
                  </a:lnTo>
                  <a:lnTo>
                    <a:pt x="118" y="28"/>
                  </a:lnTo>
                  <a:lnTo>
                    <a:pt x="144" y="28"/>
                  </a:lnTo>
                  <a:lnTo>
                    <a:pt x="158" y="54"/>
                  </a:lnTo>
                  <a:lnTo>
                    <a:pt x="178" y="66"/>
                  </a:lnTo>
                  <a:lnTo>
                    <a:pt x="200" y="82"/>
                  </a:lnTo>
                  <a:lnTo>
                    <a:pt x="212" y="84"/>
                  </a:lnTo>
                  <a:lnTo>
                    <a:pt x="222" y="90"/>
                  </a:lnTo>
                  <a:lnTo>
                    <a:pt x="222" y="98"/>
                  </a:lnTo>
                  <a:lnTo>
                    <a:pt x="210" y="98"/>
                  </a:lnTo>
                  <a:lnTo>
                    <a:pt x="194" y="104"/>
                  </a:lnTo>
                  <a:lnTo>
                    <a:pt x="182" y="122"/>
                  </a:lnTo>
                  <a:lnTo>
                    <a:pt x="170" y="126"/>
                  </a:lnTo>
                  <a:lnTo>
                    <a:pt x="160" y="138"/>
                  </a:lnTo>
                  <a:lnTo>
                    <a:pt x="150" y="134"/>
                  </a:lnTo>
                  <a:lnTo>
                    <a:pt x="138" y="134"/>
                  </a:lnTo>
                  <a:lnTo>
                    <a:pt x="136" y="112"/>
                  </a:lnTo>
                  <a:lnTo>
                    <a:pt x="126" y="110"/>
                  </a:lnTo>
                  <a:lnTo>
                    <a:pt x="68" y="84"/>
                  </a:lnTo>
                  <a:lnTo>
                    <a:pt x="42" y="88"/>
                  </a:lnTo>
                  <a:lnTo>
                    <a:pt x="20" y="104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03" name="Freeform 292"/>
            <p:cNvSpPr>
              <a:spLocks noChangeAspect="1"/>
            </p:cNvSpPr>
            <p:nvPr/>
          </p:nvSpPr>
          <p:spPr bwMode="auto">
            <a:xfrm>
              <a:off x="4564" y="1560"/>
              <a:ext cx="72" cy="47"/>
            </a:xfrm>
            <a:custGeom>
              <a:avLst/>
              <a:gdLst>
                <a:gd name="T0" fmla="*/ 1 w 118"/>
                <a:gd name="T1" fmla="*/ 1 h 76"/>
                <a:gd name="T2" fmla="*/ 1 w 118"/>
                <a:gd name="T3" fmla="*/ 1 h 76"/>
                <a:gd name="T4" fmla="*/ 1 w 118"/>
                <a:gd name="T5" fmla="*/ 1 h 76"/>
                <a:gd name="T6" fmla="*/ 1 w 118"/>
                <a:gd name="T7" fmla="*/ 0 h 76"/>
                <a:gd name="T8" fmla="*/ 1 w 118"/>
                <a:gd name="T9" fmla="*/ 1 h 76"/>
                <a:gd name="T10" fmla="*/ 1 w 118"/>
                <a:gd name="T11" fmla="*/ 1 h 76"/>
                <a:gd name="T12" fmla="*/ 1 w 118"/>
                <a:gd name="T13" fmla="*/ 1 h 76"/>
                <a:gd name="T14" fmla="*/ 1 w 118"/>
                <a:gd name="T15" fmla="*/ 1 h 76"/>
                <a:gd name="T16" fmla="*/ 1 w 118"/>
                <a:gd name="T17" fmla="*/ 1 h 76"/>
                <a:gd name="T18" fmla="*/ 1 w 118"/>
                <a:gd name="T19" fmla="*/ 1 h 76"/>
                <a:gd name="T20" fmla="*/ 1 w 118"/>
                <a:gd name="T21" fmla="*/ 1 h 76"/>
                <a:gd name="T22" fmla="*/ 2 w 118"/>
                <a:gd name="T23" fmla="*/ 1 h 76"/>
                <a:gd name="T24" fmla="*/ 2 w 118"/>
                <a:gd name="T25" fmla="*/ 1 h 76"/>
                <a:gd name="T26" fmla="*/ 2 w 118"/>
                <a:gd name="T27" fmla="*/ 1 h 76"/>
                <a:gd name="T28" fmla="*/ 2 w 118"/>
                <a:gd name="T29" fmla="*/ 1 h 76"/>
                <a:gd name="T30" fmla="*/ 2 w 118"/>
                <a:gd name="T31" fmla="*/ 1 h 76"/>
                <a:gd name="T32" fmla="*/ 2 w 118"/>
                <a:gd name="T33" fmla="*/ 1 h 76"/>
                <a:gd name="T34" fmla="*/ 2 w 118"/>
                <a:gd name="T35" fmla="*/ 1 h 76"/>
                <a:gd name="T36" fmla="*/ 1 w 118"/>
                <a:gd name="T37" fmla="*/ 1 h 76"/>
                <a:gd name="T38" fmla="*/ 1 w 118"/>
                <a:gd name="T39" fmla="*/ 1 h 76"/>
                <a:gd name="T40" fmla="*/ 1 w 118"/>
                <a:gd name="T41" fmla="*/ 1 h 76"/>
                <a:gd name="T42" fmla="*/ 1 w 118"/>
                <a:gd name="T43" fmla="*/ 1 h 76"/>
                <a:gd name="T44" fmla="*/ 1 w 118"/>
                <a:gd name="T45" fmla="*/ 1 h 76"/>
                <a:gd name="T46" fmla="*/ 1 w 118"/>
                <a:gd name="T47" fmla="*/ 1 h 76"/>
                <a:gd name="T48" fmla="*/ 1 w 118"/>
                <a:gd name="T49" fmla="*/ 1 h 76"/>
                <a:gd name="T50" fmla="*/ 1 w 118"/>
                <a:gd name="T51" fmla="*/ 1 h 76"/>
                <a:gd name="T52" fmla="*/ 1 w 118"/>
                <a:gd name="T53" fmla="*/ 1 h 76"/>
                <a:gd name="T54" fmla="*/ 1 w 118"/>
                <a:gd name="T55" fmla="*/ 1 h 76"/>
                <a:gd name="T56" fmla="*/ 1 w 118"/>
                <a:gd name="T57" fmla="*/ 1 h 76"/>
                <a:gd name="T58" fmla="*/ 1 w 118"/>
                <a:gd name="T59" fmla="*/ 1 h 76"/>
                <a:gd name="T60" fmla="*/ 1 w 118"/>
                <a:gd name="T61" fmla="*/ 1 h 76"/>
                <a:gd name="T62" fmla="*/ 1 w 118"/>
                <a:gd name="T63" fmla="*/ 1 h 76"/>
                <a:gd name="T64" fmla="*/ 0 w 118"/>
                <a:gd name="T65" fmla="*/ 1 h 76"/>
                <a:gd name="T66" fmla="*/ 0 w 118"/>
                <a:gd name="T67" fmla="*/ 1 h 76"/>
                <a:gd name="T68" fmla="*/ 1 w 118"/>
                <a:gd name="T69" fmla="*/ 1 h 76"/>
                <a:gd name="T70" fmla="*/ 1 w 118"/>
                <a:gd name="T71" fmla="*/ 1 h 76"/>
                <a:gd name="T72" fmla="*/ 1 w 118"/>
                <a:gd name="T73" fmla="*/ 1 h 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8"/>
                <a:gd name="T112" fmla="*/ 0 h 76"/>
                <a:gd name="T113" fmla="*/ 118 w 118"/>
                <a:gd name="T114" fmla="*/ 76 h 7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8" h="76">
                  <a:moveTo>
                    <a:pt x="24" y="14"/>
                  </a:moveTo>
                  <a:lnTo>
                    <a:pt x="32" y="10"/>
                  </a:lnTo>
                  <a:lnTo>
                    <a:pt x="36" y="2"/>
                  </a:lnTo>
                  <a:lnTo>
                    <a:pt x="48" y="0"/>
                  </a:lnTo>
                  <a:lnTo>
                    <a:pt x="54" y="2"/>
                  </a:lnTo>
                  <a:lnTo>
                    <a:pt x="52" y="8"/>
                  </a:lnTo>
                  <a:lnTo>
                    <a:pt x="50" y="14"/>
                  </a:lnTo>
                  <a:lnTo>
                    <a:pt x="52" y="20"/>
                  </a:lnTo>
                  <a:lnTo>
                    <a:pt x="54" y="28"/>
                  </a:lnTo>
                  <a:lnTo>
                    <a:pt x="66" y="28"/>
                  </a:lnTo>
                  <a:lnTo>
                    <a:pt x="80" y="30"/>
                  </a:lnTo>
                  <a:lnTo>
                    <a:pt x="100" y="30"/>
                  </a:lnTo>
                  <a:lnTo>
                    <a:pt x="98" y="36"/>
                  </a:lnTo>
                  <a:lnTo>
                    <a:pt x="100" y="44"/>
                  </a:lnTo>
                  <a:lnTo>
                    <a:pt x="106" y="46"/>
                  </a:lnTo>
                  <a:lnTo>
                    <a:pt x="118" y="44"/>
                  </a:lnTo>
                  <a:lnTo>
                    <a:pt x="118" y="64"/>
                  </a:lnTo>
                  <a:lnTo>
                    <a:pt x="90" y="64"/>
                  </a:lnTo>
                  <a:lnTo>
                    <a:pt x="80" y="70"/>
                  </a:lnTo>
                  <a:lnTo>
                    <a:pt x="64" y="76"/>
                  </a:lnTo>
                  <a:lnTo>
                    <a:pt x="64" y="70"/>
                  </a:lnTo>
                  <a:lnTo>
                    <a:pt x="66" y="62"/>
                  </a:lnTo>
                  <a:lnTo>
                    <a:pt x="64" y="50"/>
                  </a:lnTo>
                  <a:lnTo>
                    <a:pt x="56" y="44"/>
                  </a:lnTo>
                  <a:lnTo>
                    <a:pt x="46" y="60"/>
                  </a:lnTo>
                  <a:lnTo>
                    <a:pt x="38" y="62"/>
                  </a:lnTo>
                  <a:lnTo>
                    <a:pt x="18" y="74"/>
                  </a:lnTo>
                  <a:lnTo>
                    <a:pt x="8" y="70"/>
                  </a:lnTo>
                  <a:lnTo>
                    <a:pt x="8" y="62"/>
                  </a:lnTo>
                  <a:lnTo>
                    <a:pt x="16" y="52"/>
                  </a:lnTo>
                  <a:lnTo>
                    <a:pt x="10" y="50"/>
                  </a:lnTo>
                  <a:lnTo>
                    <a:pt x="12" y="36"/>
                  </a:lnTo>
                  <a:lnTo>
                    <a:pt x="0" y="36"/>
                  </a:lnTo>
                  <a:lnTo>
                    <a:pt x="0" y="26"/>
                  </a:lnTo>
                  <a:lnTo>
                    <a:pt x="20" y="26"/>
                  </a:lnTo>
                  <a:lnTo>
                    <a:pt x="18" y="12"/>
                  </a:lnTo>
                  <a:lnTo>
                    <a:pt x="24" y="14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04" name="Freeform 293"/>
            <p:cNvSpPr>
              <a:spLocks noChangeAspect="1"/>
            </p:cNvSpPr>
            <p:nvPr/>
          </p:nvSpPr>
          <p:spPr bwMode="auto">
            <a:xfrm>
              <a:off x="4453" y="1506"/>
              <a:ext cx="163" cy="97"/>
            </a:xfrm>
            <a:custGeom>
              <a:avLst/>
              <a:gdLst>
                <a:gd name="T0" fmla="*/ 0 w 266"/>
                <a:gd name="T1" fmla="*/ 1 h 158"/>
                <a:gd name="T2" fmla="*/ 0 w 266"/>
                <a:gd name="T3" fmla="*/ 1 h 158"/>
                <a:gd name="T4" fmla="*/ 1 w 266"/>
                <a:gd name="T5" fmla="*/ 1 h 158"/>
                <a:gd name="T6" fmla="*/ 1 w 266"/>
                <a:gd name="T7" fmla="*/ 0 h 158"/>
                <a:gd name="T8" fmla="*/ 1 w 266"/>
                <a:gd name="T9" fmla="*/ 1 h 158"/>
                <a:gd name="T10" fmla="*/ 1 w 266"/>
                <a:gd name="T11" fmla="*/ 1 h 158"/>
                <a:gd name="T12" fmla="*/ 1 w 266"/>
                <a:gd name="T13" fmla="*/ 1 h 158"/>
                <a:gd name="T14" fmla="*/ 2 w 266"/>
                <a:gd name="T15" fmla="*/ 1 h 158"/>
                <a:gd name="T16" fmla="*/ 2 w 266"/>
                <a:gd name="T17" fmla="*/ 1 h 158"/>
                <a:gd name="T18" fmla="*/ 2 w 266"/>
                <a:gd name="T19" fmla="*/ 1 h 158"/>
                <a:gd name="T20" fmla="*/ 3 w 266"/>
                <a:gd name="T21" fmla="*/ 1 h 158"/>
                <a:gd name="T22" fmla="*/ 3 w 266"/>
                <a:gd name="T23" fmla="*/ 1 h 158"/>
                <a:gd name="T24" fmla="*/ 4 w 266"/>
                <a:gd name="T25" fmla="*/ 1 h 158"/>
                <a:gd name="T26" fmla="*/ 4 w 266"/>
                <a:gd name="T27" fmla="*/ 1 h 158"/>
                <a:gd name="T28" fmla="*/ 4 w 266"/>
                <a:gd name="T29" fmla="*/ 1 h 158"/>
                <a:gd name="T30" fmla="*/ 4 w 266"/>
                <a:gd name="T31" fmla="*/ 1 h 158"/>
                <a:gd name="T32" fmla="*/ 4 w 266"/>
                <a:gd name="T33" fmla="*/ 2 h 158"/>
                <a:gd name="T34" fmla="*/ 4 w 266"/>
                <a:gd name="T35" fmla="*/ 2 h 158"/>
                <a:gd name="T36" fmla="*/ 4 w 266"/>
                <a:gd name="T37" fmla="*/ 1 h 158"/>
                <a:gd name="T38" fmla="*/ 4 w 266"/>
                <a:gd name="T39" fmla="*/ 1 h 158"/>
                <a:gd name="T40" fmla="*/ 4 w 266"/>
                <a:gd name="T41" fmla="*/ 1 h 158"/>
                <a:gd name="T42" fmla="*/ 4 w 266"/>
                <a:gd name="T43" fmla="*/ 1 h 158"/>
                <a:gd name="T44" fmla="*/ 4 w 266"/>
                <a:gd name="T45" fmla="*/ 1 h 158"/>
                <a:gd name="T46" fmla="*/ 5 w 266"/>
                <a:gd name="T47" fmla="*/ 1 h 158"/>
                <a:gd name="T48" fmla="*/ 5 w 266"/>
                <a:gd name="T49" fmla="*/ 1 h 158"/>
                <a:gd name="T50" fmla="*/ 5 w 266"/>
                <a:gd name="T51" fmla="*/ 1 h 158"/>
                <a:gd name="T52" fmla="*/ 6 w 266"/>
                <a:gd name="T53" fmla="*/ 2 h 158"/>
                <a:gd name="T54" fmla="*/ 5 w 266"/>
                <a:gd name="T55" fmla="*/ 2 h 158"/>
                <a:gd name="T56" fmla="*/ 5 w 266"/>
                <a:gd name="T57" fmla="*/ 2 h 158"/>
                <a:gd name="T58" fmla="*/ 5 w 266"/>
                <a:gd name="T59" fmla="*/ 2 h 158"/>
                <a:gd name="T60" fmla="*/ 4 w 266"/>
                <a:gd name="T61" fmla="*/ 2 h 158"/>
                <a:gd name="T62" fmla="*/ 4 w 266"/>
                <a:gd name="T63" fmla="*/ 2 h 158"/>
                <a:gd name="T64" fmla="*/ 4 w 266"/>
                <a:gd name="T65" fmla="*/ 1 h 158"/>
                <a:gd name="T66" fmla="*/ 4 w 266"/>
                <a:gd name="T67" fmla="*/ 2 h 158"/>
                <a:gd name="T68" fmla="*/ 4 w 266"/>
                <a:gd name="T69" fmla="*/ 2 h 158"/>
                <a:gd name="T70" fmla="*/ 4 w 266"/>
                <a:gd name="T71" fmla="*/ 2 h 158"/>
                <a:gd name="T72" fmla="*/ 4 w 266"/>
                <a:gd name="T73" fmla="*/ 2 h 158"/>
                <a:gd name="T74" fmla="*/ 4 w 266"/>
                <a:gd name="T75" fmla="*/ 2 h 158"/>
                <a:gd name="T76" fmla="*/ 4 w 266"/>
                <a:gd name="T77" fmla="*/ 2 h 158"/>
                <a:gd name="T78" fmla="*/ 4 w 266"/>
                <a:gd name="T79" fmla="*/ 2 h 158"/>
                <a:gd name="T80" fmla="*/ 4 w 266"/>
                <a:gd name="T81" fmla="*/ 2 h 158"/>
                <a:gd name="T82" fmla="*/ 4 w 266"/>
                <a:gd name="T83" fmla="*/ 2 h 158"/>
                <a:gd name="T84" fmla="*/ 4 w 266"/>
                <a:gd name="T85" fmla="*/ 2 h 158"/>
                <a:gd name="T86" fmla="*/ 4 w 266"/>
                <a:gd name="T87" fmla="*/ 3 h 158"/>
                <a:gd name="T88" fmla="*/ 4 w 266"/>
                <a:gd name="T89" fmla="*/ 4 h 158"/>
                <a:gd name="T90" fmla="*/ 4 w 266"/>
                <a:gd name="T91" fmla="*/ 3 h 158"/>
                <a:gd name="T92" fmla="*/ 4 w 266"/>
                <a:gd name="T93" fmla="*/ 2 h 158"/>
                <a:gd name="T94" fmla="*/ 3 w 266"/>
                <a:gd name="T95" fmla="*/ 2 h 158"/>
                <a:gd name="T96" fmla="*/ 3 w 266"/>
                <a:gd name="T97" fmla="*/ 2 h 158"/>
                <a:gd name="T98" fmla="*/ 2 w 266"/>
                <a:gd name="T99" fmla="*/ 2 h 158"/>
                <a:gd name="T100" fmla="*/ 2 w 266"/>
                <a:gd name="T101" fmla="*/ 1 h 158"/>
                <a:gd name="T102" fmla="*/ 1 w 266"/>
                <a:gd name="T103" fmla="*/ 1 h 158"/>
                <a:gd name="T104" fmla="*/ 1 w 266"/>
                <a:gd name="T105" fmla="*/ 1 h 158"/>
                <a:gd name="T106" fmla="*/ 1 w 266"/>
                <a:gd name="T107" fmla="*/ 1 h 158"/>
                <a:gd name="T108" fmla="*/ 1 w 266"/>
                <a:gd name="T109" fmla="*/ 1 h 158"/>
                <a:gd name="T110" fmla="*/ 1 w 266"/>
                <a:gd name="T111" fmla="*/ 1 h 158"/>
                <a:gd name="T112" fmla="*/ 1 w 266"/>
                <a:gd name="T113" fmla="*/ 1 h 158"/>
                <a:gd name="T114" fmla="*/ 1 w 266"/>
                <a:gd name="T115" fmla="*/ 1 h 158"/>
                <a:gd name="T116" fmla="*/ 0 w 266"/>
                <a:gd name="T117" fmla="*/ 1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6"/>
                <a:gd name="T178" fmla="*/ 0 h 158"/>
                <a:gd name="T179" fmla="*/ 266 w 266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6" h="158">
                  <a:moveTo>
                    <a:pt x="0" y="82"/>
                  </a:moveTo>
                  <a:lnTo>
                    <a:pt x="0" y="8"/>
                  </a:lnTo>
                  <a:lnTo>
                    <a:pt x="18" y="4"/>
                  </a:lnTo>
                  <a:lnTo>
                    <a:pt x="46" y="0"/>
                  </a:lnTo>
                  <a:lnTo>
                    <a:pt x="54" y="6"/>
                  </a:lnTo>
                  <a:lnTo>
                    <a:pt x="70" y="16"/>
                  </a:lnTo>
                  <a:lnTo>
                    <a:pt x="80" y="20"/>
                  </a:lnTo>
                  <a:lnTo>
                    <a:pt x="94" y="38"/>
                  </a:lnTo>
                  <a:lnTo>
                    <a:pt x="132" y="36"/>
                  </a:lnTo>
                  <a:lnTo>
                    <a:pt x="140" y="34"/>
                  </a:lnTo>
                  <a:lnTo>
                    <a:pt x="158" y="52"/>
                  </a:lnTo>
                  <a:lnTo>
                    <a:pt x="158" y="60"/>
                  </a:lnTo>
                  <a:lnTo>
                    <a:pt x="168" y="68"/>
                  </a:lnTo>
                  <a:lnTo>
                    <a:pt x="170" y="84"/>
                  </a:lnTo>
                  <a:lnTo>
                    <a:pt x="188" y="82"/>
                  </a:lnTo>
                  <a:lnTo>
                    <a:pt x="192" y="84"/>
                  </a:lnTo>
                  <a:lnTo>
                    <a:pt x="192" y="94"/>
                  </a:lnTo>
                  <a:lnTo>
                    <a:pt x="200" y="94"/>
                  </a:lnTo>
                  <a:lnTo>
                    <a:pt x="202" y="84"/>
                  </a:lnTo>
                  <a:lnTo>
                    <a:pt x="214" y="74"/>
                  </a:lnTo>
                  <a:lnTo>
                    <a:pt x="234" y="62"/>
                  </a:lnTo>
                  <a:lnTo>
                    <a:pt x="230" y="72"/>
                  </a:lnTo>
                  <a:lnTo>
                    <a:pt x="228" y="76"/>
                  </a:lnTo>
                  <a:lnTo>
                    <a:pt x="236" y="80"/>
                  </a:lnTo>
                  <a:lnTo>
                    <a:pt x="248" y="76"/>
                  </a:lnTo>
                  <a:lnTo>
                    <a:pt x="258" y="82"/>
                  </a:lnTo>
                  <a:lnTo>
                    <a:pt x="266" y="90"/>
                  </a:lnTo>
                  <a:lnTo>
                    <a:pt x="258" y="98"/>
                  </a:lnTo>
                  <a:lnTo>
                    <a:pt x="248" y="102"/>
                  </a:lnTo>
                  <a:lnTo>
                    <a:pt x="236" y="102"/>
                  </a:lnTo>
                  <a:lnTo>
                    <a:pt x="232" y="98"/>
                  </a:lnTo>
                  <a:lnTo>
                    <a:pt x="234" y="90"/>
                  </a:lnTo>
                  <a:lnTo>
                    <a:pt x="228" y="88"/>
                  </a:lnTo>
                  <a:lnTo>
                    <a:pt x="216" y="90"/>
                  </a:lnTo>
                  <a:lnTo>
                    <a:pt x="212" y="98"/>
                  </a:lnTo>
                  <a:lnTo>
                    <a:pt x="204" y="102"/>
                  </a:lnTo>
                  <a:lnTo>
                    <a:pt x="198" y="100"/>
                  </a:lnTo>
                  <a:lnTo>
                    <a:pt x="200" y="114"/>
                  </a:lnTo>
                  <a:lnTo>
                    <a:pt x="180" y="114"/>
                  </a:lnTo>
                  <a:lnTo>
                    <a:pt x="180" y="124"/>
                  </a:lnTo>
                  <a:lnTo>
                    <a:pt x="192" y="124"/>
                  </a:lnTo>
                  <a:lnTo>
                    <a:pt x="190" y="138"/>
                  </a:lnTo>
                  <a:lnTo>
                    <a:pt x="196" y="140"/>
                  </a:lnTo>
                  <a:lnTo>
                    <a:pt x="188" y="150"/>
                  </a:lnTo>
                  <a:lnTo>
                    <a:pt x="188" y="158"/>
                  </a:lnTo>
                  <a:lnTo>
                    <a:pt x="168" y="152"/>
                  </a:lnTo>
                  <a:lnTo>
                    <a:pt x="168" y="144"/>
                  </a:lnTo>
                  <a:lnTo>
                    <a:pt x="158" y="138"/>
                  </a:lnTo>
                  <a:lnTo>
                    <a:pt x="146" y="136"/>
                  </a:lnTo>
                  <a:lnTo>
                    <a:pt x="104" y="108"/>
                  </a:lnTo>
                  <a:lnTo>
                    <a:pt x="90" y="82"/>
                  </a:lnTo>
                  <a:lnTo>
                    <a:pt x="64" y="82"/>
                  </a:lnTo>
                  <a:lnTo>
                    <a:pt x="64" y="66"/>
                  </a:lnTo>
                  <a:lnTo>
                    <a:pt x="62" y="62"/>
                  </a:lnTo>
                  <a:lnTo>
                    <a:pt x="48" y="60"/>
                  </a:lnTo>
                  <a:lnTo>
                    <a:pt x="42" y="54"/>
                  </a:lnTo>
                  <a:lnTo>
                    <a:pt x="14" y="68"/>
                  </a:lnTo>
                  <a:lnTo>
                    <a:pt x="14" y="8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05" name="Freeform 294"/>
            <p:cNvSpPr>
              <a:spLocks noChangeAspect="1"/>
            </p:cNvSpPr>
            <p:nvPr/>
          </p:nvSpPr>
          <p:spPr bwMode="auto">
            <a:xfrm>
              <a:off x="4593" y="1532"/>
              <a:ext cx="97" cy="46"/>
            </a:xfrm>
            <a:custGeom>
              <a:avLst/>
              <a:gdLst>
                <a:gd name="T0" fmla="*/ 1 w 158"/>
                <a:gd name="T1" fmla="*/ 1 h 76"/>
                <a:gd name="T2" fmla="*/ 1 w 158"/>
                <a:gd name="T3" fmla="*/ 1 h 76"/>
                <a:gd name="T4" fmla="*/ 1 w 158"/>
                <a:gd name="T5" fmla="*/ 1 h 76"/>
                <a:gd name="T6" fmla="*/ 1 w 158"/>
                <a:gd name="T7" fmla="*/ 1 h 76"/>
                <a:gd name="T8" fmla="*/ 1 w 158"/>
                <a:gd name="T9" fmla="*/ 1 h 76"/>
                <a:gd name="T10" fmla="*/ 1 w 158"/>
                <a:gd name="T11" fmla="*/ 1 h 76"/>
                <a:gd name="T12" fmla="*/ 1 w 158"/>
                <a:gd name="T13" fmla="*/ 0 h 76"/>
                <a:gd name="T14" fmla="*/ 1 w 158"/>
                <a:gd name="T15" fmla="*/ 1 h 76"/>
                <a:gd name="T16" fmla="*/ 1 w 158"/>
                <a:gd name="T17" fmla="*/ 1 h 76"/>
                <a:gd name="T18" fmla="*/ 2 w 158"/>
                <a:gd name="T19" fmla="*/ 1 h 76"/>
                <a:gd name="T20" fmla="*/ 2 w 158"/>
                <a:gd name="T21" fmla="*/ 1 h 76"/>
                <a:gd name="T22" fmla="*/ 3 w 158"/>
                <a:gd name="T23" fmla="*/ 1 h 76"/>
                <a:gd name="T24" fmla="*/ 4 w 158"/>
                <a:gd name="T25" fmla="*/ 1 h 76"/>
                <a:gd name="T26" fmla="*/ 3 w 158"/>
                <a:gd name="T27" fmla="*/ 1 h 76"/>
                <a:gd name="T28" fmla="*/ 2 w 158"/>
                <a:gd name="T29" fmla="*/ 1 h 76"/>
                <a:gd name="T30" fmla="*/ 2 w 158"/>
                <a:gd name="T31" fmla="*/ 1 h 76"/>
                <a:gd name="T32" fmla="*/ 2 w 158"/>
                <a:gd name="T33" fmla="*/ 1 h 76"/>
                <a:gd name="T34" fmla="*/ 2 w 158"/>
                <a:gd name="T35" fmla="*/ 1 h 76"/>
                <a:gd name="T36" fmla="*/ 2 w 158"/>
                <a:gd name="T37" fmla="*/ 1 h 76"/>
                <a:gd name="T38" fmla="*/ 1 w 158"/>
                <a:gd name="T39" fmla="*/ 1 h 76"/>
                <a:gd name="T40" fmla="*/ 1 w 158"/>
                <a:gd name="T41" fmla="*/ 1 h 76"/>
                <a:gd name="T42" fmla="*/ 1 w 158"/>
                <a:gd name="T43" fmla="*/ 1 h 76"/>
                <a:gd name="T44" fmla="*/ 1 w 158"/>
                <a:gd name="T45" fmla="*/ 1 h 76"/>
                <a:gd name="T46" fmla="*/ 1 w 158"/>
                <a:gd name="T47" fmla="*/ 1 h 76"/>
                <a:gd name="T48" fmla="*/ 1 w 158"/>
                <a:gd name="T49" fmla="*/ 1 h 76"/>
                <a:gd name="T50" fmla="*/ 1 w 158"/>
                <a:gd name="T51" fmla="*/ 1 h 76"/>
                <a:gd name="T52" fmla="*/ 1 w 158"/>
                <a:gd name="T53" fmla="*/ 1 h 76"/>
                <a:gd name="T54" fmla="*/ 1 w 158"/>
                <a:gd name="T55" fmla="*/ 1 h 76"/>
                <a:gd name="T56" fmla="*/ 1 w 158"/>
                <a:gd name="T57" fmla="*/ 1 h 76"/>
                <a:gd name="T58" fmla="*/ 1 w 158"/>
                <a:gd name="T59" fmla="*/ 1 h 76"/>
                <a:gd name="T60" fmla="*/ 1 w 158"/>
                <a:gd name="T61" fmla="*/ 1 h 76"/>
                <a:gd name="T62" fmla="*/ 1 w 158"/>
                <a:gd name="T63" fmla="*/ 1 h 76"/>
                <a:gd name="T64" fmla="*/ 1 w 158"/>
                <a:gd name="T65" fmla="*/ 1 h 76"/>
                <a:gd name="T66" fmla="*/ 1 w 158"/>
                <a:gd name="T67" fmla="*/ 1 h 76"/>
                <a:gd name="T68" fmla="*/ 1 w 158"/>
                <a:gd name="T69" fmla="*/ 1 h 76"/>
                <a:gd name="T70" fmla="*/ 1 w 158"/>
                <a:gd name="T71" fmla="*/ 1 h 76"/>
                <a:gd name="T72" fmla="*/ 1 w 158"/>
                <a:gd name="T73" fmla="*/ 1 h 76"/>
                <a:gd name="T74" fmla="*/ 1 w 158"/>
                <a:gd name="T75" fmla="*/ 1 h 76"/>
                <a:gd name="T76" fmla="*/ 1 w 158"/>
                <a:gd name="T77" fmla="*/ 1 h 76"/>
                <a:gd name="T78" fmla="*/ 0 w 158"/>
                <a:gd name="T79" fmla="*/ 1 h 76"/>
                <a:gd name="T80" fmla="*/ 1 w 158"/>
                <a:gd name="T81" fmla="*/ 1 h 76"/>
                <a:gd name="T82" fmla="*/ 1 w 158"/>
                <a:gd name="T83" fmla="*/ 1 h 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8"/>
                <a:gd name="T127" fmla="*/ 0 h 76"/>
                <a:gd name="T128" fmla="*/ 158 w 158"/>
                <a:gd name="T129" fmla="*/ 76 h 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8" h="76">
                  <a:moveTo>
                    <a:pt x="6" y="20"/>
                  </a:moveTo>
                  <a:lnTo>
                    <a:pt x="16" y="8"/>
                  </a:lnTo>
                  <a:lnTo>
                    <a:pt x="28" y="8"/>
                  </a:lnTo>
                  <a:lnTo>
                    <a:pt x="32" y="12"/>
                  </a:lnTo>
                  <a:lnTo>
                    <a:pt x="50" y="10"/>
                  </a:lnTo>
                  <a:lnTo>
                    <a:pt x="52" y="4"/>
                  </a:lnTo>
                  <a:lnTo>
                    <a:pt x="60" y="0"/>
                  </a:lnTo>
                  <a:lnTo>
                    <a:pt x="72" y="2"/>
                  </a:lnTo>
                  <a:lnTo>
                    <a:pt x="74" y="10"/>
                  </a:lnTo>
                  <a:lnTo>
                    <a:pt x="134" y="8"/>
                  </a:lnTo>
                  <a:lnTo>
                    <a:pt x="140" y="14"/>
                  </a:lnTo>
                  <a:lnTo>
                    <a:pt x="148" y="16"/>
                  </a:lnTo>
                  <a:lnTo>
                    <a:pt x="158" y="20"/>
                  </a:lnTo>
                  <a:lnTo>
                    <a:pt x="152" y="24"/>
                  </a:lnTo>
                  <a:lnTo>
                    <a:pt x="138" y="32"/>
                  </a:lnTo>
                  <a:lnTo>
                    <a:pt x="126" y="36"/>
                  </a:lnTo>
                  <a:lnTo>
                    <a:pt x="122" y="44"/>
                  </a:lnTo>
                  <a:lnTo>
                    <a:pt x="102" y="44"/>
                  </a:lnTo>
                  <a:lnTo>
                    <a:pt x="98" y="54"/>
                  </a:lnTo>
                  <a:lnTo>
                    <a:pt x="82" y="58"/>
                  </a:lnTo>
                  <a:lnTo>
                    <a:pt x="82" y="52"/>
                  </a:lnTo>
                  <a:lnTo>
                    <a:pt x="68" y="52"/>
                  </a:lnTo>
                  <a:lnTo>
                    <a:pt x="66" y="58"/>
                  </a:lnTo>
                  <a:lnTo>
                    <a:pt x="58" y="62"/>
                  </a:lnTo>
                  <a:lnTo>
                    <a:pt x="54" y="66"/>
                  </a:lnTo>
                  <a:lnTo>
                    <a:pt x="52" y="76"/>
                  </a:lnTo>
                  <a:lnTo>
                    <a:pt x="32" y="76"/>
                  </a:lnTo>
                  <a:lnTo>
                    <a:pt x="18" y="74"/>
                  </a:lnTo>
                  <a:lnTo>
                    <a:pt x="6" y="74"/>
                  </a:lnTo>
                  <a:lnTo>
                    <a:pt x="4" y="66"/>
                  </a:lnTo>
                  <a:lnTo>
                    <a:pt x="2" y="60"/>
                  </a:lnTo>
                  <a:lnTo>
                    <a:pt x="4" y="56"/>
                  </a:lnTo>
                  <a:lnTo>
                    <a:pt x="8" y="60"/>
                  </a:lnTo>
                  <a:lnTo>
                    <a:pt x="20" y="60"/>
                  </a:lnTo>
                  <a:lnTo>
                    <a:pt x="30" y="56"/>
                  </a:lnTo>
                  <a:lnTo>
                    <a:pt x="38" y="48"/>
                  </a:lnTo>
                  <a:lnTo>
                    <a:pt x="30" y="40"/>
                  </a:lnTo>
                  <a:lnTo>
                    <a:pt x="20" y="34"/>
                  </a:lnTo>
                  <a:lnTo>
                    <a:pt x="8" y="38"/>
                  </a:lnTo>
                  <a:lnTo>
                    <a:pt x="0" y="34"/>
                  </a:lnTo>
                  <a:lnTo>
                    <a:pt x="2" y="30"/>
                  </a:lnTo>
                  <a:lnTo>
                    <a:pt x="6" y="2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06" name="Freeform 295"/>
            <p:cNvSpPr>
              <a:spLocks noChangeAspect="1"/>
            </p:cNvSpPr>
            <p:nvPr/>
          </p:nvSpPr>
          <p:spPr bwMode="auto">
            <a:xfrm>
              <a:off x="4361" y="1381"/>
              <a:ext cx="393" cy="182"/>
            </a:xfrm>
            <a:custGeom>
              <a:avLst/>
              <a:gdLst>
                <a:gd name="T0" fmla="*/ 2 w 640"/>
                <a:gd name="T1" fmla="*/ 5 h 298"/>
                <a:gd name="T2" fmla="*/ 1 w 640"/>
                <a:gd name="T3" fmla="*/ 4 h 298"/>
                <a:gd name="T4" fmla="*/ 1 w 640"/>
                <a:gd name="T5" fmla="*/ 4 h 298"/>
                <a:gd name="T6" fmla="*/ 1 w 640"/>
                <a:gd name="T7" fmla="*/ 4 h 298"/>
                <a:gd name="T8" fmla="*/ 2 w 640"/>
                <a:gd name="T9" fmla="*/ 4 h 298"/>
                <a:gd name="T10" fmla="*/ 2 w 640"/>
                <a:gd name="T11" fmla="*/ 4 h 298"/>
                <a:gd name="T12" fmla="*/ 1 w 640"/>
                <a:gd name="T13" fmla="*/ 3 h 298"/>
                <a:gd name="T14" fmla="*/ 1 w 640"/>
                <a:gd name="T15" fmla="*/ 4 h 298"/>
                <a:gd name="T16" fmla="*/ 1 w 640"/>
                <a:gd name="T17" fmla="*/ 3 h 298"/>
                <a:gd name="T18" fmla="*/ 0 w 640"/>
                <a:gd name="T19" fmla="*/ 2 h 298"/>
                <a:gd name="T20" fmla="*/ 1 w 640"/>
                <a:gd name="T21" fmla="*/ 2 h 298"/>
                <a:gd name="T22" fmla="*/ 1 w 640"/>
                <a:gd name="T23" fmla="*/ 2 h 298"/>
                <a:gd name="T24" fmla="*/ 1 w 640"/>
                <a:gd name="T25" fmla="*/ 1 h 298"/>
                <a:gd name="T26" fmla="*/ 2 w 640"/>
                <a:gd name="T27" fmla="*/ 1 h 298"/>
                <a:gd name="T28" fmla="*/ 3 w 640"/>
                <a:gd name="T29" fmla="*/ 2 h 298"/>
                <a:gd name="T30" fmla="*/ 4 w 640"/>
                <a:gd name="T31" fmla="*/ 2 h 298"/>
                <a:gd name="T32" fmla="*/ 4 w 640"/>
                <a:gd name="T33" fmla="*/ 2 h 298"/>
                <a:gd name="T34" fmla="*/ 4 w 640"/>
                <a:gd name="T35" fmla="*/ 1 h 298"/>
                <a:gd name="T36" fmla="*/ 4 w 640"/>
                <a:gd name="T37" fmla="*/ 1 h 298"/>
                <a:gd name="T38" fmla="*/ 4 w 640"/>
                <a:gd name="T39" fmla="*/ 1 h 298"/>
                <a:gd name="T40" fmla="*/ 5 w 640"/>
                <a:gd name="T41" fmla="*/ 1 h 298"/>
                <a:gd name="T42" fmla="*/ 6 w 640"/>
                <a:gd name="T43" fmla="*/ 1 h 298"/>
                <a:gd name="T44" fmla="*/ 6 w 640"/>
                <a:gd name="T45" fmla="*/ 1 h 298"/>
                <a:gd name="T46" fmla="*/ 7 w 640"/>
                <a:gd name="T47" fmla="*/ 0 h 298"/>
                <a:gd name="T48" fmla="*/ 8 w 640"/>
                <a:gd name="T49" fmla="*/ 1 h 298"/>
                <a:gd name="T50" fmla="*/ 9 w 640"/>
                <a:gd name="T51" fmla="*/ 1 h 298"/>
                <a:gd name="T52" fmla="*/ 9 w 640"/>
                <a:gd name="T53" fmla="*/ 1 h 298"/>
                <a:gd name="T54" fmla="*/ 10 w 640"/>
                <a:gd name="T55" fmla="*/ 1 h 298"/>
                <a:gd name="T56" fmla="*/ 10 w 640"/>
                <a:gd name="T57" fmla="*/ 1 h 298"/>
                <a:gd name="T58" fmla="*/ 10 w 640"/>
                <a:gd name="T59" fmla="*/ 2 h 298"/>
                <a:gd name="T60" fmla="*/ 11 w 640"/>
                <a:gd name="T61" fmla="*/ 1 h 298"/>
                <a:gd name="T62" fmla="*/ 11 w 640"/>
                <a:gd name="T63" fmla="*/ 2 h 298"/>
                <a:gd name="T64" fmla="*/ 12 w 640"/>
                <a:gd name="T65" fmla="*/ 2 h 298"/>
                <a:gd name="T66" fmla="*/ 12 w 640"/>
                <a:gd name="T67" fmla="*/ 2 h 298"/>
                <a:gd name="T68" fmla="*/ 13 w 640"/>
                <a:gd name="T69" fmla="*/ 2 h 298"/>
                <a:gd name="T70" fmla="*/ 13 w 640"/>
                <a:gd name="T71" fmla="*/ 2 h 298"/>
                <a:gd name="T72" fmla="*/ 12 w 640"/>
                <a:gd name="T73" fmla="*/ 3 h 298"/>
                <a:gd name="T74" fmla="*/ 12 w 640"/>
                <a:gd name="T75" fmla="*/ 3 h 298"/>
                <a:gd name="T76" fmla="*/ 12 w 640"/>
                <a:gd name="T77" fmla="*/ 4 h 298"/>
                <a:gd name="T78" fmla="*/ 11 w 640"/>
                <a:gd name="T79" fmla="*/ 4 h 298"/>
                <a:gd name="T80" fmla="*/ 11 w 640"/>
                <a:gd name="T81" fmla="*/ 4 h 298"/>
                <a:gd name="T82" fmla="*/ 11 w 640"/>
                <a:gd name="T83" fmla="*/ 5 h 298"/>
                <a:gd name="T84" fmla="*/ 10 w 640"/>
                <a:gd name="T85" fmla="*/ 5 h 298"/>
                <a:gd name="T86" fmla="*/ 10 w 640"/>
                <a:gd name="T87" fmla="*/ 5 h 298"/>
                <a:gd name="T88" fmla="*/ 9 w 640"/>
                <a:gd name="T89" fmla="*/ 5 h 298"/>
                <a:gd name="T90" fmla="*/ 9 w 640"/>
                <a:gd name="T91" fmla="*/ 5 h 298"/>
                <a:gd name="T92" fmla="*/ 9 w 640"/>
                <a:gd name="T93" fmla="*/ 5 h 298"/>
                <a:gd name="T94" fmla="*/ 8 w 640"/>
                <a:gd name="T95" fmla="*/ 5 h 298"/>
                <a:gd name="T96" fmla="*/ 7 w 640"/>
                <a:gd name="T97" fmla="*/ 5 h 298"/>
                <a:gd name="T98" fmla="*/ 7 w 640"/>
                <a:gd name="T99" fmla="*/ 6 h 298"/>
                <a:gd name="T100" fmla="*/ 7 w 640"/>
                <a:gd name="T101" fmla="*/ 5 h 298"/>
                <a:gd name="T102" fmla="*/ 6 w 640"/>
                <a:gd name="T103" fmla="*/ 5 h 298"/>
                <a:gd name="T104" fmla="*/ 6 w 640"/>
                <a:gd name="T105" fmla="*/ 5 h 298"/>
                <a:gd name="T106" fmla="*/ 6 w 640"/>
                <a:gd name="T107" fmla="*/ 4 h 298"/>
                <a:gd name="T108" fmla="*/ 5 w 640"/>
                <a:gd name="T109" fmla="*/ 5 h 298"/>
                <a:gd name="T110" fmla="*/ 4 w 640"/>
                <a:gd name="T111" fmla="*/ 4 h 298"/>
                <a:gd name="T112" fmla="*/ 4 w 640"/>
                <a:gd name="T113" fmla="*/ 4 h 298"/>
                <a:gd name="T114" fmla="*/ 3 w 640"/>
                <a:gd name="T115" fmla="*/ 5 h 298"/>
                <a:gd name="T116" fmla="*/ 2 w 640"/>
                <a:gd name="T117" fmla="*/ 5 h 298"/>
                <a:gd name="T118" fmla="*/ 2 w 640"/>
                <a:gd name="T119" fmla="*/ 5 h 29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40"/>
                <a:gd name="T181" fmla="*/ 0 h 298"/>
                <a:gd name="T182" fmla="*/ 640 w 640"/>
                <a:gd name="T183" fmla="*/ 298 h 29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40" h="298">
                  <a:moveTo>
                    <a:pt x="108" y="262"/>
                  </a:moveTo>
                  <a:lnTo>
                    <a:pt x="94" y="260"/>
                  </a:lnTo>
                  <a:lnTo>
                    <a:pt x="78" y="248"/>
                  </a:lnTo>
                  <a:lnTo>
                    <a:pt x="66" y="234"/>
                  </a:lnTo>
                  <a:lnTo>
                    <a:pt x="58" y="224"/>
                  </a:lnTo>
                  <a:lnTo>
                    <a:pt x="64" y="220"/>
                  </a:lnTo>
                  <a:lnTo>
                    <a:pt x="78" y="222"/>
                  </a:lnTo>
                  <a:lnTo>
                    <a:pt x="76" y="210"/>
                  </a:lnTo>
                  <a:lnTo>
                    <a:pt x="82" y="206"/>
                  </a:lnTo>
                  <a:lnTo>
                    <a:pt x="94" y="208"/>
                  </a:lnTo>
                  <a:lnTo>
                    <a:pt x="104" y="210"/>
                  </a:lnTo>
                  <a:lnTo>
                    <a:pt x="108" y="196"/>
                  </a:lnTo>
                  <a:lnTo>
                    <a:pt x="100" y="176"/>
                  </a:lnTo>
                  <a:lnTo>
                    <a:pt x="82" y="176"/>
                  </a:lnTo>
                  <a:lnTo>
                    <a:pt x="64" y="178"/>
                  </a:lnTo>
                  <a:lnTo>
                    <a:pt x="40" y="188"/>
                  </a:lnTo>
                  <a:lnTo>
                    <a:pt x="36" y="174"/>
                  </a:lnTo>
                  <a:lnTo>
                    <a:pt x="24" y="158"/>
                  </a:lnTo>
                  <a:lnTo>
                    <a:pt x="10" y="154"/>
                  </a:lnTo>
                  <a:lnTo>
                    <a:pt x="0" y="140"/>
                  </a:lnTo>
                  <a:lnTo>
                    <a:pt x="6" y="116"/>
                  </a:lnTo>
                  <a:lnTo>
                    <a:pt x="18" y="102"/>
                  </a:lnTo>
                  <a:lnTo>
                    <a:pt x="26" y="118"/>
                  </a:lnTo>
                  <a:lnTo>
                    <a:pt x="34" y="114"/>
                  </a:lnTo>
                  <a:lnTo>
                    <a:pt x="36" y="102"/>
                  </a:lnTo>
                  <a:lnTo>
                    <a:pt x="60" y="84"/>
                  </a:lnTo>
                  <a:lnTo>
                    <a:pt x="76" y="78"/>
                  </a:lnTo>
                  <a:lnTo>
                    <a:pt x="112" y="84"/>
                  </a:lnTo>
                  <a:lnTo>
                    <a:pt x="136" y="98"/>
                  </a:lnTo>
                  <a:lnTo>
                    <a:pt x="150" y="100"/>
                  </a:lnTo>
                  <a:lnTo>
                    <a:pt x="172" y="90"/>
                  </a:lnTo>
                  <a:lnTo>
                    <a:pt x="190" y="90"/>
                  </a:lnTo>
                  <a:lnTo>
                    <a:pt x="200" y="100"/>
                  </a:lnTo>
                  <a:lnTo>
                    <a:pt x="226" y="98"/>
                  </a:lnTo>
                  <a:lnTo>
                    <a:pt x="238" y="88"/>
                  </a:lnTo>
                  <a:lnTo>
                    <a:pt x="228" y="80"/>
                  </a:lnTo>
                  <a:lnTo>
                    <a:pt x="214" y="76"/>
                  </a:lnTo>
                  <a:lnTo>
                    <a:pt x="220" y="68"/>
                  </a:lnTo>
                  <a:lnTo>
                    <a:pt x="226" y="62"/>
                  </a:lnTo>
                  <a:lnTo>
                    <a:pt x="228" y="52"/>
                  </a:lnTo>
                  <a:lnTo>
                    <a:pt x="240" y="48"/>
                  </a:lnTo>
                  <a:lnTo>
                    <a:pt x="236" y="40"/>
                  </a:lnTo>
                  <a:lnTo>
                    <a:pt x="232" y="30"/>
                  </a:lnTo>
                  <a:lnTo>
                    <a:pt x="254" y="28"/>
                  </a:lnTo>
                  <a:lnTo>
                    <a:pt x="280" y="20"/>
                  </a:lnTo>
                  <a:lnTo>
                    <a:pt x="316" y="10"/>
                  </a:lnTo>
                  <a:lnTo>
                    <a:pt x="346" y="4"/>
                  </a:lnTo>
                  <a:lnTo>
                    <a:pt x="364" y="0"/>
                  </a:lnTo>
                  <a:lnTo>
                    <a:pt x="384" y="2"/>
                  </a:lnTo>
                  <a:lnTo>
                    <a:pt x="388" y="16"/>
                  </a:lnTo>
                  <a:lnTo>
                    <a:pt x="398" y="22"/>
                  </a:lnTo>
                  <a:lnTo>
                    <a:pt x="418" y="28"/>
                  </a:lnTo>
                  <a:lnTo>
                    <a:pt x="438" y="38"/>
                  </a:lnTo>
                  <a:lnTo>
                    <a:pt x="456" y="28"/>
                  </a:lnTo>
                  <a:lnTo>
                    <a:pt x="478" y="22"/>
                  </a:lnTo>
                  <a:lnTo>
                    <a:pt x="480" y="32"/>
                  </a:lnTo>
                  <a:lnTo>
                    <a:pt x="498" y="44"/>
                  </a:lnTo>
                  <a:lnTo>
                    <a:pt x="510" y="60"/>
                  </a:lnTo>
                  <a:lnTo>
                    <a:pt x="524" y="84"/>
                  </a:lnTo>
                  <a:lnTo>
                    <a:pt x="528" y="92"/>
                  </a:lnTo>
                  <a:lnTo>
                    <a:pt x="536" y="92"/>
                  </a:lnTo>
                  <a:lnTo>
                    <a:pt x="540" y="84"/>
                  </a:lnTo>
                  <a:lnTo>
                    <a:pt x="550" y="90"/>
                  </a:lnTo>
                  <a:lnTo>
                    <a:pt x="562" y="96"/>
                  </a:lnTo>
                  <a:lnTo>
                    <a:pt x="572" y="94"/>
                  </a:lnTo>
                  <a:lnTo>
                    <a:pt x="590" y="92"/>
                  </a:lnTo>
                  <a:lnTo>
                    <a:pt x="600" y="106"/>
                  </a:lnTo>
                  <a:lnTo>
                    <a:pt x="614" y="116"/>
                  </a:lnTo>
                  <a:lnTo>
                    <a:pt x="636" y="118"/>
                  </a:lnTo>
                  <a:lnTo>
                    <a:pt x="640" y="132"/>
                  </a:lnTo>
                  <a:lnTo>
                    <a:pt x="638" y="142"/>
                  </a:lnTo>
                  <a:lnTo>
                    <a:pt x="626" y="142"/>
                  </a:lnTo>
                  <a:lnTo>
                    <a:pt x="622" y="156"/>
                  </a:lnTo>
                  <a:lnTo>
                    <a:pt x="622" y="170"/>
                  </a:lnTo>
                  <a:lnTo>
                    <a:pt x="612" y="172"/>
                  </a:lnTo>
                  <a:lnTo>
                    <a:pt x="596" y="172"/>
                  </a:lnTo>
                  <a:lnTo>
                    <a:pt x="580" y="170"/>
                  </a:lnTo>
                  <a:lnTo>
                    <a:pt x="570" y="194"/>
                  </a:lnTo>
                  <a:lnTo>
                    <a:pt x="566" y="208"/>
                  </a:lnTo>
                  <a:lnTo>
                    <a:pt x="548" y="208"/>
                  </a:lnTo>
                  <a:lnTo>
                    <a:pt x="536" y="214"/>
                  </a:lnTo>
                  <a:lnTo>
                    <a:pt x="538" y="232"/>
                  </a:lnTo>
                  <a:lnTo>
                    <a:pt x="544" y="248"/>
                  </a:lnTo>
                  <a:lnTo>
                    <a:pt x="536" y="256"/>
                  </a:lnTo>
                  <a:lnTo>
                    <a:pt x="536" y="266"/>
                  </a:lnTo>
                  <a:lnTo>
                    <a:pt x="526" y="262"/>
                  </a:lnTo>
                  <a:lnTo>
                    <a:pt x="518" y="260"/>
                  </a:lnTo>
                  <a:lnTo>
                    <a:pt x="512" y="254"/>
                  </a:lnTo>
                  <a:lnTo>
                    <a:pt x="452" y="256"/>
                  </a:lnTo>
                  <a:lnTo>
                    <a:pt x="450" y="248"/>
                  </a:lnTo>
                  <a:lnTo>
                    <a:pt x="438" y="246"/>
                  </a:lnTo>
                  <a:lnTo>
                    <a:pt x="430" y="250"/>
                  </a:lnTo>
                  <a:lnTo>
                    <a:pt x="428" y="256"/>
                  </a:lnTo>
                  <a:lnTo>
                    <a:pt x="410" y="258"/>
                  </a:lnTo>
                  <a:lnTo>
                    <a:pt x="406" y="254"/>
                  </a:lnTo>
                  <a:lnTo>
                    <a:pt x="394" y="254"/>
                  </a:lnTo>
                  <a:lnTo>
                    <a:pt x="384" y="266"/>
                  </a:lnTo>
                  <a:lnTo>
                    <a:pt x="376" y="270"/>
                  </a:lnTo>
                  <a:lnTo>
                    <a:pt x="352" y="288"/>
                  </a:lnTo>
                  <a:lnTo>
                    <a:pt x="350" y="298"/>
                  </a:lnTo>
                  <a:lnTo>
                    <a:pt x="342" y="298"/>
                  </a:lnTo>
                  <a:lnTo>
                    <a:pt x="342" y="288"/>
                  </a:lnTo>
                  <a:lnTo>
                    <a:pt x="338" y="286"/>
                  </a:lnTo>
                  <a:lnTo>
                    <a:pt x="320" y="288"/>
                  </a:lnTo>
                  <a:lnTo>
                    <a:pt x="318" y="272"/>
                  </a:lnTo>
                  <a:lnTo>
                    <a:pt x="308" y="264"/>
                  </a:lnTo>
                  <a:lnTo>
                    <a:pt x="308" y="256"/>
                  </a:lnTo>
                  <a:lnTo>
                    <a:pt x="290" y="238"/>
                  </a:lnTo>
                  <a:lnTo>
                    <a:pt x="282" y="240"/>
                  </a:lnTo>
                  <a:lnTo>
                    <a:pt x="244" y="242"/>
                  </a:lnTo>
                  <a:lnTo>
                    <a:pt x="230" y="224"/>
                  </a:lnTo>
                  <a:lnTo>
                    <a:pt x="204" y="210"/>
                  </a:lnTo>
                  <a:lnTo>
                    <a:pt x="196" y="204"/>
                  </a:lnTo>
                  <a:lnTo>
                    <a:pt x="168" y="208"/>
                  </a:lnTo>
                  <a:lnTo>
                    <a:pt x="150" y="212"/>
                  </a:lnTo>
                  <a:lnTo>
                    <a:pt x="150" y="286"/>
                  </a:lnTo>
                  <a:lnTo>
                    <a:pt x="140" y="284"/>
                  </a:lnTo>
                  <a:lnTo>
                    <a:pt x="132" y="270"/>
                  </a:lnTo>
                  <a:lnTo>
                    <a:pt x="120" y="262"/>
                  </a:lnTo>
                  <a:lnTo>
                    <a:pt x="114" y="264"/>
                  </a:lnTo>
                  <a:lnTo>
                    <a:pt x="108" y="262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07" name="Freeform 296"/>
            <p:cNvSpPr>
              <a:spLocks noChangeAspect="1"/>
            </p:cNvSpPr>
            <p:nvPr/>
          </p:nvSpPr>
          <p:spPr bwMode="auto">
            <a:xfrm>
              <a:off x="4173" y="1009"/>
              <a:ext cx="1587" cy="547"/>
            </a:xfrm>
            <a:custGeom>
              <a:avLst/>
              <a:gdLst>
                <a:gd name="T0" fmla="*/ 7 w 2580"/>
                <a:gd name="T1" fmla="*/ 18 h 890"/>
                <a:gd name="T2" fmla="*/ 6 w 2580"/>
                <a:gd name="T3" fmla="*/ 17 h 890"/>
                <a:gd name="T4" fmla="*/ 4 w 2580"/>
                <a:gd name="T5" fmla="*/ 16 h 890"/>
                <a:gd name="T6" fmla="*/ 4 w 2580"/>
                <a:gd name="T7" fmla="*/ 15 h 890"/>
                <a:gd name="T8" fmla="*/ 1 w 2580"/>
                <a:gd name="T9" fmla="*/ 14 h 890"/>
                <a:gd name="T10" fmla="*/ 1 w 2580"/>
                <a:gd name="T11" fmla="*/ 12 h 890"/>
                <a:gd name="T12" fmla="*/ 1 w 2580"/>
                <a:gd name="T13" fmla="*/ 10 h 890"/>
                <a:gd name="T14" fmla="*/ 1 w 2580"/>
                <a:gd name="T15" fmla="*/ 7 h 890"/>
                <a:gd name="T16" fmla="*/ 1 w 2580"/>
                <a:gd name="T17" fmla="*/ 6 h 890"/>
                <a:gd name="T18" fmla="*/ 4 w 2580"/>
                <a:gd name="T19" fmla="*/ 7 h 890"/>
                <a:gd name="T20" fmla="*/ 2 w 2580"/>
                <a:gd name="T21" fmla="*/ 8 h 890"/>
                <a:gd name="T22" fmla="*/ 4 w 2580"/>
                <a:gd name="T23" fmla="*/ 8 h 890"/>
                <a:gd name="T24" fmla="*/ 6 w 2580"/>
                <a:gd name="T25" fmla="*/ 6 h 890"/>
                <a:gd name="T26" fmla="*/ 6 w 2580"/>
                <a:gd name="T27" fmla="*/ 7 h 890"/>
                <a:gd name="T28" fmla="*/ 10 w 2580"/>
                <a:gd name="T29" fmla="*/ 6 h 890"/>
                <a:gd name="T30" fmla="*/ 10 w 2580"/>
                <a:gd name="T31" fmla="*/ 4 h 890"/>
                <a:gd name="T32" fmla="*/ 13 w 2580"/>
                <a:gd name="T33" fmla="*/ 6 h 890"/>
                <a:gd name="T34" fmla="*/ 15 w 2580"/>
                <a:gd name="T35" fmla="*/ 4 h 890"/>
                <a:gd name="T36" fmla="*/ 14 w 2580"/>
                <a:gd name="T37" fmla="*/ 6 h 890"/>
                <a:gd name="T38" fmla="*/ 16 w 2580"/>
                <a:gd name="T39" fmla="*/ 6 h 890"/>
                <a:gd name="T40" fmla="*/ 15 w 2580"/>
                <a:gd name="T41" fmla="*/ 4 h 890"/>
                <a:gd name="T42" fmla="*/ 16 w 2580"/>
                <a:gd name="T43" fmla="*/ 4 h 890"/>
                <a:gd name="T44" fmla="*/ 16 w 2580"/>
                <a:gd name="T45" fmla="*/ 4 h 890"/>
                <a:gd name="T46" fmla="*/ 19 w 2580"/>
                <a:gd name="T47" fmla="*/ 2 h 890"/>
                <a:gd name="T48" fmla="*/ 25 w 2580"/>
                <a:gd name="T49" fmla="*/ 1 h 890"/>
                <a:gd name="T50" fmla="*/ 27 w 2580"/>
                <a:gd name="T51" fmla="*/ 2 h 890"/>
                <a:gd name="T52" fmla="*/ 27 w 2580"/>
                <a:gd name="T53" fmla="*/ 2 h 890"/>
                <a:gd name="T54" fmla="*/ 32 w 2580"/>
                <a:gd name="T55" fmla="*/ 2 h 890"/>
                <a:gd name="T56" fmla="*/ 35 w 2580"/>
                <a:gd name="T57" fmla="*/ 4 h 890"/>
                <a:gd name="T58" fmla="*/ 40 w 2580"/>
                <a:gd name="T59" fmla="*/ 4 h 890"/>
                <a:gd name="T60" fmla="*/ 43 w 2580"/>
                <a:gd name="T61" fmla="*/ 6 h 890"/>
                <a:gd name="T62" fmla="*/ 47 w 2580"/>
                <a:gd name="T63" fmla="*/ 6 h 890"/>
                <a:gd name="T64" fmla="*/ 50 w 2580"/>
                <a:gd name="T65" fmla="*/ 6 h 890"/>
                <a:gd name="T66" fmla="*/ 53 w 2580"/>
                <a:gd name="T67" fmla="*/ 7 h 890"/>
                <a:gd name="T68" fmla="*/ 50 w 2580"/>
                <a:gd name="T69" fmla="*/ 7 h 890"/>
                <a:gd name="T70" fmla="*/ 49 w 2580"/>
                <a:gd name="T71" fmla="*/ 8 h 890"/>
                <a:gd name="T72" fmla="*/ 47 w 2580"/>
                <a:gd name="T73" fmla="*/ 9 h 890"/>
                <a:gd name="T74" fmla="*/ 44 w 2580"/>
                <a:gd name="T75" fmla="*/ 11 h 890"/>
                <a:gd name="T76" fmla="*/ 43 w 2580"/>
                <a:gd name="T77" fmla="*/ 13 h 890"/>
                <a:gd name="T78" fmla="*/ 42 w 2580"/>
                <a:gd name="T79" fmla="*/ 12 h 890"/>
                <a:gd name="T80" fmla="*/ 44 w 2580"/>
                <a:gd name="T81" fmla="*/ 9 h 890"/>
                <a:gd name="T82" fmla="*/ 42 w 2580"/>
                <a:gd name="T83" fmla="*/ 9 h 890"/>
                <a:gd name="T84" fmla="*/ 40 w 2580"/>
                <a:gd name="T85" fmla="*/ 10 h 890"/>
                <a:gd name="T86" fmla="*/ 36 w 2580"/>
                <a:gd name="T87" fmla="*/ 13 h 890"/>
                <a:gd name="T88" fmla="*/ 37 w 2580"/>
                <a:gd name="T89" fmla="*/ 15 h 890"/>
                <a:gd name="T90" fmla="*/ 34 w 2580"/>
                <a:gd name="T91" fmla="*/ 17 h 890"/>
                <a:gd name="T92" fmla="*/ 34 w 2580"/>
                <a:gd name="T93" fmla="*/ 15 h 890"/>
                <a:gd name="T94" fmla="*/ 30 w 2580"/>
                <a:gd name="T95" fmla="*/ 14 h 890"/>
                <a:gd name="T96" fmla="*/ 29 w 2580"/>
                <a:gd name="T97" fmla="*/ 15 h 890"/>
                <a:gd name="T98" fmla="*/ 26 w 2580"/>
                <a:gd name="T99" fmla="*/ 15 h 890"/>
                <a:gd name="T100" fmla="*/ 23 w 2580"/>
                <a:gd name="T101" fmla="*/ 14 h 890"/>
                <a:gd name="T102" fmla="*/ 21 w 2580"/>
                <a:gd name="T103" fmla="*/ 14 h 890"/>
                <a:gd name="T104" fmla="*/ 18 w 2580"/>
                <a:gd name="T105" fmla="*/ 14 h 890"/>
                <a:gd name="T106" fmla="*/ 15 w 2580"/>
                <a:gd name="T107" fmla="*/ 13 h 890"/>
                <a:gd name="T108" fmla="*/ 11 w 2580"/>
                <a:gd name="T109" fmla="*/ 13 h 890"/>
                <a:gd name="T110" fmla="*/ 11 w 2580"/>
                <a:gd name="T111" fmla="*/ 14 h 890"/>
                <a:gd name="T112" fmla="*/ 7 w 2580"/>
                <a:gd name="T113" fmla="*/ 14 h 890"/>
                <a:gd name="T114" fmla="*/ 7 w 2580"/>
                <a:gd name="T115" fmla="*/ 16 h 89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580"/>
                <a:gd name="T175" fmla="*/ 0 h 890"/>
                <a:gd name="T176" fmla="*/ 2580 w 2580"/>
                <a:gd name="T177" fmla="*/ 890 h 89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580" h="890">
                  <a:moveTo>
                    <a:pt x="344" y="792"/>
                  </a:moveTo>
                  <a:lnTo>
                    <a:pt x="328" y="804"/>
                  </a:lnTo>
                  <a:lnTo>
                    <a:pt x="318" y="810"/>
                  </a:lnTo>
                  <a:lnTo>
                    <a:pt x="314" y="818"/>
                  </a:lnTo>
                  <a:lnTo>
                    <a:pt x="306" y="828"/>
                  </a:lnTo>
                  <a:lnTo>
                    <a:pt x="314" y="834"/>
                  </a:lnTo>
                  <a:lnTo>
                    <a:pt x="320" y="844"/>
                  </a:lnTo>
                  <a:lnTo>
                    <a:pt x="322" y="862"/>
                  </a:lnTo>
                  <a:lnTo>
                    <a:pt x="336" y="878"/>
                  </a:lnTo>
                  <a:lnTo>
                    <a:pt x="326" y="888"/>
                  </a:lnTo>
                  <a:lnTo>
                    <a:pt x="322" y="890"/>
                  </a:lnTo>
                  <a:lnTo>
                    <a:pt x="306" y="878"/>
                  </a:lnTo>
                  <a:lnTo>
                    <a:pt x="300" y="876"/>
                  </a:lnTo>
                  <a:lnTo>
                    <a:pt x="290" y="866"/>
                  </a:lnTo>
                  <a:lnTo>
                    <a:pt x="280" y="860"/>
                  </a:lnTo>
                  <a:lnTo>
                    <a:pt x="270" y="862"/>
                  </a:lnTo>
                  <a:lnTo>
                    <a:pt x="264" y="862"/>
                  </a:lnTo>
                  <a:lnTo>
                    <a:pt x="254" y="858"/>
                  </a:lnTo>
                  <a:lnTo>
                    <a:pt x="240" y="850"/>
                  </a:lnTo>
                  <a:lnTo>
                    <a:pt x="232" y="850"/>
                  </a:lnTo>
                  <a:lnTo>
                    <a:pt x="222" y="852"/>
                  </a:lnTo>
                  <a:lnTo>
                    <a:pt x="210" y="844"/>
                  </a:lnTo>
                  <a:lnTo>
                    <a:pt x="198" y="846"/>
                  </a:lnTo>
                  <a:lnTo>
                    <a:pt x="172" y="828"/>
                  </a:lnTo>
                  <a:lnTo>
                    <a:pt x="158" y="822"/>
                  </a:lnTo>
                  <a:lnTo>
                    <a:pt x="162" y="808"/>
                  </a:lnTo>
                  <a:lnTo>
                    <a:pt x="174" y="796"/>
                  </a:lnTo>
                  <a:lnTo>
                    <a:pt x="172" y="786"/>
                  </a:lnTo>
                  <a:lnTo>
                    <a:pt x="188" y="776"/>
                  </a:lnTo>
                  <a:lnTo>
                    <a:pt x="170" y="774"/>
                  </a:lnTo>
                  <a:lnTo>
                    <a:pt x="172" y="766"/>
                  </a:lnTo>
                  <a:lnTo>
                    <a:pt x="182" y="762"/>
                  </a:lnTo>
                  <a:lnTo>
                    <a:pt x="198" y="758"/>
                  </a:lnTo>
                  <a:lnTo>
                    <a:pt x="200" y="726"/>
                  </a:lnTo>
                  <a:lnTo>
                    <a:pt x="184" y="716"/>
                  </a:lnTo>
                  <a:lnTo>
                    <a:pt x="164" y="716"/>
                  </a:lnTo>
                  <a:lnTo>
                    <a:pt x="162" y="710"/>
                  </a:lnTo>
                  <a:lnTo>
                    <a:pt x="130" y="708"/>
                  </a:lnTo>
                  <a:lnTo>
                    <a:pt x="126" y="694"/>
                  </a:lnTo>
                  <a:lnTo>
                    <a:pt x="108" y="690"/>
                  </a:lnTo>
                  <a:lnTo>
                    <a:pt x="110" y="678"/>
                  </a:lnTo>
                  <a:lnTo>
                    <a:pt x="106" y="668"/>
                  </a:lnTo>
                  <a:lnTo>
                    <a:pt x="82" y="668"/>
                  </a:lnTo>
                  <a:lnTo>
                    <a:pt x="78" y="672"/>
                  </a:lnTo>
                  <a:lnTo>
                    <a:pt x="72" y="674"/>
                  </a:lnTo>
                  <a:lnTo>
                    <a:pt x="64" y="670"/>
                  </a:lnTo>
                  <a:lnTo>
                    <a:pt x="64" y="650"/>
                  </a:lnTo>
                  <a:lnTo>
                    <a:pt x="82" y="650"/>
                  </a:lnTo>
                  <a:lnTo>
                    <a:pt x="84" y="648"/>
                  </a:lnTo>
                  <a:lnTo>
                    <a:pt x="56" y="618"/>
                  </a:lnTo>
                  <a:lnTo>
                    <a:pt x="52" y="596"/>
                  </a:lnTo>
                  <a:lnTo>
                    <a:pt x="32" y="594"/>
                  </a:lnTo>
                  <a:lnTo>
                    <a:pt x="32" y="588"/>
                  </a:lnTo>
                  <a:lnTo>
                    <a:pt x="14" y="584"/>
                  </a:lnTo>
                  <a:lnTo>
                    <a:pt x="10" y="578"/>
                  </a:lnTo>
                  <a:lnTo>
                    <a:pt x="6" y="562"/>
                  </a:lnTo>
                  <a:lnTo>
                    <a:pt x="0" y="550"/>
                  </a:lnTo>
                  <a:lnTo>
                    <a:pt x="2" y="538"/>
                  </a:lnTo>
                  <a:lnTo>
                    <a:pt x="2" y="522"/>
                  </a:lnTo>
                  <a:lnTo>
                    <a:pt x="8" y="510"/>
                  </a:lnTo>
                  <a:lnTo>
                    <a:pt x="26" y="496"/>
                  </a:lnTo>
                  <a:lnTo>
                    <a:pt x="40" y="494"/>
                  </a:lnTo>
                  <a:lnTo>
                    <a:pt x="22" y="486"/>
                  </a:lnTo>
                  <a:lnTo>
                    <a:pt x="12" y="474"/>
                  </a:lnTo>
                  <a:lnTo>
                    <a:pt x="56" y="438"/>
                  </a:lnTo>
                  <a:lnTo>
                    <a:pt x="64" y="424"/>
                  </a:lnTo>
                  <a:lnTo>
                    <a:pt x="40" y="406"/>
                  </a:lnTo>
                  <a:lnTo>
                    <a:pt x="50" y="396"/>
                  </a:lnTo>
                  <a:lnTo>
                    <a:pt x="42" y="382"/>
                  </a:lnTo>
                  <a:lnTo>
                    <a:pt x="32" y="372"/>
                  </a:lnTo>
                  <a:lnTo>
                    <a:pt x="40" y="352"/>
                  </a:lnTo>
                  <a:lnTo>
                    <a:pt x="34" y="336"/>
                  </a:lnTo>
                  <a:lnTo>
                    <a:pt x="24" y="318"/>
                  </a:lnTo>
                  <a:lnTo>
                    <a:pt x="40" y="302"/>
                  </a:lnTo>
                  <a:lnTo>
                    <a:pt x="16" y="288"/>
                  </a:lnTo>
                  <a:lnTo>
                    <a:pt x="20" y="266"/>
                  </a:lnTo>
                  <a:lnTo>
                    <a:pt x="30" y="256"/>
                  </a:lnTo>
                  <a:lnTo>
                    <a:pt x="40" y="254"/>
                  </a:lnTo>
                  <a:lnTo>
                    <a:pt x="40" y="248"/>
                  </a:lnTo>
                  <a:lnTo>
                    <a:pt x="62" y="244"/>
                  </a:lnTo>
                  <a:lnTo>
                    <a:pt x="80" y="244"/>
                  </a:lnTo>
                  <a:lnTo>
                    <a:pt x="86" y="254"/>
                  </a:lnTo>
                  <a:lnTo>
                    <a:pt x="96" y="258"/>
                  </a:lnTo>
                  <a:lnTo>
                    <a:pt x="134" y="260"/>
                  </a:lnTo>
                  <a:lnTo>
                    <a:pt x="162" y="274"/>
                  </a:lnTo>
                  <a:lnTo>
                    <a:pt x="188" y="290"/>
                  </a:lnTo>
                  <a:lnTo>
                    <a:pt x="218" y="306"/>
                  </a:lnTo>
                  <a:lnTo>
                    <a:pt x="220" y="324"/>
                  </a:lnTo>
                  <a:lnTo>
                    <a:pt x="202" y="340"/>
                  </a:lnTo>
                  <a:lnTo>
                    <a:pt x="172" y="348"/>
                  </a:lnTo>
                  <a:lnTo>
                    <a:pt x="146" y="338"/>
                  </a:lnTo>
                  <a:lnTo>
                    <a:pt x="116" y="332"/>
                  </a:lnTo>
                  <a:lnTo>
                    <a:pt x="94" y="324"/>
                  </a:lnTo>
                  <a:lnTo>
                    <a:pt x="76" y="316"/>
                  </a:lnTo>
                  <a:lnTo>
                    <a:pt x="90" y="334"/>
                  </a:lnTo>
                  <a:lnTo>
                    <a:pt x="106" y="342"/>
                  </a:lnTo>
                  <a:lnTo>
                    <a:pt x="114" y="348"/>
                  </a:lnTo>
                  <a:lnTo>
                    <a:pt x="116" y="360"/>
                  </a:lnTo>
                  <a:lnTo>
                    <a:pt x="122" y="386"/>
                  </a:lnTo>
                  <a:lnTo>
                    <a:pt x="132" y="388"/>
                  </a:lnTo>
                  <a:lnTo>
                    <a:pt x="148" y="402"/>
                  </a:lnTo>
                  <a:lnTo>
                    <a:pt x="168" y="402"/>
                  </a:lnTo>
                  <a:lnTo>
                    <a:pt x="170" y="392"/>
                  </a:lnTo>
                  <a:lnTo>
                    <a:pt x="158" y="388"/>
                  </a:lnTo>
                  <a:lnTo>
                    <a:pt x="148" y="376"/>
                  </a:lnTo>
                  <a:lnTo>
                    <a:pt x="156" y="366"/>
                  </a:lnTo>
                  <a:lnTo>
                    <a:pt x="168" y="376"/>
                  </a:lnTo>
                  <a:lnTo>
                    <a:pt x="180" y="380"/>
                  </a:lnTo>
                  <a:lnTo>
                    <a:pt x="206" y="386"/>
                  </a:lnTo>
                  <a:lnTo>
                    <a:pt x="206" y="376"/>
                  </a:lnTo>
                  <a:lnTo>
                    <a:pt x="196" y="364"/>
                  </a:lnTo>
                  <a:lnTo>
                    <a:pt x="208" y="352"/>
                  </a:lnTo>
                  <a:lnTo>
                    <a:pt x="226" y="342"/>
                  </a:lnTo>
                  <a:lnTo>
                    <a:pt x="236" y="334"/>
                  </a:lnTo>
                  <a:lnTo>
                    <a:pt x="264" y="342"/>
                  </a:lnTo>
                  <a:lnTo>
                    <a:pt x="270" y="318"/>
                  </a:lnTo>
                  <a:lnTo>
                    <a:pt x="262" y="310"/>
                  </a:lnTo>
                  <a:lnTo>
                    <a:pt x="266" y="288"/>
                  </a:lnTo>
                  <a:lnTo>
                    <a:pt x="258" y="280"/>
                  </a:lnTo>
                  <a:lnTo>
                    <a:pt x="292" y="278"/>
                  </a:lnTo>
                  <a:lnTo>
                    <a:pt x="304" y="292"/>
                  </a:lnTo>
                  <a:lnTo>
                    <a:pt x="304" y="300"/>
                  </a:lnTo>
                  <a:lnTo>
                    <a:pt x="288" y="300"/>
                  </a:lnTo>
                  <a:lnTo>
                    <a:pt x="278" y="310"/>
                  </a:lnTo>
                  <a:lnTo>
                    <a:pt x="294" y="324"/>
                  </a:lnTo>
                  <a:lnTo>
                    <a:pt x="318" y="326"/>
                  </a:lnTo>
                  <a:lnTo>
                    <a:pt x="328" y="302"/>
                  </a:lnTo>
                  <a:lnTo>
                    <a:pt x="386" y="280"/>
                  </a:lnTo>
                  <a:lnTo>
                    <a:pt x="396" y="282"/>
                  </a:lnTo>
                  <a:lnTo>
                    <a:pt x="408" y="270"/>
                  </a:lnTo>
                  <a:lnTo>
                    <a:pt x="420" y="266"/>
                  </a:lnTo>
                  <a:lnTo>
                    <a:pt x="416" y="284"/>
                  </a:lnTo>
                  <a:lnTo>
                    <a:pt x="436" y="284"/>
                  </a:lnTo>
                  <a:lnTo>
                    <a:pt x="440" y="276"/>
                  </a:lnTo>
                  <a:lnTo>
                    <a:pt x="476" y="278"/>
                  </a:lnTo>
                  <a:lnTo>
                    <a:pt x="500" y="264"/>
                  </a:lnTo>
                  <a:lnTo>
                    <a:pt x="504" y="274"/>
                  </a:lnTo>
                  <a:lnTo>
                    <a:pt x="502" y="282"/>
                  </a:lnTo>
                  <a:lnTo>
                    <a:pt x="512" y="282"/>
                  </a:lnTo>
                  <a:lnTo>
                    <a:pt x="516" y="274"/>
                  </a:lnTo>
                  <a:lnTo>
                    <a:pt x="532" y="264"/>
                  </a:lnTo>
                  <a:lnTo>
                    <a:pt x="520" y="248"/>
                  </a:lnTo>
                  <a:lnTo>
                    <a:pt x="498" y="240"/>
                  </a:lnTo>
                  <a:lnTo>
                    <a:pt x="498" y="226"/>
                  </a:lnTo>
                  <a:lnTo>
                    <a:pt x="506" y="224"/>
                  </a:lnTo>
                  <a:lnTo>
                    <a:pt x="526" y="242"/>
                  </a:lnTo>
                  <a:lnTo>
                    <a:pt x="558" y="244"/>
                  </a:lnTo>
                  <a:lnTo>
                    <a:pt x="592" y="256"/>
                  </a:lnTo>
                  <a:lnTo>
                    <a:pt x="620" y="268"/>
                  </a:lnTo>
                  <a:lnTo>
                    <a:pt x="650" y="284"/>
                  </a:lnTo>
                  <a:lnTo>
                    <a:pt x="658" y="270"/>
                  </a:lnTo>
                  <a:lnTo>
                    <a:pt x="644" y="256"/>
                  </a:lnTo>
                  <a:lnTo>
                    <a:pt x="626" y="246"/>
                  </a:lnTo>
                  <a:lnTo>
                    <a:pt x="626" y="236"/>
                  </a:lnTo>
                  <a:lnTo>
                    <a:pt x="634" y="216"/>
                  </a:lnTo>
                  <a:lnTo>
                    <a:pt x="624" y="210"/>
                  </a:lnTo>
                  <a:lnTo>
                    <a:pt x="626" y="204"/>
                  </a:lnTo>
                  <a:lnTo>
                    <a:pt x="650" y="186"/>
                  </a:lnTo>
                  <a:lnTo>
                    <a:pt x="666" y="154"/>
                  </a:lnTo>
                  <a:lnTo>
                    <a:pt x="716" y="158"/>
                  </a:lnTo>
                  <a:lnTo>
                    <a:pt x="720" y="164"/>
                  </a:lnTo>
                  <a:lnTo>
                    <a:pt x="716" y="182"/>
                  </a:lnTo>
                  <a:lnTo>
                    <a:pt x="706" y="198"/>
                  </a:lnTo>
                  <a:lnTo>
                    <a:pt x="716" y="206"/>
                  </a:lnTo>
                  <a:lnTo>
                    <a:pt x="720" y="224"/>
                  </a:lnTo>
                  <a:lnTo>
                    <a:pt x="716" y="268"/>
                  </a:lnTo>
                  <a:lnTo>
                    <a:pt x="732" y="280"/>
                  </a:lnTo>
                  <a:lnTo>
                    <a:pt x="724" y="298"/>
                  </a:lnTo>
                  <a:lnTo>
                    <a:pt x="696" y="322"/>
                  </a:lnTo>
                  <a:lnTo>
                    <a:pt x="682" y="328"/>
                  </a:lnTo>
                  <a:lnTo>
                    <a:pt x="666" y="324"/>
                  </a:lnTo>
                  <a:lnTo>
                    <a:pt x="658" y="328"/>
                  </a:lnTo>
                  <a:lnTo>
                    <a:pt x="670" y="336"/>
                  </a:lnTo>
                  <a:lnTo>
                    <a:pt x="688" y="340"/>
                  </a:lnTo>
                  <a:lnTo>
                    <a:pt x="706" y="342"/>
                  </a:lnTo>
                  <a:lnTo>
                    <a:pt x="726" y="326"/>
                  </a:lnTo>
                  <a:lnTo>
                    <a:pt x="754" y="298"/>
                  </a:lnTo>
                  <a:lnTo>
                    <a:pt x="746" y="282"/>
                  </a:lnTo>
                  <a:lnTo>
                    <a:pt x="756" y="266"/>
                  </a:lnTo>
                  <a:lnTo>
                    <a:pt x="778" y="270"/>
                  </a:lnTo>
                  <a:lnTo>
                    <a:pt x="788" y="280"/>
                  </a:lnTo>
                  <a:lnTo>
                    <a:pt x="792" y="296"/>
                  </a:lnTo>
                  <a:lnTo>
                    <a:pt x="806" y="284"/>
                  </a:lnTo>
                  <a:lnTo>
                    <a:pt x="798" y="268"/>
                  </a:lnTo>
                  <a:lnTo>
                    <a:pt x="778" y="262"/>
                  </a:lnTo>
                  <a:lnTo>
                    <a:pt x="736" y="260"/>
                  </a:lnTo>
                  <a:lnTo>
                    <a:pt x="736" y="240"/>
                  </a:lnTo>
                  <a:lnTo>
                    <a:pt x="744" y="220"/>
                  </a:lnTo>
                  <a:lnTo>
                    <a:pt x="734" y="204"/>
                  </a:lnTo>
                  <a:lnTo>
                    <a:pt x="728" y="192"/>
                  </a:lnTo>
                  <a:lnTo>
                    <a:pt x="740" y="180"/>
                  </a:lnTo>
                  <a:lnTo>
                    <a:pt x="754" y="174"/>
                  </a:lnTo>
                  <a:lnTo>
                    <a:pt x="756" y="158"/>
                  </a:lnTo>
                  <a:lnTo>
                    <a:pt x="764" y="158"/>
                  </a:lnTo>
                  <a:lnTo>
                    <a:pt x="766" y="176"/>
                  </a:lnTo>
                  <a:lnTo>
                    <a:pt x="760" y="190"/>
                  </a:lnTo>
                  <a:lnTo>
                    <a:pt x="764" y="200"/>
                  </a:lnTo>
                  <a:lnTo>
                    <a:pt x="780" y="204"/>
                  </a:lnTo>
                  <a:lnTo>
                    <a:pt x="804" y="210"/>
                  </a:lnTo>
                  <a:lnTo>
                    <a:pt x="816" y="210"/>
                  </a:lnTo>
                  <a:lnTo>
                    <a:pt x="802" y="200"/>
                  </a:lnTo>
                  <a:lnTo>
                    <a:pt x="782" y="194"/>
                  </a:lnTo>
                  <a:lnTo>
                    <a:pt x="774" y="182"/>
                  </a:lnTo>
                  <a:lnTo>
                    <a:pt x="786" y="178"/>
                  </a:lnTo>
                  <a:lnTo>
                    <a:pt x="806" y="182"/>
                  </a:lnTo>
                  <a:lnTo>
                    <a:pt x="792" y="166"/>
                  </a:lnTo>
                  <a:lnTo>
                    <a:pt x="798" y="162"/>
                  </a:lnTo>
                  <a:lnTo>
                    <a:pt x="832" y="172"/>
                  </a:lnTo>
                  <a:lnTo>
                    <a:pt x="852" y="188"/>
                  </a:lnTo>
                  <a:lnTo>
                    <a:pt x="880" y="188"/>
                  </a:lnTo>
                  <a:lnTo>
                    <a:pt x="866" y="174"/>
                  </a:lnTo>
                  <a:lnTo>
                    <a:pt x="848" y="160"/>
                  </a:lnTo>
                  <a:lnTo>
                    <a:pt x="842" y="138"/>
                  </a:lnTo>
                  <a:lnTo>
                    <a:pt x="854" y="130"/>
                  </a:lnTo>
                  <a:lnTo>
                    <a:pt x="900" y="128"/>
                  </a:lnTo>
                  <a:lnTo>
                    <a:pt x="946" y="120"/>
                  </a:lnTo>
                  <a:lnTo>
                    <a:pt x="934" y="98"/>
                  </a:lnTo>
                  <a:lnTo>
                    <a:pt x="972" y="80"/>
                  </a:lnTo>
                  <a:lnTo>
                    <a:pt x="1056" y="52"/>
                  </a:lnTo>
                  <a:lnTo>
                    <a:pt x="1092" y="48"/>
                  </a:lnTo>
                  <a:lnTo>
                    <a:pt x="1126" y="52"/>
                  </a:lnTo>
                  <a:lnTo>
                    <a:pt x="1176" y="36"/>
                  </a:lnTo>
                  <a:lnTo>
                    <a:pt x="1172" y="20"/>
                  </a:lnTo>
                  <a:lnTo>
                    <a:pt x="1196" y="0"/>
                  </a:lnTo>
                  <a:lnTo>
                    <a:pt x="1230" y="2"/>
                  </a:lnTo>
                  <a:lnTo>
                    <a:pt x="1248" y="8"/>
                  </a:lnTo>
                  <a:lnTo>
                    <a:pt x="1226" y="20"/>
                  </a:lnTo>
                  <a:lnTo>
                    <a:pt x="1268" y="22"/>
                  </a:lnTo>
                  <a:lnTo>
                    <a:pt x="1260" y="36"/>
                  </a:lnTo>
                  <a:lnTo>
                    <a:pt x="1336" y="34"/>
                  </a:lnTo>
                  <a:lnTo>
                    <a:pt x="1364" y="52"/>
                  </a:lnTo>
                  <a:lnTo>
                    <a:pt x="1368" y="64"/>
                  </a:lnTo>
                  <a:lnTo>
                    <a:pt x="1360" y="84"/>
                  </a:lnTo>
                  <a:lnTo>
                    <a:pt x="1326" y="102"/>
                  </a:lnTo>
                  <a:lnTo>
                    <a:pt x="1290" y="122"/>
                  </a:lnTo>
                  <a:lnTo>
                    <a:pt x="1240" y="150"/>
                  </a:lnTo>
                  <a:lnTo>
                    <a:pt x="1244" y="154"/>
                  </a:lnTo>
                  <a:lnTo>
                    <a:pt x="1266" y="146"/>
                  </a:lnTo>
                  <a:lnTo>
                    <a:pt x="1308" y="134"/>
                  </a:lnTo>
                  <a:lnTo>
                    <a:pt x="1306" y="126"/>
                  </a:lnTo>
                  <a:lnTo>
                    <a:pt x="1316" y="116"/>
                  </a:lnTo>
                  <a:lnTo>
                    <a:pt x="1332" y="112"/>
                  </a:lnTo>
                  <a:lnTo>
                    <a:pt x="1336" y="122"/>
                  </a:lnTo>
                  <a:lnTo>
                    <a:pt x="1348" y="126"/>
                  </a:lnTo>
                  <a:lnTo>
                    <a:pt x="1366" y="138"/>
                  </a:lnTo>
                  <a:lnTo>
                    <a:pt x="1376" y="132"/>
                  </a:lnTo>
                  <a:lnTo>
                    <a:pt x="1450" y="134"/>
                  </a:lnTo>
                  <a:lnTo>
                    <a:pt x="1450" y="144"/>
                  </a:lnTo>
                  <a:lnTo>
                    <a:pt x="1522" y="152"/>
                  </a:lnTo>
                  <a:lnTo>
                    <a:pt x="1530" y="126"/>
                  </a:lnTo>
                  <a:lnTo>
                    <a:pt x="1544" y="128"/>
                  </a:lnTo>
                  <a:lnTo>
                    <a:pt x="1564" y="138"/>
                  </a:lnTo>
                  <a:lnTo>
                    <a:pt x="1596" y="136"/>
                  </a:lnTo>
                  <a:lnTo>
                    <a:pt x="1614" y="156"/>
                  </a:lnTo>
                  <a:lnTo>
                    <a:pt x="1618" y="174"/>
                  </a:lnTo>
                  <a:lnTo>
                    <a:pt x="1606" y="182"/>
                  </a:lnTo>
                  <a:lnTo>
                    <a:pt x="1628" y="208"/>
                  </a:lnTo>
                  <a:lnTo>
                    <a:pt x="1650" y="214"/>
                  </a:lnTo>
                  <a:lnTo>
                    <a:pt x="1670" y="184"/>
                  </a:lnTo>
                  <a:lnTo>
                    <a:pt x="1696" y="198"/>
                  </a:lnTo>
                  <a:lnTo>
                    <a:pt x="1720" y="190"/>
                  </a:lnTo>
                  <a:lnTo>
                    <a:pt x="1746" y="200"/>
                  </a:lnTo>
                  <a:lnTo>
                    <a:pt x="1768" y="192"/>
                  </a:lnTo>
                  <a:lnTo>
                    <a:pt x="1784" y="184"/>
                  </a:lnTo>
                  <a:lnTo>
                    <a:pt x="1782" y="166"/>
                  </a:lnTo>
                  <a:lnTo>
                    <a:pt x="1804" y="158"/>
                  </a:lnTo>
                  <a:lnTo>
                    <a:pt x="1872" y="162"/>
                  </a:lnTo>
                  <a:lnTo>
                    <a:pt x="1884" y="172"/>
                  </a:lnTo>
                  <a:lnTo>
                    <a:pt x="1890" y="176"/>
                  </a:lnTo>
                  <a:lnTo>
                    <a:pt x="1926" y="172"/>
                  </a:lnTo>
                  <a:lnTo>
                    <a:pt x="1942" y="180"/>
                  </a:lnTo>
                  <a:lnTo>
                    <a:pt x="1934" y="190"/>
                  </a:lnTo>
                  <a:lnTo>
                    <a:pt x="1948" y="196"/>
                  </a:lnTo>
                  <a:lnTo>
                    <a:pt x="1978" y="208"/>
                  </a:lnTo>
                  <a:lnTo>
                    <a:pt x="2030" y="210"/>
                  </a:lnTo>
                  <a:lnTo>
                    <a:pt x="2084" y="212"/>
                  </a:lnTo>
                  <a:lnTo>
                    <a:pt x="2106" y="224"/>
                  </a:lnTo>
                  <a:lnTo>
                    <a:pt x="2104" y="238"/>
                  </a:lnTo>
                  <a:lnTo>
                    <a:pt x="2108" y="246"/>
                  </a:lnTo>
                  <a:lnTo>
                    <a:pt x="2126" y="252"/>
                  </a:lnTo>
                  <a:lnTo>
                    <a:pt x="2140" y="246"/>
                  </a:lnTo>
                  <a:lnTo>
                    <a:pt x="2206" y="250"/>
                  </a:lnTo>
                  <a:lnTo>
                    <a:pt x="2214" y="250"/>
                  </a:lnTo>
                  <a:lnTo>
                    <a:pt x="2230" y="242"/>
                  </a:lnTo>
                  <a:lnTo>
                    <a:pt x="2236" y="244"/>
                  </a:lnTo>
                  <a:lnTo>
                    <a:pt x="2236" y="256"/>
                  </a:lnTo>
                  <a:lnTo>
                    <a:pt x="2254" y="270"/>
                  </a:lnTo>
                  <a:lnTo>
                    <a:pt x="2274" y="272"/>
                  </a:lnTo>
                  <a:lnTo>
                    <a:pt x="2280" y="264"/>
                  </a:lnTo>
                  <a:lnTo>
                    <a:pt x="2274" y="252"/>
                  </a:lnTo>
                  <a:lnTo>
                    <a:pt x="2272" y="234"/>
                  </a:lnTo>
                  <a:lnTo>
                    <a:pt x="2284" y="232"/>
                  </a:lnTo>
                  <a:lnTo>
                    <a:pt x="2302" y="240"/>
                  </a:lnTo>
                  <a:lnTo>
                    <a:pt x="2334" y="240"/>
                  </a:lnTo>
                  <a:lnTo>
                    <a:pt x="2372" y="246"/>
                  </a:lnTo>
                  <a:lnTo>
                    <a:pt x="2416" y="262"/>
                  </a:lnTo>
                  <a:lnTo>
                    <a:pt x="2442" y="276"/>
                  </a:lnTo>
                  <a:lnTo>
                    <a:pt x="2488" y="296"/>
                  </a:lnTo>
                  <a:lnTo>
                    <a:pt x="2496" y="308"/>
                  </a:lnTo>
                  <a:lnTo>
                    <a:pt x="2502" y="320"/>
                  </a:lnTo>
                  <a:lnTo>
                    <a:pt x="2512" y="336"/>
                  </a:lnTo>
                  <a:lnTo>
                    <a:pt x="2520" y="332"/>
                  </a:lnTo>
                  <a:lnTo>
                    <a:pt x="2514" y="314"/>
                  </a:lnTo>
                  <a:lnTo>
                    <a:pt x="2530" y="316"/>
                  </a:lnTo>
                  <a:lnTo>
                    <a:pt x="2550" y="320"/>
                  </a:lnTo>
                  <a:lnTo>
                    <a:pt x="2568" y="332"/>
                  </a:lnTo>
                  <a:lnTo>
                    <a:pt x="2580" y="344"/>
                  </a:lnTo>
                  <a:lnTo>
                    <a:pt x="2568" y="356"/>
                  </a:lnTo>
                  <a:lnTo>
                    <a:pt x="2542" y="362"/>
                  </a:lnTo>
                  <a:lnTo>
                    <a:pt x="2538" y="376"/>
                  </a:lnTo>
                  <a:lnTo>
                    <a:pt x="2530" y="394"/>
                  </a:lnTo>
                  <a:lnTo>
                    <a:pt x="2502" y="380"/>
                  </a:lnTo>
                  <a:lnTo>
                    <a:pt x="2486" y="374"/>
                  </a:lnTo>
                  <a:lnTo>
                    <a:pt x="2488" y="358"/>
                  </a:lnTo>
                  <a:lnTo>
                    <a:pt x="2446" y="360"/>
                  </a:lnTo>
                  <a:lnTo>
                    <a:pt x="2440" y="340"/>
                  </a:lnTo>
                  <a:lnTo>
                    <a:pt x="2426" y="342"/>
                  </a:lnTo>
                  <a:lnTo>
                    <a:pt x="2424" y="356"/>
                  </a:lnTo>
                  <a:lnTo>
                    <a:pt x="2430" y="362"/>
                  </a:lnTo>
                  <a:lnTo>
                    <a:pt x="2412" y="378"/>
                  </a:lnTo>
                  <a:lnTo>
                    <a:pt x="2392" y="380"/>
                  </a:lnTo>
                  <a:lnTo>
                    <a:pt x="2378" y="378"/>
                  </a:lnTo>
                  <a:lnTo>
                    <a:pt x="2370" y="372"/>
                  </a:lnTo>
                  <a:lnTo>
                    <a:pt x="2368" y="380"/>
                  </a:lnTo>
                  <a:lnTo>
                    <a:pt x="2382" y="386"/>
                  </a:lnTo>
                  <a:lnTo>
                    <a:pt x="2396" y="394"/>
                  </a:lnTo>
                  <a:lnTo>
                    <a:pt x="2402" y="412"/>
                  </a:lnTo>
                  <a:lnTo>
                    <a:pt x="2414" y="430"/>
                  </a:lnTo>
                  <a:lnTo>
                    <a:pt x="2400" y="438"/>
                  </a:lnTo>
                  <a:lnTo>
                    <a:pt x="2374" y="428"/>
                  </a:lnTo>
                  <a:lnTo>
                    <a:pt x="2362" y="438"/>
                  </a:lnTo>
                  <a:lnTo>
                    <a:pt x="2326" y="454"/>
                  </a:lnTo>
                  <a:lnTo>
                    <a:pt x="2306" y="464"/>
                  </a:lnTo>
                  <a:lnTo>
                    <a:pt x="2266" y="496"/>
                  </a:lnTo>
                  <a:lnTo>
                    <a:pt x="2252" y="484"/>
                  </a:lnTo>
                  <a:lnTo>
                    <a:pt x="2222" y="484"/>
                  </a:lnTo>
                  <a:lnTo>
                    <a:pt x="2206" y="500"/>
                  </a:lnTo>
                  <a:lnTo>
                    <a:pt x="2202" y="484"/>
                  </a:lnTo>
                  <a:lnTo>
                    <a:pt x="2192" y="484"/>
                  </a:lnTo>
                  <a:lnTo>
                    <a:pt x="2188" y="496"/>
                  </a:lnTo>
                  <a:lnTo>
                    <a:pt x="2160" y="496"/>
                  </a:lnTo>
                  <a:lnTo>
                    <a:pt x="2136" y="534"/>
                  </a:lnTo>
                  <a:lnTo>
                    <a:pt x="2136" y="546"/>
                  </a:lnTo>
                  <a:lnTo>
                    <a:pt x="2152" y="546"/>
                  </a:lnTo>
                  <a:lnTo>
                    <a:pt x="2148" y="564"/>
                  </a:lnTo>
                  <a:lnTo>
                    <a:pt x="2154" y="580"/>
                  </a:lnTo>
                  <a:lnTo>
                    <a:pt x="2136" y="586"/>
                  </a:lnTo>
                  <a:lnTo>
                    <a:pt x="2130" y="600"/>
                  </a:lnTo>
                  <a:lnTo>
                    <a:pt x="2136" y="618"/>
                  </a:lnTo>
                  <a:lnTo>
                    <a:pt x="2112" y="626"/>
                  </a:lnTo>
                  <a:lnTo>
                    <a:pt x="2104" y="634"/>
                  </a:lnTo>
                  <a:lnTo>
                    <a:pt x="2104" y="640"/>
                  </a:lnTo>
                  <a:lnTo>
                    <a:pt x="2106" y="644"/>
                  </a:lnTo>
                  <a:lnTo>
                    <a:pt x="2104" y="648"/>
                  </a:lnTo>
                  <a:lnTo>
                    <a:pt x="2080" y="656"/>
                  </a:lnTo>
                  <a:lnTo>
                    <a:pt x="2080" y="670"/>
                  </a:lnTo>
                  <a:lnTo>
                    <a:pt x="2050" y="700"/>
                  </a:lnTo>
                  <a:lnTo>
                    <a:pt x="2046" y="668"/>
                  </a:lnTo>
                  <a:lnTo>
                    <a:pt x="2034" y="618"/>
                  </a:lnTo>
                  <a:lnTo>
                    <a:pt x="2034" y="582"/>
                  </a:lnTo>
                  <a:lnTo>
                    <a:pt x="2046" y="568"/>
                  </a:lnTo>
                  <a:lnTo>
                    <a:pt x="2058" y="546"/>
                  </a:lnTo>
                  <a:lnTo>
                    <a:pt x="2074" y="542"/>
                  </a:lnTo>
                  <a:lnTo>
                    <a:pt x="2116" y="502"/>
                  </a:lnTo>
                  <a:lnTo>
                    <a:pt x="2148" y="480"/>
                  </a:lnTo>
                  <a:lnTo>
                    <a:pt x="2158" y="476"/>
                  </a:lnTo>
                  <a:lnTo>
                    <a:pt x="2174" y="440"/>
                  </a:lnTo>
                  <a:lnTo>
                    <a:pt x="2182" y="436"/>
                  </a:lnTo>
                  <a:lnTo>
                    <a:pt x="2166" y="430"/>
                  </a:lnTo>
                  <a:lnTo>
                    <a:pt x="2160" y="432"/>
                  </a:lnTo>
                  <a:lnTo>
                    <a:pt x="2154" y="438"/>
                  </a:lnTo>
                  <a:lnTo>
                    <a:pt x="2154" y="456"/>
                  </a:lnTo>
                  <a:lnTo>
                    <a:pt x="2140" y="456"/>
                  </a:lnTo>
                  <a:lnTo>
                    <a:pt x="2108" y="476"/>
                  </a:lnTo>
                  <a:lnTo>
                    <a:pt x="2100" y="468"/>
                  </a:lnTo>
                  <a:lnTo>
                    <a:pt x="2108" y="452"/>
                  </a:lnTo>
                  <a:lnTo>
                    <a:pt x="2098" y="456"/>
                  </a:lnTo>
                  <a:lnTo>
                    <a:pt x="2058" y="456"/>
                  </a:lnTo>
                  <a:lnTo>
                    <a:pt x="2020" y="486"/>
                  </a:lnTo>
                  <a:lnTo>
                    <a:pt x="2012" y="502"/>
                  </a:lnTo>
                  <a:lnTo>
                    <a:pt x="2016" y="506"/>
                  </a:lnTo>
                  <a:lnTo>
                    <a:pt x="2026" y="516"/>
                  </a:lnTo>
                  <a:lnTo>
                    <a:pt x="2010" y="516"/>
                  </a:lnTo>
                  <a:lnTo>
                    <a:pt x="1994" y="518"/>
                  </a:lnTo>
                  <a:lnTo>
                    <a:pt x="1964" y="520"/>
                  </a:lnTo>
                  <a:lnTo>
                    <a:pt x="1972" y="512"/>
                  </a:lnTo>
                  <a:lnTo>
                    <a:pt x="1966" y="504"/>
                  </a:lnTo>
                  <a:lnTo>
                    <a:pt x="1944" y="502"/>
                  </a:lnTo>
                  <a:lnTo>
                    <a:pt x="1930" y="504"/>
                  </a:lnTo>
                  <a:lnTo>
                    <a:pt x="1924" y="512"/>
                  </a:lnTo>
                  <a:lnTo>
                    <a:pt x="1894" y="510"/>
                  </a:lnTo>
                  <a:lnTo>
                    <a:pt x="1880" y="512"/>
                  </a:lnTo>
                  <a:lnTo>
                    <a:pt x="1828" y="512"/>
                  </a:lnTo>
                  <a:lnTo>
                    <a:pt x="1712" y="612"/>
                  </a:lnTo>
                  <a:lnTo>
                    <a:pt x="1714" y="622"/>
                  </a:lnTo>
                  <a:lnTo>
                    <a:pt x="1734" y="620"/>
                  </a:lnTo>
                  <a:lnTo>
                    <a:pt x="1736" y="636"/>
                  </a:lnTo>
                  <a:lnTo>
                    <a:pt x="1746" y="624"/>
                  </a:lnTo>
                  <a:lnTo>
                    <a:pt x="1756" y="640"/>
                  </a:lnTo>
                  <a:lnTo>
                    <a:pt x="1770" y="628"/>
                  </a:lnTo>
                  <a:lnTo>
                    <a:pt x="1792" y="632"/>
                  </a:lnTo>
                  <a:lnTo>
                    <a:pt x="1808" y="652"/>
                  </a:lnTo>
                  <a:lnTo>
                    <a:pt x="1804" y="674"/>
                  </a:lnTo>
                  <a:lnTo>
                    <a:pt x="1796" y="696"/>
                  </a:lnTo>
                  <a:lnTo>
                    <a:pt x="1794" y="728"/>
                  </a:lnTo>
                  <a:lnTo>
                    <a:pt x="1788" y="746"/>
                  </a:lnTo>
                  <a:lnTo>
                    <a:pt x="1728" y="820"/>
                  </a:lnTo>
                  <a:lnTo>
                    <a:pt x="1710" y="842"/>
                  </a:lnTo>
                  <a:lnTo>
                    <a:pt x="1696" y="852"/>
                  </a:lnTo>
                  <a:lnTo>
                    <a:pt x="1678" y="860"/>
                  </a:lnTo>
                  <a:lnTo>
                    <a:pt x="1664" y="852"/>
                  </a:lnTo>
                  <a:lnTo>
                    <a:pt x="1646" y="856"/>
                  </a:lnTo>
                  <a:lnTo>
                    <a:pt x="1646" y="820"/>
                  </a:lnTo>
                  <a:lnTo>
                    <a:pt x="1660" y="810"/>
                  </a:lnTo>
                  <a:lnTo>
                    <a:pt x="1666" y="816"/>
                  </a:lnTo>
                  <a:lnTo>
                    <a:pt x="1678" y="814"/>
                  </a:lnTo>
                  <a:lnTo>
                    <a:pt x="1690" y="792"/>
                  </a:lnTo>
                  <a:lnTo>
                    <a:pt x="1696" y="770"/>
                  </a:lnTo>
                  <a:lnTo>
                    <a:pt x="1704" y="766"/>
                  </a:lnTo>
                  <a:lnTo>
                    <a:pt x="1702" y="752"/>
                  </a:lnTo>
                  <a:lnTo>
                    <a:pt x="1686" y="754"/>
                  </a:lnTo>
                  <a:lnTo>
                    <a:pt x="1672" y="756"/>
                  </a:lnTo>
                  <a:lnTo>
                    <a:pt x="1666" y="764"/>
                  </a:lnTo>
                  <a:lnTo>
                    <a:pt x="1644" y="762"/>
                  </a:lnTo>
                  <a:lnTo>
                    <a:pt x="1640" y="742"/>
                  </a:lnTo>
                  <a:lnTo>
                    <a:pt x="1610" y="726"/>
                  </a:lnTo>
                  <a:lnTo>
                    <a:pt x="1594" y="726"/>
                  </a:lnTo>
                  <a:lnTo>
                    <a:pt x="1572" y="674"/>
                  </a:lnTo>
                  <a:lnTo>
                    <a:pt x="1560" y="654"/>
                  </a:lnTo>
                  <a:lnTo>
                    <a:pt x="1530" y="642"/>
                  </a:lnTo>
                  <a:lnTo>
                    <a:pt x="1486" y="646"/>
                  </a:lnTo>
                  <a:lnTo>
                    <a:pt x="1472" y="652"/>
                  </a:lnTo>
                  <a:lnTo>
                    <a:pt x="1470" y="660"/>
                  </a:lnTo>
                  <a:lnTo>
                    <a:pt x="1482" y="662"/>
                  </a:lnTo>
                  <a:lnTo>
                    <a:pt x="1482" y="676"/>
                  </a:lnTo>
                  <a:lnTo>
                    <a:pt x="1472" y="682"/>
                  </a:lnTo>
                  <a:lnTo>
                    <a:pt x="1462" y="700"/>
                  </a:lnTo>
                  <a:lnTo>
                    <a:pt x="1458" y="716"/>
                  </a:lnTo>
                  <a:lnTo>
                    <a:pt x="1446" y="718"/>
                  </a:lnTo>
                  <a:lnTo>
                    <a:pt x="1436" y="728"/>
                  </a:lnTo>
                  <a:lnTo>
                    <a:pt x="1418" y="718"/>
                  </a:lnTo>
                  <a:lnTo>
                    <a:pt x="1394" y="716"/>
                  </a:lnTo>
                  <a:lnTo>
                    <a:pt x="1386" y="710"/>
                  </a:lnTo>
                  <a:lnTo>
                    <a:pt x="1376" y="712"/>
                  </a:lnTo>
                  <a:lnTo>
                    <a:pt x="1358" y="726"/>
                  </a:lnTo>
                  <a:lnTo>
                    <a:pt x="1328" y="732"/>
                  </a:lnTo>
                  <a:lnTo>
                    <a:pt x="1310" y="734"/>
                  </a:lnTo>
                  <a:lnTo>
                    <a:pt x="1288" y="732"/>
                  </a:lnTo>
                  <a:lnTo>
                    <a:pt x="1282" y="726"/>
                  </a:lnTo>
                  <a:lnTo>
                    <a:pt x="1276" y="718"/>
                  </a:lnTo>
                  <a:lnTo>
                    <a:pt x="1266" y="716"/>
                  </a:lnTo>
                  <a:lnTo>
                    <a:pt x="1260" y="710"/>
                  </a:lnTo>
                  <a:lnTo>
                    <a:pt x="1236" y="706"/>
                  </a:lnTo>
                  <a:lnTo>
                    <a:pt x="1222" y="714"/>
                  </a:lnTo>
                  <a:lnTo>
                    <a:pt x="1196" y="710"/>
                  </a:lnTo>
                  <a:lnTo>
                    <a:pt x="1186" y="698"/>
                  </a:lnTo>
                  <a:lnTo>
                    <a:pt x="1184" y="688"/>
                  </a:lnTo>
                  <a:lnTo>
                    <a:pt x="1160" y="680"/>
                  </a:lnTo>
                  <a:lnTo>
                    <a:pt x="1132" y="674"/>
                  </a:lnTo>
                  <a:lnTo>
                    <a:pt x="1114" y="692"/>
                  </a:lnTo>
                  <a:lnTo>
                    <a:pt x="1126" y="706"/>
                  </a:lnTo>
                  <a:lnTo>
                    <a:pt x="1124" y="714"/>
                  </a:lnTo>
                  <a:lnTo>
                    <a:pt x="1112" y="724"/>
                  </a:lnTo>
                  <a:lnTo>
                    <a:pt x="1104" y="718"/>
                  </a:lnTo>
                  <a:lnTo>
                    <a:pt x="1072" y="718"/>
                  </a:lnTo>
                  <a:lnTo>
                    <a:pt x="1062" y="706"/>
                  </a:lnTo>
                  <a:lnTo>
                    <a:pt x="1042" y="702"/>
                  </a:lnTo>
                  <a:lnTo>
                    <a:pt x="1024" y="700"/>
                  </a:lnTo>
                  <a:lnTo>
                    <a:pt x="990" y="718"/>
                  </a:lnTo>
                  <a:lnTo>
                    <a:pt x="982" y="726"/>
                  </a:lnTo>
                  <a:lnTo>
                    <a:pt x="968" y="728"/>
                  </a:lnTo>
                  <a:lnTo>
                    <a:pt x="960" y="736"/>
                  </a:lnTo>
                  <a:lnTo>
                    <a:pt x="944" y="736"/>
                  </a:lnTo>
                  <a:lnTo>
                    <a:pt x="940" y="722"/>
                  </a:lnTo>
                  <a:lnTo>
                    <a:pt x="918" y="720"/>
                  </a:lnTo>
                  <a:lnTo>
                    <a:pt x="904" y="710"/>
                  </a:lnTo>
                  <a:lnTo>
                    <a:pt x="894" y="696"/>
                  </a:lnTo>
                  <a:lnTo>
                    <a:pt x="866" y="700"/>
                  </a:lnTo>
                  <a:lnTo>
                    <a:pt x="844" y="688"/>
                  </a:lnTo>
                  <a:lnTo>
                    <a:pt x="840" y="696"/>
                  </a:lnTo>
                  <a:lnTo>
                    <a:pt x="832" y="696"/>
                  </a:lnTo>
                  <a:lnTo>
                    <a:pt x="818" y="672"/>
                  </a:lnTo>
                  <a:lnTo>
                    <a:pt x="802" y="648"/>
                  </a:lnTo>
                  <a:lnTo>
                    <a:pt x="784" y="636"/>
                  </a:lnTo>
                  <a:lnTo>
                    <a:pt x="782" y="626"/>
                  </a:lnTo>
                  <a:lnTo>
                    <a:pt x="760" y="632"/>
                  </a:lnTo>
                  <a:lnTo>
                    <a:pt x="742" y="642"/>
                  </a:lnTo>
                  <a:lnTo>
                    <a:pt x="722" y="632"/>
                  </a:lnTo>
                  <a:lnTo>
                    <a:pt x="702" y="626"/>
                  </a:lnTo>
                  <a:lnTo>
                    <a:pt x="692" y="620"/>
                  </a:lnTo>
                  <a:lnTo>
                    <a:pt x="688" y="606"/>
                  </a:lnTo>
                  <a:lnTo>
                    <a:pt x="668" y="604"/>
                  </a:lnTo>
                  <a:lnTo>
                    <a:pt x="646" y="608"/>
                  </a:lnTo>
                  <a:lnTo>
                    <a:pt x="558" y="632"/>
                  </a:lnTo>
                  <a:lnTo>
                    <a:pt x="536" y="634"/>
                  </a:lnTo>
                  <a:lnTo>
                    <a:pt x="540" y="644"/>
                  </a:lnTo>
                  <a:lnTo>
                    <a:pt x="544" y="652"/>
                  </a:lnTo>
                  <a:lnTo>
                    <a:pt x="532" y="656"/>
                  </a:lnTo>
                  <a:lnTo>
                    <a:pt x="530" y="666"/>
                  </a:lnTo>
                  <a:lnTo>
                    <a:pt x="524" y="672"/>
                  </a:lnTo>
                  <a:lnTo>
                    <a:pt x="518" y="680"/>
                  </a:lnTo>
                  <a:lnTo>
                    <a:pt x="532" y="684"/>
                  </a:lnTo>
                  <a:lnTo>
                    <a:pt x="540" y="692"/>
                  </a:lnTo>
                  <a:lnTo>
                    <a:pt x="530" y="702"/>
                  </a:lnTo>
                  <a:lnTo>
                    <a:pt x="504" y="704"/>
                  </a:lnTo>
                  <a:lnTo>
                    <a:pt x="494" y="694"/>
                  </a:lnTo>
                  <a:lnTo>
                    <a:pt x="476" y="694"/>
                  </a:lnTo>
                  <a:lnTo>
                    <a:pt x="454" y="704"/>
                  </a:lnTo>
                  <a:lnTo>
                    <a:pt x="438" y="702"/>
                  </a:lnTo>
                  <a:lnTo>
                    <a:pt x="416" y="688"/>
                  </a:lnTo>
                  <a:lnTo>
                    <a:pt x="380" y="682"/>
                  </a:lnTo>
                  <a:lnTo>
                    <a:pt x="364" y="688"/>
                  </a:lnTo>
                  <a:lnTo>
                    <a:pt x="340" y="706"/>
                  </a:lnTo>
                  <a:lnTo>
                    <a:pt x="338" y="718"/>
                  </a:lnTo>
                  <a:lnTo>
                    <a:pt x="330" y="722"/>
                  </a:lnTo>
                  <a:lnTo>
                    <a:pt x="322" y="706"/>
                  </a:lnTo>
                  <a:lnTo>
                    <a:pt x="310" y="720"/>
                  </a:lnTo>
                  <a:lnTo>
                    <a:pt x="304" y="744"/>
                  </a:lnTo>
                  <a:lnTo>
                    <a:pt x="314" y="758"/>
                  </a:lnTo>
                  <a:lnTo>
                    <a:pt x="328" y="762"/>
                  </a:lnTo>
                  <a:lnTo>
                    <a:pt x="340" y="778"/>
                  </a:lnTo>
                  <a:lnTo>
                    <a:pt x="344" y="792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08" name="Freeform 297"/>
            <p:cNvSpPr>
              <a:spLocks noChangeAspect="1"/>
            </p:cNvSpPr>
            <p:nvPr/>
          </p:nvSpPr>
          <p:spPr bwMode="auto">
            <a:xfrm>
              <a:off x="4408" y="1023"/>
              <a:ext cx="170" cy="120"/>
            </a:xfrm>
            <a:custGeom>
              <a:avLst/>
              <a:gdLst>
                <a:gd name="T0" fmla="*/ 1 w 276"/>
                <a:gd name="T1" fmla="*/ 4 h 196"/>
                <a:gd name="T2" fmla="*/ 1 w 276"/>
                <a:gd name="T3" fmla="*/ 4 h 196"/>
                <a:gd name="T4" fmla="*/ 1 w 276"/>
                <a:gd name="T5" fmla="*/ 4 h 196"/>
                <a:gd name="T6" fmla="*/ 1 w 276"/>
                <a:gd name="T7" fmla="*/ 4 h 196"/>
                <a:gd name="T8" fmla="*/ 1 w 276"/>
                <a:gd name="T9" fmla="*/ 4 h 196"/>
                <a:gd name="T10" fmla="*/ 1 w 276"/>
                <a:gd name="T11" fmla="*/ 4 h 196"/>
                <a:gd name="T12" fmla="*/ 0 w 276"/>
                <a:gd name="T13" fmla="*/ 4 h 196"/>
                <a:gd name="T14" fmla="*/ 0 w 276"/>
                <a:gd name="T15" fmla="*/ 3 h 196"/>
                <a:gd name="T16" fmla="*/ 1 w 276"/>
                <a:gd name="T17" fmla="*/ 3 h 196"/>
                <a:gd name="T18" fmla="*/ 1 w 276"/>
                <a:gd name="T19" fmla="*/ 2 h 196"/>
                <a:gd name="T20" fmla="*/ 1 w 276"/>
                <a:gd name="T21" fmla="*/ 2 h 196"/>
                <a:gd name="T22" fmla="*/ 1 w 276"/>
                <a:gd name="T23" fmla="*/ 2 h 196"/>
                <a:gd name="T24" fmla="*/ 1 w 276"/>
                <a:gd name="T25" fmla="*/ 2 h 196"/>
                <a:gd name="T26" fmla="*/ 1 w 276"/>
                <a:gd name="T27" fmla="*/ 2 h 196"/>
                <a:gd name="T28" fmla="*/ 1 w 276"/>
                <a:gd name="T29" fmla="*/ 2 h 196"/>
                <a:gd name="T30" fmla="*/ 1 w 276"/>
                <a:gd name="T31" fmla="*/ 1 h 196"/>
                <a:gd name="T32" fmla="*/ 1 w 276"/>
                <a:gd name="T33" fmla="*/ 1 h 196"/>
                <a:gd name="T34" fmla="*/ 2 w 276"/>
                <a:gd name="T35" fmla="*/ 1 h 196"/>
                <a:gd name="T36" fmla="*/ 2 w 276"/>
                <a:gd name="T37" fmla="*/ 1 h 196"/>
                <a:gd name="T38" fmla="*/ 2 w 276"/>
                <a:gd name="T39" fmla="*/ 1 h 196"/>
                <a:gd name="T40" fmla="*/ 4 w 276"/>
                <a:gd name="T41" fmla="*/ 1 h 196"/>
                <a:gd name="T42" fmla="*/ 4 w 276"/>
                <a:gd name="T43" fmla="*/ 1 h 196"/>
                <a:gd name="T44" fmla="*/ 4 w 276"/>
                <a:gd name="T45" fmla="*/ 1 h 196"/>
                <a:gd name="T46" fmla="*/ 6 w 276"/>
                <a:gd name="T47" fmla="*/ 0 h 196"/>
                <a:gd name="T48" fmla="*/ 6 w 276"/>
                <a:gd name="T49" fmla="*/ 0 h 196"/>
                <a:gd name="T50" fmla="*/ 6 w 276"/>
                <a:gd name="T51" fmla="*/ 1 h 196"/>
                <a:gd name="T52" fmla="*/ 6 w 276"/>
                <a:gd name="T53" fmla="*/ 1 h 196"/>
                <a:gd name="T54" fmla="*/ 6 w 276"/>
                <a:gd name="T55" fmla="*/ 1 h 196"/>
                <a:gd name="T56" fmla="*/ 4 w 276"/>
                <a:gd name="T57" fmla="*/ 1 h 196"/>
                <a:gd name="T58" fmla="*/ 4 w 276"/>
                <a:gd name="T59" fmla="*/ 1 h 196"/>
                <a:gd name="T60" fmla="*/ 2 w 276"/>
                <a:gd name="T61" fmla="*/ 1 h 196"/>
                <a:gd name="T62" fmla="*/ 2 w 276"/>
                <a:gd name="T63" fmla="*/ 1 h 196"/>
                <a:gd name="T64" fmla="*/ 2 w 276"/>
                <a:gd name="T65" fmla="*/ 1 h 196"/>
                <a:gd name="T66" fmla="*/ 2 w 276"/>
                <a:gd name="T67" fmla="*/ 2 h 196"/>
                <a:gd name="T68" fmla="*/ 2 w 276"/>
                <a:gd name="T69" fmla="*/ 2 h 196"/>
                <a:gd name="T70" fmla="*/ 1 w 276"/>
                <a:gd name="T71" fmla="*/ 2 h 196"/>
                <a:gd name="T72" fmla="*/ 1 w 276"/>
                <a:gd name="T73" fmla="*/ 2 h 196"/>
                <a:gd name="T74" fmla="*/ 1 w 276"/>
                <a:gd name="T75" fmla="*/ 4 h 196"/>
                <a:gd name="T76" fmla="*/ 1 w 276"/>
                <a:gd name="T77" fmla="*/ 4 h 196"/>
                <a:gd name="T78" fmla="*/ 1 w 276"/>
                <a:gd name="T79" fmla="*/ 4 h 196"/>
                <a:gd name="T80" fmla="*/ 1 w 276"/>
                <a:gd name="T81" fmla="*/ 4 h 19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76"/>
                <a:gd name="T124" fmla="*/ 0 h 196"/>
                <a:gd name="T125" fmla="*/ 276 w 276"/>
                <a:gd name="T126" fmla="*/ 196 h 19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76" h="196">
                  <a:moveTo>
                    <a:pt x="88" y="196"/>
                  </a:moveTo>
                  <a:lnTo>
                    <a:pt x="36" y="194"/>
                  </a:lnTo>
                  <a:lnTo>
                    <a:pt x="36" y="182"/>
                  </a:lnTo>
                  <a:lnTo>
                    <a:pt x="30" y="176"/>
                  </a:lnTo>
                  <a:lnTo>
                    <a:pt x="20" y="182"/>
                  </a:lnTo>
                  <a:lnTo>
                    <a:pt x="10" y="176"/>
                  </a:lnTo>
                  <a:lnTo>
                    <a:pt x="0" y="166"/>
                  </a:lnTo>
                  <a:lnTo>
                    <a:pt x="0" y="154"/>
                  </a:lnTo>
                  <a:lnTo>
                    <a:pt x="12" y="150"/>
                  </a:lnTo>
                  <a:lnTo>
                    <a:pt x="20" y="142"/>
                  </a:lnTo>
                  <a:lnTo>
                    <a:pt x="20" y="132"/>
                  </a:lnTo>
                  <a:lnTo>
                    <a:pt x="34" y="118"/>
                  </a:lnTo>
                  <a:lnTo>
                    <a:pt x="44" y="116"/>
                  </a:lnTo>
                  <a:lnTo>
                    <a:pt x="48" y="108"/>
                  </a:lnTo>
                  <a:lnTo>
                    <a:pt x="38" y="106"/>
                  </a:lnTo>
                  <a:lnTo>
                    <a:pt x="64" y="84"/>
                  </a:lnTo>
                  <a:lnTo>
                    <a:pt x="76" y="66"/>
                  </a:lnTo>
                  <a:lnTo>
                    <a:pt x="110" y="40"/>
                  </a:lnTo>
                  <a:lnTo>
                    <a:pt x="132" y="36"/>
                  </a:lnTo>
                  <a:lnTo>
                    <a:pt x="140" y="28"/>
                  </a:lnTo>
                  <a:lnTo>
                    <a:pt x="176" y="24"/>
                  </a:lnTo>
                  <a:lnTo>
                    <a:pt x="210" y="20"/>
                  </a:lnTo>
                  <a:lnTo>
                    <a:pt x="230" y="8"/>
                  </a:lnTo>
                  <a:lnTo>
                    <a:pt x="250" y="0"/>
                  </a:lnTo>
                  <a:lnTo>
                    <a:pt x="266" y="0"/>
                  </a:lnTo>
                  <a:lnTo>
                    <a:pt x="276" y="6"/>
                  </a:lnTo>
                  <a:lnTo>
                    <a:pt x="272" y="18"/>
                  </a:lnTo>
                  <a:lnTo>
                    <a:pt x="254" y="30"/>
                  </a:lnTo>
                  <a:lnTo>
                    <a:pt x="222" y="40"/>
                  </a:lnTo>
                  <a:lnTo>
                    <a:pt x="166" y="50"/>
                  </a:lnTo>
                  <a:lnTo>
                    <a:pt x="136" y="74"/>
                  </a:lnTo>
                  <a:lnTo>
                    <a:pt x="122" y="80"/>
                  </a:lnTo>
                  <a:lnTo>
                    <a:pt x="110" y="82"/>
                  </a:lnTo>
                  <a:lnTo>
                    <a:pt x="110" y="94"/>
                  </a:lnTo>
                  <a:lnTo>
                    <a:pt x="96" y="102"/>
                  </a:lnTo>
                  <a:lnTo>
                    <a:pt x="86" y="116"/>
                  </a:lnTo>
                  <a:lnTo>
                    <a:pt x="64" y="140"/>
                  </a:lnTo>
                  <a:lnTo>
                    <a:pt x="62" y="166"/>
                  </a:lnTo>
                  <a:lnTo>
                    <a:pt x="72" y="174"/>
                  </a:lnTo>
                  <a:lnTo>
                    <a:pt x="74" y="184"/>
                  </a:lnTo>
                  <a:lnTo>
                    <a:pt x="88" y="196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09" name="Freeform 298"/>
            <p:cNvSpPr>
              <a:spLocks noChangeAspect="1"/>
            </p:cNvSpPr>
            <p:nvPr/>
          </p:nvSpPr>
          <p:spPr bwMode="auto">
            <a:xfrm>
              <a:off x="5244" y="1042"/>
              <a:ext cx="78" cy="26"/>
            </a:xfrm>
            <a:custGeom>
              <a:avLst/>
              <a:gdLst>
                <a:gd name="T0" fmla="*/ 1 w 128"/>
                <a:gd name="T1" fmla="*/ 1 h 44"/>
                <a:gd name="T2" fmla="*/ 1 w 128"/>
                <a:gd name="T3" fmla="*/ 1 h 44"/>
                <a:gd name="T4" fmla="*/ 1 w 128"/>
                <a:gd name="T5" fmla="*/ 1 h 44"/>
                <a:gd name="T6" fmla="*/ 0 w 128"/>
                <a:gd name="T7" fmla="*/ 1 h 44"/>
                <a:gd name="T8" fmla="*/ 1 w 128"/>
                <a:gd name="T9" fmla="*/ 1 h 44"/>
                <a:gd name="T10" fmla="*/ 1 w 128"/>
                <a:gd name="T11" fmla="*/ 0 h 44"/>
                <a:gd name="T12" fmla="*/ 1 w 128"/>
                <a:gd name="T13" fmla="*/ 0 h 44"/>
                <a:gd name="T14" fmla="*/ 1 w 128"/>
                <a:gd name="T15" fmla="*/ 1 h 44"/>
                <a:gd name="T16" fmla="*/ 1 w 128"/>
                <a:gd name="T17" fmla="*/ 1 h 44"/>
                <a:gd name="T18" fmla="*/ 1 w 128"/>
                <a:gd name="T19" fmla="*/ 1 h 44"/>
                <a:gd name="T20" fmla="*/ 1 w 128"/>
                <a:gd name="T21" fmla="*/ 1 h 44"/>
                <a:gd name="T22" fmla="*/ 1 w 128"/>
                <a:gd name="T23" fmla="*/ 1 h 44"/>
                <a:gd name="T24" fmla="*/ 2 w 128"/>
                <a:gd name="T25" fmla="*/ 1 h 44"/>
                <a:gd name="T26" fmla="*/ 2 w 128"/>
                <a:gd name="T27" fmla="*/ 1 h 44"/>
                <a:gd name="T28" fmla="*/ 2 w 128"/>
                <a:gd name="T29" fmla="*/ 1 h 44"/>
                <a:gd name="T30" fmla="*/ 2 w 128"/>
                <a:gd name="T31" fmla="*/ 1 h 44"/>
                <a:gd name="T32" fmla="*/ 2 w 128"/>
                <a:gd name="T33" fmla="*/ 1 h 44"/>
                <a:gd name="T34" fmla="*/ 2 w 128"/>
                <a:gd name="T35" fmla="*/ 1 h 44"/>
                <a:gd name="T36" fmla="*/ 1 w 128"/>
                <a:gd name="T37" fmla="*/ 1 h 44"/>
                <a:gd name="T38" fmla="*/ 2 w 128"/>
                <a:gd name="T39" fmla="*/ 1 h 44"/>
                <a:gd name="T40" fmla="*/ 1 w 128"/>
                <a:gd name="T41" fmla="*/ 1 h 44"/>
                <a:gd name="T42" fmla="*/ 1 w 128"/>
                <a:gd name="T43" fmla="*/ 1 h 44"/>
                <a:gd name="T44" fmla="*/ 1 w 128"/>
                <a:gd name="T45" fmla="*/ 1 h 44"/>
                <a:gd name="T46" fmla="*/ 1 w 128"/>
                <a:gd name="T47" fmla="*/ 1 h 44"/>
                <a:gd name="T48" fmla="*/ 1 w 128"/>
                <a:gd name="T49" fmla="*/ 1 h 44"/>
                <a:gd name="T50" fmla="*/ 1 w 128"/>
                <a:gd name="T51" fmla="*/ 1 h 44"/>
                <a:gd name="T52" fmla="*/ 1 w 128"/>
                <a:gd name="T53" fmla="*/ 1 h 44"/>
                <a:gd name="T54" fmla="*/ 1 w 128"/>
                <a:gd name="T55" fmla="*/ 1 h 44"/>
                <a:gd name="T56" fmla="*/ 1 w 128"/>
                <a:gd name="T57" fmla="*/ 1 h 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8"/>
                <a:gd name="T88" fmla="*/ 0 h 44"/>
                <a:gd name="T89" fmla="*/ 128 w 128"/>
                <a:gd name="T90" fmla="*/ 44 h 4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8" h="44">
                  <a:moveTo>
                    <a:pt x="38" y="42"/>
                  </a:moveTo>
                  <a:lnTo>
                    <a:pt x="26" y="44"/>
                  </a:lnTo>
                  <a:lnTo>
                    <a:pt x="2" y="32"/>
                  </a:lnTo>
                  <a:lnTo>
                    <a:pt x="0" y="20"/>
                  </a:lnTo>
                  <a:lnTo>
                    <a:pt x="6" y="6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46" y="8"/>
                  </a:lnTo>
                  <a:lnTo>
                    <a:pt x="58" y="16"/>
                  </a:lnTo>
                  <a:lnTo>
                    <a:pt x="64" y="4"/>
                  </a:lnTo>
                  <a:lnTo>
                    <a:pt x="76" y="4"/>
                  </a:lnTo>
                  <a:lnTo>
                    <a:pt x="86" y="10"/>
                  </a:lnTo>
                  <a:lnTo>
                    <a:pt x="100" y="8"/>
                  </a:lnTo>
                  <a:lnTo>
                    <a:pt x="120" y="14"/>
                  </a:lnTo>
                  <a:lnTo>
                    <a:pt x="128" y="20"/>
                  </a:lnTo>
                  <a:lnTo>
                    <a:pt x="120" y="32"/>
                  </a:lnTo>
                  <a:lnTo>
                    <a:pt x="104" y="36"/>
                  </a:lnTo>
                  <a:lnTo>
                    <a:pt x="92" y="32"/>
                  </a:lnTo>
                  <a:lnTo>
                    <a:pt x="86" y="24"/>
                  </a:lnTo>
                  <a:lnTo>
                    <a:pt x="90" y="14"/>
                  </a:lnTo>
                  <a:lnTo>
                    <a:pt x="78" y="16"/>
                  </a:lnTo>
                  <a:lnTo>
                    <a:pt x="80" y="24"/>
                  </a:lnTo>
                  <a:lnTo>
                    <a:pt x="84" y="30"/>
                  </a:lnTo>
                  <a:lnTo>
                    <a:pt x="88" y="38"/>
                  </a:lnTo>
                  <a:lnTo>
                    <a:pt x="78" y="38"/>
                  </a:lnTo>
                  <a:lnTo>
                    <a:pt x="62" y="36"/>
                  </a:lnTo>
                  <a:lnTo>
                    <a:pt x="48" y="36"/>
                  </a:lnTo>
                  <a:lnTo>
                    <a:pt x="38" y="34"/>
                  </a:lnTo>
                  <a:lnTo>
                    <a:pt x="38" y="42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10" name="Freeform 299"/>
            <p:cNvSpPr>
              <a:spLocks noChangeAspect="1"/>
            </p:cNvSpPr>
            <p:nvPr/>
          </p:nvSpPr>
          <p:spPr bwMode="auto">
            <a:xfrm>
              <a:off x="5332" y="1053"/>
              <a:ext cx="46" cy="15"/>
            </a:xfrm>
            <a:custGeom>
              <a:avLst/>
              <a:gdLst>
                <a:gd name="T0" fmla="*/ 1 w 74"/>
                <a:gd name="T1" fmla="*/ 0 h 24"/>
                <a:gd name="T2" fmla="*/ 1 w 74"/>
                <a:gd name="T3" fmla="*/ 1 h 24"/>
                <a:gd name="T4" fmla="*/ 1 w 74"/>
                <a:gd name="T5" fmla="*/ 1 h 24"/>
                <a:gd name="T6" fmla="*/ 1 w 74"/>
                <a:gd name="T7" fmla="*/ 1 h 24"/>
                <a:gd name="T8" fmla="*/ 1 w 74"/>
                <a:gd name="T9" fmla="*/ 1 h 24"/>
                <a:gd name="T10" fmla="*/ 1 w 74"/>
                <a:gd name="T11" fmla="*/ 1 h 24"/>
                <a:gd name="T12" fmla="*/ 1 w 74"/>
                <a:gd name="T13" fmla="*/ 1 h 24"/>
                <a:gd name="T14" fmla="*/ 1 w 74"/>
                <a:gd name="T15" fmla="*/ 1 h 24"/>
                <a:gd name="T16" fmla="*/ 1 w 74"/>
                <a:gd name="T17" fmla="*/ 1 h 24"/>
                <a:gd name="T18" fmla="*/ 1 w 74"/>
                <a:gd name="T19" fmla="*/ 1 h 24"/>
                <a:gd name="T20" fmla="*/ 1 w 74"/>
                <a:gd name="T21" fmla="*/ 1 h 24"/>
                <a:gd name="T22" fmla="*/ 0 w 74"/>
                <a:gd name="T23" fmla="*/ 1 h 24"/>
                <a:gd name="T24" fmla="*/ 1 w 74"/>
                <a:gd name="T25" fmla="*/ 0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4"/>
                <a:gd name="T40" fmla="*/ 0 h 24"/>
                <a:gd name="T41" fmla="*/ 74 w 74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4" h="24">
                  <a:moveTo>
                    <a:pt x="6" y="0"/>
                  </a:moveTo>
                  <a:lnTo>
                    <a:pt x="16" y="4"/>
                  </a:lnTo>
                  <a:lnTo>
                    <a:pt x="36" y="4"/>
                  </a:lnTo>
                  <a:lnTo>
                    <a:pt x="50" y="8"/>
                  </a:lnTo>
                  <a:lnTo>
                    <a:pt x="68" y="10"/>
                  </a:lnTo>
                  <a:lnTo>
                    <a:pt x="74" y="14"/>
                  </a:lnTo>
                  <a:lnTo>
                    <a:pt x="60" y="20"/>
                  </a:lnTo>
                  <a:lnTo>
                    <a:pt x="48" y="24"/>
                  </a:lnTo>
                  <a:lnTo>
                    <a:pt x="36" y="24"/>
                  </a:lnTo>
                  <a:lnTo>
                    <a:pt x="20" y="20"/>
                  </a:lnTo>
                  <a:lnTo>
                    <a:pt x="4" y="16"/>
                  </a:lnTo>
                  <a:lnTo>
                    <a:pt x="0" y="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11" name="Freeform 300"/>
            <p:cNvSpPr>
              <a:spLocks noChangeAspect="1"/>
            </p:cNvSpPr>
            <p:nvPr/>
          </p:nvSpPr>
          <p:spPr bwMode="auto">
            <a:xfrm>
              <a:off x="5649" y="1125"/>
              <a:ext cx="36" cy="15"/>
            </a:xfrm>
            <a:custGeom>
              <a:avLst/>
              <a:gdLst>
                <a:gd name="T0" fmla="*/ 0 w 58"/>
                <a:gd name="T1" fmla="*/ 1 h 24"/>
                <a:gd name="T2" fmla="*/ 1 w 58"/>
                <a:gd name="T3" fmla="*/ 1 h 24"/>
                <a:gd name="T4" fmla="*/ 1 w 58"/>
                <a:gd name="T5" fmla="*/ 1 h 24"/>
                <a:gd name="T6" fmla="*/ 1 w 58"/>
                <a:gd name="T7" fmla="*/ 1 h 24"/>
                <a:gd name="T8" fmla="*/ 1 w 58"/>
                <a:gd name="T9" fmla="*/ 1 h 24"/>
                <a:gd name="T10" fmla="*/ 1 w 58"/>
                <a:gd name="T11" fmla="*/ 1 h 24"/>
                <a:gd name="T12" fmla="*/ 1 w 58"/>
                <a:gd name="T13" fmla="*/ 1 h 24"/>
                <a:gd name="T14" fmla="*/ 1 w 58"/>
                <a:gd name="T15" fmla="*/ 1 h 24"/>
                <a:gd name="T16" fmla="*/ 1 w 58"/>
                <a:gd name="T17" fmla="*/ 0 h 24"/>
                <a:gd name="T18" fmla="*/ 1 w 58"/>
                <a:gd name="T19" fmla="*/ 1 h 24"/>
                <a:gd name="T20" fmla="*/ 1 w 58"/>
                <a:gd name="T21" fmla="*/ 1 h 24"/>
                <a:gd name="T22" fmla="*/ 0 w 58"/>
                <a:gd name="T23" fmla="*/ 1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8"/>
                <a:gd name="T37" fmla="*/ 0 h 24"/>
                <a:gd name="T38" fmla="*/ 58 w 58"/>
                <a:gd name="T39" fmla="*/ 24 h 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8" h="24">
                  <a:moveTo>
                    <a:pt x="0" y="16"/>
                  </a:moveTo>
                  <a:lnTo>
                    <a:pt x="2" y="24"/>
                  </a:lnTo>
                  <a:lnTo>
                    <a:pt x="10" y="24"/>
                  </a:lnTo>
                  <a:lnTo>
                    <a:pt x="24" y="24"/>
                  </a:lnTo>
                  <a:lnTo>
                    <a:pt x="46" y="20"/>
                  </a:lnTo>
                  <a:lnTo>
                    <a:pt x="58" y="18"/>
                  </a:lnTo>
                  <a:lnTo>
                    <a:pt x="58" y="8"/>
                  </a:lnTo>
                  <a:lnTo>
                    <a:pt x="48" y="4"/>
                  </a:lnTo>
                  <a:lnTo>
                    <a:pt x="36" y="0"/>
                  </a:lnTo>
                  <a:lnTo>
                    <a:pt x="22" y="2"/>
                  </a:lnTo>
                  <a:lnTo>
                    <a:pt x="14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12" name="Freeform 301"/>
            <p:cNvSpPr>
              <a:spLocks noChangeAspect="1"/>
            </p:cNvSpPr>
            <p:nvPr/>
          </p:nvSpPr>
          <p:spPr bwMode="auto">
            <a:xfrm>
              <a:off x="5289" y="1393"/>
              <a:ext cx="25" cy="107"/>
            </a:xfrm>
            <a:custGeom>
              <a:avLst/>
              <a:gdLst>
                <a:gd name="T0" fmla="*/ 0 w 42"/>
                <a:gd name="T1" fmla="*/ 4 h 174"/>
                <a:gd name="T2" fmla="*/ 1 w 42"/>
                <a:gd name="T3" fmla="*/ 4 h 174"/>
                <a:gd name="T4" fmla="*/ 1 w 42"/>
                <a:gd name="T5" fmla="*/ 4 h 174"/>
                <a:gd name="T6" fmla="*/ 1 w 42"/>
                <a:gd name="T7" fmla="*/ 4 h 174"/>
                <a:gd name="T8" fmla="*/ 1 w 42"/>
                <a:gd name="T9" fmla="*/ 4 h 174"/>
                <a:gd name="T10" fmla="*/ 1 w 42"/>
                <a:gd name="T11" fmla="*/ 4 h 174"/>
                <a:gd name="T12" fmla="*/ 1 w 42"/>
                <a:gd name="T13" fmla="*/ 4 h 174"/>
                <a:gd name="T14" fmla="*/ 1 w 42"/>
                <a:gd name="T15" fmla="*/ 3 h 174"/>
                <a:gd name="T16" fmla="*/ 1 w 42"/>
                <a:gd name="T17" fmla="*/ 2 h 174"/>
                <a:gd name="T18" fmla="*/ 1 w 42"/>
                <a:gd name="T19" fmla="*/ 2 h 174"/>
                <a:gd name="T20" fmla="*/ 1 w 42"/>
                <a:gd name="T21" fmla="*/ 2 h 174"/>
                <a:gd name="T22" fmla="*/ 1 w 42"/>
                <a:gd name="T23" fmla="*/ 2 h 174"/>
                <a:gd name="T24" fmla="*/ 1 w 42"/>
                <a:gd name="T25" fmla="*/ 2 h 174"/>
                <a:gd name="T26" fmla="*/ 1 w 42"/>
                <a:gd name="T27" fmla="*/ 2 h 174"/>
                <a:gd name="T28" fmla="*/ 1 w 42"/>
                <a:gd name="T29" fmla="*/ 2 h 174"/>
                <a:gd name="T30" fmla="*/ 1 w 42"/>
                <a:gd name="T31" fmla="*/ 1 h 174"/>
                <a:gd name="T32" fmla="*/ 1 w 42"/>
                <a:gd name="T33" fmla="*/ 1 h 174"/>
                <a:gd name="T34" fmla="*/ 1 w 42"/>
                <a:gd name="T35" fmla="*/ 1 h 174"/>
                <a:gd name="T36" fmla="*/ 1 w 42"/>
                <a:gd name="T37" fmla="*/ 1 h 174"/>
                <a:gd name="T38" fmla="*/ 1 w 42"/>
                <a:gd name="T39" fmla="*/ 1 h 174"/>
                <a:gd name="T40" fmla="*/ 1 w 42"/>
                <a:gd name="T41" fmla="*/ 0 h 174"/>
                <a:gd name="T42" fmla="*/ 1 w 42"/>
                <a:gd name="T43" fmla="*/ 1 h 174"/>
                <a:gd name="T44" fmla="*/ 1 w 42"/>
                <a:gd name="T45" fmla="*/ 1 h 174"/>
                <a:gd name="T46" fmla="*/ 1 w 42"/>
                <a:gd name="T47" fmla="*/ 1 h 174"/>
                <a:gd name="T48" fmla="*/ 1 w 42"/>
                <a:gd name="T49" fmla="*/ 1 h 174"/>
                <a:gd name="T50" fmla="*/ 1 w 42"/>
                <a:gd name="T51" fmla="*/ 1 h 174"/>
                <a:gd name="T52" fmla="*/ 1 w 42"/>
                <a:gd name="T53" fmla="*/ 1 h 174"/>
                <a:gd name="T54" fmla="*/ 1 w 42"/>
                <a:gd name="T55" fmla="*/ 1 h 174"/>
                <a:gd name="T56" fmla="*/ 1 w 42"/>
                <a:gd name="T57" fmla="*/ 1 h 174"/>
                <a:gd name="T58" fmla="*/ 1 w 42"/>
                <a:gd name="T59" fmla="*/ 2 h 174"/>
                <a:gd name="T60" fmla="*/ 1 w 42"/>
                <a:gd name="T61" fmla="*/ 2 h 174"/>
                <a:gd name="T62" fmla="*/ 1 w 42"/>
                <a:gd name="T63" fmla="*/ 3 h 174"/>
                <a:gd name="T64" fmla="*/ 1 w 42"/>
                <a:gd name="T65" fmla="*/ 4 h 174"/>
                <a:gd name="T66" fmla="*/ 0 w 42"/>
                <a:gd name="T67" fmla="*/ 4 h 17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2"/>
                <a:gd name="T103" fmla="*/ 0 h 174"/>
                <a:gd name="T104" fmla="*/ 42 w 42"/>
                <a:gd name="T105" fmla="*/ 174 h 17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2" h="174">
                  <a:moveTo>
                    <a:pt x="0" y="166"/>
                  </a:moveTo>
                  <a:lnTo>
                    <a:pt x="6" y="174"/>
                  </a:lnTo>
                  <a:lnTo>
                    <a:pt x="10" y="160"/>
                  </a:lnTo>
                  <a:lnTo>
                    <a:pt x="18" y="162"/>
                  </a:lnTo>
                  <a:lnTo>
                    <a:pt x="24" y="170"/>
                  </a:lnTo>
                  <a:lnTo>
                    <a:pt x="26" y="162"/>
                  </a:lnTo>
                  <a:lnTo>
                    <a:pt x="22" y="154"/>
                  </a:lnTo>
                  <a:lnTo>
                    <a:pt x="14" y="144"/>
                  </a:lnTo>
                  <a:lnTo>
                    <a:pt x="10" y="134"/>
                  </a:lnTo>
                  <a:lnTo>
                    <a:pt x="14" y="126"/>
                  </a:lnTo>
                  <a:lnTo>
                    <a:pt x="18" y="114"/>
                  </a:lnTo>
                  <a:lnTo>
                    <a:pt x="22" y="108"/>
                  </a:lnTo>
                  <a:lnTo>
                    <a:pt x="30" y="106"/>
                  </a:lnTo>
                  <a:lnTo>
                    <a:pt x="42" y="116"/>
                  </a:lnTo>
                  <a:lnTo>
                    <a:pt x="42" y="104"/>
                  </a:lnTo>
                  <a:lnTo>
                    <a:pt x="32" y="88"/>
                  </a:lnTo>
                  <a:lnTo>
                    <a:pt x="28" y="62"/>
                  </a:lnTo>
                  <a:lnTo>
                    <a:pt x="24" y="42"/>
                  </a:lnTo>
                  <a:lnTo>
                    <a:pt x="22" y="26"/>
                  </a:lnTo>
                  <a:lnTo>
                    <a:pt x="20" y="12"/>
                  </a:lnTo>
                  <a:lnTo>
                    <a:pt x="16" y="0"/>
                  </a:lnTo>
                  <a:lnTo>
                    <a:pt x="12" y="6"/>
                  </a:lnTo>
                  <a:lnTo>
                    <a:pt x="12" y="16"/>
                  </a:lnTo>
                  <a:lnTo>
                    <a:pt x="2" y="20"/>
                  </a:lnTo>
                  <a:lnTo>
                    <a:pt x="2" y="36"/>
                  </a:lnTo>
                  <a:lnTo>
                    <a:pt x="2" y="50"/>
                  </a:lnTo>
                  <a:lnTo>
                    <a:pt x="2" y="62"/>
                  </a:lnTo>
                  <a:lnTo>
                    <a:pt x="8" y="70"/>
                  </a:lnTo>
                  <a:lnTo>
                    <a:pt x="6" y="82"/>
                  </a:lnTo>
                  <a:lnTo>
                    <a:pt x="6" y="102"/>
                  </a:lnTo>
                  <a:lnTo>
                    <a:pt x="6" y="126"/>
                  </a:lnTo>
                  <a:lnTo>
                    <a:pt x="6" y="146"/>
                  </a:lnTo>
                  <a:lnTo>
                    <a:pt x="6" y="15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13" name="Freeform 302"/>
            <p:cNvSpPr>
              <a:spLocks noChangeAspect="1"/>
            </p:cNvSpPr>
            <p:nvPr/>
          </p:nvSpPr>
          <p:spPr bwMode="auto">
            <a:xfrm>
              <a:off x="4342" y="1572"/>
              <a:ext cx="15" cy="13"/>
            </a:xfrm>
            <a:custGeom>
              <a:avLst/>
              <a:gdLst>
                <a:gd name="T0" fmla="*/ 1 w 24"/>
                <a:gd name="T1" fmla="*/ 1 h 20"/>
                <a:gd name="T2" fmla="*/ 1 w 24"/>
                <a:gd name="T3" fmla="*/ 1 h 20"/>
                <a:gd name="T4" fmla="*/ 1 w 24"/>
                <a:gd name="T5" fmla="*/ 1 h 20"/>
                <a:gd name="T6" fmla="*/ 0 w 24"/>
                <a:gd name="T7" fmla="*/ 1 h 20"/>
                <a:gd name="T8" fmla="*/ 1 w 24"/>
                <a:gd name="T9" fmla="*/ 0 h 20"/>
                <a:gd name="T10" fmla="*/ 1 w 24"/>
                <a:gd name="T11" fmla="*/ 0 h 20"/>
                <a:gd name="T12" fmla="*/ 1 w 24"/>
                <a:gd name="T13" fmla="*/ 1 h 20"/>
                <a:gd name="T14" fmla="*/ 1 w 24"/>
                <a:gd name="T15" fmla="*/ 1 h 20"/>
                <a:gd name="T16" fmla="*/ 1 w 24"/>
                <a:gd name="T17" fmla="*/ 1 h 20"/>
                <a:gd name="T18" fmla="*/ 1 w 24"/>
                <a:gd name="T19" fmla="*/ 1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20"/>
                <a:gd name="T32" fmla="*/ 24 w 24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20">
                  <a:moveTo>
                    <a:pt x="22" y="20"/>
                  </a:moveTo>
                  <a:lnTo>
                    <a:pt x="14" y="16"/>
                  </a:lnTo>
                  <a:lnTo>
                    <a:pt x="8" y="12"/>
                  </a:lnTo>
                  <a:lnTo>
                    <a:pt x="0" y="4"/>
                  </a:lnTo>
                  <a:lnTo>
                    <a:pt x="2" y="0"/>
                  </a:lnTo>
                  <a:lnTo>
                    <a:pt x="10" y="0"/>
                  </a:lnTo>
                  <a:lnTo>
                    <a:pt x="16" y="4"/>
                  </a:lnTo>
                  <a:lnTo>
                    <a:pt x="22" y="6"/>
                  </a:lnTo>
                  <a:lnTo>
                    <a:pt x="24" y="14"/>
                  </a:lnTo>
                  <a:lnTo>
                    <a:pt x="22" y="2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14" name="Freeform 303"/>
            <p:cNvSpPr>
              <a:spLocks noChangeAspect="1"/>
            </p:cNvSpPr>
            <p:nvPr/>
          </p:nvSpPr>
          <p:spPr bwMode="auto">
            <a:xfrm>
              <a:off x="4223" y="1622"/>
              <a:ext cx="18" cy="9"/>
            </a:xfrm>
            <a:custGeom>
              <a:avLst/>
              <a:gdLst>
                <a:gd name="T0" fmla="*/ 1 w 30"/>
                <a:gd name="T1" fmla="*/ 1 h 16"/>
                <a:gd name="T2" fmla="*/ 1 w 30"/>
                <a:gd name="T3" fmla="*/ 1 h 16"/>
                <a:gd name="T4" fmla="*/ 1 w 30"/>
                <a:gd name="T5" fmla="*/ 1 h 16"/>
                <a:gd name="T6" fmla="*/ 1 w 30"/>
                <a:gd name="T7" fmla="*/ 0 h 16"/>
                <a:gd name="T8" fmla="*/ 1 w 30"/>
                <a:gd name="T9" fmla="*/ 1 h 16"/>
                <a:gd name="T10" fmla="*/ 1 w 30"/>
                <a:gd name="T11" fmla="*/ 1 h 16"/>
                <a:gd name="T12" fmla="*/ 1 w 30"/>
                <a:gd name="T13" fmla="*/ 1 h 16"/>
                <a:gd name="T14" fmla="*/ 1 w 30"/>
                <a:gd name="T15" fmla="*/ 1 h 16"/>
                <a:gd name="T16" fmla="*/ 0 w 30"/>
                <a:gd name="T17" fmla="*/ 1 h 16"/>
                <a:gd name="T18" fmla="*/ 0 w 30"/>
                <a:gd name="T19" fmla="*/ 1 h 16"/>
                <a:gd name="T20" fmla="*/ 1 w 30"/>
                <a:gd name="T21" fmla="*/ 1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"/>
                <a:gd name="T34" fmla="*/ 0 h 16"/>
                <a:gd name="T35" fmla="*/ 30 w 30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" h="16">
                  <a:moveTo>
                    <a:pt x="8" y="6"/>
                  </a:moveTo>
                  <a:lnTo>
                    <a:pt x="16" y="4"/>
                  </a:lnTo>
                  <a:lnTo>
                    <a:pt x="24" y="4"/>
                  </a:lnTo>
                  <a:lnTo>
                    <a:pt x="30" y="0"/>
                  </a:lnTo>
                  <a:lnTo>
                    <a:pt x="22" y="8"/>
                  </a:lnTo>
                  <a:lnTo>
                    <a:pt x="18" y="12"/>
                  </a:lnTo>
                  <a:lnTo>
                    <a:pt x="12" y="16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15" name="Freeform 304"/>
            <p:cNvSpPr>
              <a:spLocks noChangeAspect="1"/>
            </p:cNvSpPr>
            <p:nvPr/>
          </p:nvSpPr>
          <p:spPr bwMode="auto">
            <a:xfrm>
              <a:off x="4163" y="1547"/>
              <a:ext cx="179" cy="68"/>
            </a:xfrm>
            <a:custGeom>
              <a:avLst/>
              <a:gdLst>
                <a:gd name="T0" fmla="*/ 0 w 292"/>
                <a:gd name="T1" fmla="*/ 1 h 112"/>
                <a:gd name="T2" fmla="*/ 1 w 292"/>
                <a:gd name="T3" fmla="*/ 1 h 112"/>
                <a:gd name="T4" fmla="*/ 1 w 292"/>
                <a:gd name="T5" fmla="*/ 1 h 112"/>
                <a:gd name="T6" fmla="*/ 1 w 292"/>
                <a:gd name="T7" fmla="*/ 1 h 112"/>
                <a:gd name="T8" fmla="*/ 1 w 292"/>
                <a:gd name="T9" fmla="*/ 1 h 112"/>
                <a:gd name="T10" fmla="*/ 1 w 292"/>
                <a:gd name="T11" fmla="*/ 1 h 112"/>
                <a:gd name="T12" fmla="*/ 1 w 292"/>
                <a:gd name="T13" fmla="*/ 1 h 112"/>
                <a:gd name="T14" fmla="*/ 1 w 292"/>
                <a:gd name="T15" fmla="*/ 1 h 112"/>
                <a:gd name="T16" fmla="*/ 2 w 292"/>
                <a:gd name="T17" fmla="*/ 0 h 112"/>
                <a:gd name="T18" fmla="*/ 3 w 292"/>
                <a:gd name="T19" fmla="*/ 1 h 112"/>
                <a:gd name="T20" fmla="*/ 4 w 292"/>
                <a:gd name="T21" fmla="*/ 1 h 112"/>
                <a:gd name="T22" fmla="*/ 4 w 292"/>
                <a:gd name="T23" fmla="*/ 1 h 112"/>
                <a:gd name="T24" fmla="*/ 4 w 292"/>
                <a:gd name="T25" fmla="*/ 1 h 112"/>
                <a:gd name="T26" fmla="*/ 5 w 292"/>
                <a:gd name="T27" fmla="*/ 1 h 112"/>
                <a:gd name="T28" fmla="*/ 5 w 292"/>
                <a:gd name="T29" fmla="*/ 1 h 112"/>
                <a:gd name="T30" fmla="*/ 6 w 292"/>
                <a:gd name="T31" fmla="*/ 1 h 112"/>
                <a:gd name="T32" fmla="*/ 6 w 292"/>
                <a:gd name="T33" fmla="*/ 1 h 112"/>
                <a:gd name="T34" fmla="*/ 6 w 292"/>
                <a:gd name="T35" fmla="*/ 1 h 112"/>
                <a:gd name="T36" fmla="*/ 6 w 292"/>
                <a:gd name="T37" fmla="*/ 1 h 112"/>
                <a:gd name="T38" fmla="*/ 6 w 292"/>
                <a:gd name="T39" fmla="*/ 1 h 112"/>
                <a:gd name="T40" fmla="*/ 6 w 292"/>
                <a:gd name="T41" fmla="*/ 1 h 112"/>
                <a:gd name="T42" fmla="*/ 6 w 292"/>
                <a:gd name="T43" fmla="*/ 1 h 112"/>
                <a:gd name="T44" fmla="*/ 6 w 292"/>
                <a:gd name="T45" fmla="*/ 1 h 112"/>
                <a:gd name="T46" fmla="*/ 5 w 292"/>
                <a:gd name="T47" fmla="*/ 2 h 112"/>
                <a:gd name="T48" fmla="*/ 4 w 292"/>
                <a:gd name="T49" fmla="*/ 2 h 112"/>
                <a:gd name="T50" fmla="*/ 4 w 292"/>
                <a:gd name="T51" fmla="*/ 2 h 112"/>
                <a:gd name="T52" fmla="*/ 4 w 292"/>
                <a:gd name="T53" fmla="*/ 2 h 112"/>
                <a:gd name="T54" fmla="*/ 4 w 292"/>
                <a:gd name="T55" fmla="*/ 2 h 112"/>
                <a:gd name="T56" fmla="*/ 3 w 292"/>
                <a:gd name="T57" fmla="*/ 2 h 112"/>
                <a:gd name="T58" fmla="*/ 3 w 292"/>
                <a:gd name="T59" fmla="*/ 2 h 112"/>
                <a:gd name="T60" fmla="*/ 3 w 292"/>
                <a:gd name="T61" fmla="*/ 2 h 112"/>
                <a:gd name="T62" fmla="*/ 2 w 292"/>
                <a:gd name="T63" fmla="*/ 2 h 112"/>
                <a:gd name="T64" fmla="*/ 2 w 292"/>
                <a:gd name="T65" fmla="*/ 2 h 112"/>
                <a:gd name="T66" fmla="*/ 2 w 292"/>
                <a:gd name="T67" fmla="*/ 2 h 112"/>
                <a:gd name="T68" fmla="*/ 1 w 292"/>
                <a:gd name="T69" fmla="*/ 2 h 112"/>
                <a:gd name="T70" fmla="*/ 1 w 292"/>
                <a:gd name="T71" fmla="*/ 2 h 112"/>
                <a:gd name="T72" fmla="*/ 1 w 292"/>
                <a:gd name="T73" fmla="*/ 2 h 112"/>
                <a:gd name="T74" fmla="*/ 1 w 292"/>
                <a:gd name="T75" fmla="*/ 2 h 112"/>
                <a:gd name="T76" fmla="*/ 1 w 292"/>
                <a:gd name="T77" fmla="*/ 1 h 112"/>
                <a:gd name="T78" fmla="*/ 1 w 292"/>
                <a:gd name="T79" fmla="*/ 1 h 112"/>
                <a:gd name="T80" fmla="*/ 1 w 292"/>
                <a:gd name="T81" fmla="*/ 1 h 112"/>
                <a:gd name="T82" fmla="*/ 1 w 292"/>
                <a:gd name="T83" fmla="*/ 1 h 1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2"/>
                <a:gd name="T127" fmla="*/ 0 h 112"/>
                <a:gd name="T128" fmla="*/ 292 w 292"/>
                <a:gd name="T129" fmla="*/ 112 h 1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2" h="112">
                  <a:moveTo>
                    <a:pt x="10" y="48"/>
                  </a:moveTo>
                  <a:lnTo>
                    <a:pt x="0" y="46"/>
                  </a:lnTo>
                  <a:lnTo>
                    <a:pt x="0" y="42"/>
                  </a:lnTo>
                  <a:lnTo>
                    <a:pt x="6" y="34"/>
                  </a:lnTo>
                  <a:lnTo>
                    <a:pt x="12" y="32"/>
                  </a:lnTo>
                  <a:lnTo>
                    <a:pt x="26" y="34"/>
                  </a:lnTo>
                  <a:lnTo>
                    <a:pt x="38" y="34"/>
                  </a:lnTo>
                  <a:lnTo>
                    <a:pt x="46" y="34"/>
                  </a:lnTo>
                  <a:lnTo>
                    <a:pt x="46" y="28"/>
                  </a:lnTo>
                  <a:lnTo>
                    <a:pt x="52" y="26"/>
                  </a:lnTo>
                  <a:lnTo>
                    <a:pt x="58" y="26"/>
                  </a:lnTo>
                  <a:lnTo>
                    <a:pt x="52" y="22"/>
                  </a:lnTo>
                  <a:lnTo>
                    <a:pt x="46" y="22"/>
                  </a:lnTo>
                  <a:lnTo>
                    <a:pt x="46" y="16"/>
                  </a:lnTo>
                  <a:lnTo>
                    <a:pt x="68" y="18"/>
                  </a:lnTo>
                  <a:lnTo>
                    <a:pt x="82" y="18"/>
                  </a:lnTo>
                  <a:lnTo>
                    <a:pt x="90" y="10"/>
                  </a:lnTo>
                  <a:lnTo>
                    <a:pt x="110" y="0"/>
                  </a:lnTo>
                  <a:lnTo>
                    <a:pt x="140" y="0"/>
                  </a:lnTo>
                  <a:lnTo>
                    <a:pt x="146" y="12"/>
                  </a:lnTo>
                  <a:lnTo>
                    <a:pt x="154" y="10"/>
                  </a:lnTo>
                  <a:lnTo>
                    <a:pt x="160" y="16"/>
                  </a:lnTo>
                  <a:lnTo>
                    <a:pt x="168" y="18"/>
                  </a:lnTo>
                  <a:lnTo>
                    <a:pt x="182" y="22"/>
                  </a:lnTo>
                  <a:lnTo>
                    <a:pt x="200" y="22"/>
                  </a:lnTo>
                  <a:lnTo>
                    <a:pt x="218" y="22"/>
                  </a:lnTo>
                  <a:lnTo>
                    <a:pt x="234" y="18"/>
                  </a:lnTo>
                  <a:lnTo>
                    <a:pt x="242" y="10"/>
                  </a:lnTo>
                  <a:lnTo>
                    <a:pt x="248" y="12"/>
                  </a:lnTo>
                  <a:lnTo>
                    <a:pt x="252" y="14"/>
                  </a:lnTo>
                  <a:lnTo>
                    <a:pt x="254" y="8"/>
                  </a:lnTo>
                  <a:lnTo>
                    <a:pt x="262" y="10"/>
                  </a:lnTo>
                  <a:lnTo>
                    <a:pt x="268" y="16"/>
                  </a:lnTo>
                  <a:lnTo>
                    <a:pt x="274" y="20"/>
                  </a:lnTo>
                  <a:lnTo>
                    <a:pt x="274" y="30"/>
                  </a:lnTo>
                  <a:lnTo>
                    <a:pt x="274" y="42"/>
                  </a:lnTo>
                  <a:lnTo>
                    <a:pt x="286" y="42"/>
                  </a:lnTo>
                  <a:lnTo>
                    <a:pt x="292" y="46"/>
                  </a:lnTo>
                  <a:lnTo>
                    <a:pt x="284" y="48"/>
                  </a:lnTo>
                  <a:lnTo>
                    <a:pt x="282" y="52"/>
                  </a:lnTo>
                  <a:lnTo>
                    <a:pt x="284" y="60"/>
                  </a:lnTo>
                  <a:lnTo>
                    <a:pt x="286" y="68"/>
                  </a:lnTo>
                  <a:lnTo>
                    <a:pt x="288" y="78"/>
                  </a:lnTo>
                  <a:lnTo>
                    <a:pt x="292" y="88"/>
                  </a:lnTo>
                  <a:lnTo>
                    <a:pt x="290" y="92"/>
                  </a:lnTo>
                  <a:lnTo>
                    <a:pt x="282" y="90"/>
                  </a:lnTo>
                  <a:lnTo>
                    <a:pt x="262" y="86"/>
                  </a:lnTo>
                  <a:lnTo>
                    <a:pt x="252" y="92"/>
                  </a:lnTo>
                  <a:lnTo>
                    <a:pt x="226" y="92"/>
                  </a:lnTo>
                  <a:lnTo>
                    <a:pt x="214" y="100"/>
                  </a:lnTo>
                  <a:lnTo>
                    <a:pt x="196" y="102"/>
                  </a:lnTo>
                  <a:lnTo>
                    <a:pt x="190" y="96"/>
                  </a:lnTo>
                  <a:lnTo>
                    <a:pt x="184" y="96"/>
                  </a:lnTo>
                  <a:lnTo>
                    <a:pt x="182" y="100"/>
                  </a:lnTo>
                  <a:lnTo>
                    <a:pt x="170" y="100"/>
                  </a:lnTo>
                  <a:lnTo>
                    <a:pt x="164" y="96"/>
                  </a:lnTo>
                  <a:lnTo>
                    <a:pt x="162" y="104"/>
                  </a:lnTo>
                  <a:lnTo>
                    <a:pt x="154" y="112"/>
                  </a:lnTo>
                  <a:lnTo>
                    <a:pt x="152" y="104"/>
                  </a:lnTo>
                  <a:lnTo>
                    <a:pt x="156" y="96"/>
                  </a:lnTo>
                  <a:lnTo>
                    <a:pt x="150" y="96"/>
                  </a:lnTo>
                  <a:lnTo>
                    <a:pt x="146" y="100"/>
                  </a:lnTo>
                  <a:lnTo>
                    <a:pt x="132" y="98"/>
                  </a:lnTo>
                  <a:lnTo>
                    <a:pt x="128" y="100"/>
                  </a:lnTo>
                  <a:lnTo>
                    <a:pt x="120" y="108"/>
                  </a:lnTo>
                  <a:lnTo>
                    <a:pt x="110" y="110"/>
                  </a:lnTo>
                  <a:lnTo>
                    <a:pt x="100" y="110"/>
                  </a:lnTo>
                  <a:lnTo>
                    <a:pt x="92" y="104"/>
                  </a:lnTo>
                  <a:lnTo>
                    <a:pt x="80" y="100"/>
                  </a:lnTo>
                  <a:lnTo>
                    <a:pt x="72" y="96"/>
                  </a:lnTo>
                  <a:lnTo>
                    <a:pt x="66" y="98"/>
                  </a:lnTo>
                  <a:lnTo>
                    <a:pt x="68" y="104"/>
                  </a:lnTo>
                  <a:lnTo>
                    <a:pt x="66" y="108"/>
                  </a:lnTo>
                  <a:lnTo>
                    <a:pt x="50" y="108"/>
                  </a:lnTo>
                  <a:lnTo>
                    <a:pt x="40" y="100"/>
                  </a:lnTo>
                  <a:lnTo>
                    <a:pt x="34" y="96"/>
                  </a:lnTo>
                  <a:lnTo>
                    <a:pt x="20" y="92"/>
                  </a:lnTo>
                  <a:lnTo>
                    <a:pt x="16" y="84"/>
                  </a:lnTo>
                  <a:lnTo>
                    <a:pt x="16" y="78"/>
                  </a:lnTo>
                  <a:lnTo>
                    <a:pt x="6" y="74"/>
                  </a:lnTo>
                  <a:lnTo>
                    <a:pt x="10" y="68"/>
                  </a:lnTo>
                  <a:lnTo>
                    <a:pt x="14" y="62"/>
                  </a:lnTo>
                  <a:lnTo>
                    <a:pt x="12" y="54"/>
                  </a:lnTo>
                  <a:lnTo>
                    <a:pt x="10" y="48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16" name="Freeform 305"/>
            <p:cNvSpPr>
              <a:spLocks noChangeAspect="1"/>
            </p:cNvSpPr>
            <p:nvPr/>
          </p:nvSpPr>
          <p:spPr bwMode="auto">
            <a:xfrm>
              <a:off x="4248" y="1631"/>
              <a:ext cx="17" cy="17"/>
            </a:xfrm>
            <a:custGeom>
              <a:avLst/>
              <a:gdLst>
                <a:gd name="T0" fmla="*/ 1 w 28"/>
                <a:gd name="T1" fmla="*/ 1 h 28"/>
                <a:gd name="T2" fmla="*/ 1 w 28"/>
                <a:gd name="T3" fmla="*/ 0 h 28"/>
                <a:gd name="T4" fmla="*/ 1 w 28"/>
                <a:gd name="T5" fmla="*/ 1 h 28"/>
                <a:gd name="T6" fmla="*/ 1 w 28"/>
                <a:gd name="T7" fmla="*/ 1 h 28"/>
                <a:gd name="T8" fmla="*/ 1 w 28"/>
                <a:gd name="T9" fmla="*/ 1 h 28"/>
                <a:gd name="T10" fmla="*/ 1 w 28"/>
                <a:gd name="T11" fmla="*/ 1 h 28"/>
                <a:gd name="T12" fmla="*/ 1 w 28"/>
                <a:gd name="T13" fmla="*/ 1 h 28"/>
                <a:gd name="T14" fmla="*/ 1 w 28"/>
                <a:gd name="T15" fmla="*/ 1 h 28"/>
                <a:gd name="T16" fmla="*/ 0 w 28"/>
                <a:gd name="T17" fmla="*/ 1 h 28"/>
                <a:gd name="T18" fmla="*/ 1 w 28"/>
                <a:gd name="T19" fmla="*/ 1 h 28"/>
                <a:gd name="T20" fmla="*/ 1 w 28"/>
                <a:gd name="T21" fmla="*/ 1 h 28"/>
                <a:gd name="T22" fmla="*/ 1 w 28"/>
                <a:gd name="T23" fmla="*/ 1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"/>
                <a:gd name="T37" fmla="*/ 0 h 28"/>
                <a:gd name="T38" fmla="*/ 28 w 28"/>
                <a:gd name="T39" fmla="*/ 28 h 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" h="28">
                  <a:moveTo>
                    <a:pt x="16" y="2"/>
                  </a:moveTo>
                  <a:lnTo>
                    <a:pt x="24" y="0"/>
                  </a:lnTo>
                  <a:lnTo>
                    <a:pt x="28" y="4"/>
                  </a:lnTo>
                  <a:lnTo>
                    <a:pt x="24" y="10"/>
                  </a:lnTo>
                  <a:lnTo>
                    <a:pt x="18" y="14"/>
                  </a:lnTo>
                  <a:lnTo>
                    <a:pt x="16" y="20"/>
                  </a:lnTo>
                  <a:lnTo>
                    <a:pt x="10" y="24"/>
                  </a:lnTo>
                  <a:lnTo>
                    <a:pt x="6" y="28"/>
                  </a:lnTo>
                  <a:lnTo>
                    <a:pt x="0" y="26"/>
                  </a:lnTo>
                  <a:lnTo>
                    <a:pt x="6" y="18"/>
                  </a:lnTo>
                  <a:lnTo>
                    <a:pt x="12" y="8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17" name="Freeform 306"/>
            <p:cNvSpPr>
              <a:spLocks noChangeAspect="1"/>
            </p:cNvSpPr>
            <p:nvPr/>
          </p:nvSpPr>
          <p:spPr bwMode="auto">
            <a:xfrm>
              <a:off x="4251" y="1603"/>
              <a:ext cx="66" cy="53"/>
            </a:xfrm>
            <a:custGeom>
              <a:avLst/>
              <a:gdLst>
                <a:gd name="T0" fmla="*/ 1 w 108"/>
                <a:gd name="T1" fmla="*/ 1 h 86"/>
                <a:gd name="T2" fmla="*/ 1 w 108"/>
                <a:gd name="T3" fmla="*/ 1 h 86"/>
                <a:gd name="T4" fmla="*/ 1 w 108"/>
                <a:gd name="T5" fmla="*/ 1 h 86"/>
                <a:gd name="T6" fmla="*/ 1 w 108"/>
                <a:gd name="T7" fmla="*/ 1 h 86"/>
                <a:gd name="T8" fmla="*/ 1 w 108"/>
                <a:gd name="T9" fmla="*/ 1 h 86"/>
                <a:gd name="T10" fmla="*/ 1 w 108"/>
                <a:gd name="T11" fmla="*/ 1 h 86"/>
                <a:gd name="T12" fmla="*/ 1 w 108"/>
                <a:gd name="T13" fmla="*/ 1 h 86"/>
                <a:gd name="T14" fmla="*/ 1 w 108"/>
                <a:gd name="T15" fmla="*/ 1 h 86"/>
                <a:gd name="T16" fmla="*/ 1 w 108"/>
                <a:gd name="T17" fmla="*/ 1 h 86"/>
                <a:gd name="T18" fmla="*/ 1 w 108"/>
                <a:gd name="T19" fmla="*/ 1 h 86"/>
                <a:gd name="T20" fmla="*/ 1 w 108"/>
                <a:gd name="T21" fmla="*/ 1 h 86"/>
                <a:gd name="T22" fmla="*/ 1 w 108"/>
                <a:gd name="T23" fmla="*/ 1 h 86"/>
                <a:gd name="T24" fmla="*/ 1 w 108"/>
                <a:gd name="T25" fmla="*/ 0 h 86"/>
                <a:gd name="T26" fmla="*/ 2 w 108"/>
                <a:gd name="T27" fmla="*/ 0 h 86"/>
                <a:gd name="T28" fmla="*/ 2 w 108"/>
                <a:gd name="T29" fmla="*/ 1 h 86"/>
                <a:gd name="T30" fmla="*/ 2 w 108"/>
                <a:gd name="T31" fmla="*/ 1 h 86"/>
                <a:gd name="T32" fmla="*/ 2 w 108"/>
                <a:gd name="T33" fmla="*/ 1 h 86"/>
                <a:gd name="T34" fmla="*/ 1 w 108"/>
                <a:gd name="T35" fmla="*/ 1 h 86"/>
                <a:gd name="T36" fmla="*/ 1 w 108"/>
                <a:gd name="T37" fmla="*/ 1 h 86"/>
                <a:gd name="T38" fmla="*/ 1 w 108"/>
                <a:gd name="T39" fmla="*/ 1 h 86"/>
                <a:gd name="T40" fmla="*/ 1 w 108"/>
                <a:gd name="T41" fmla="*/ 1 h 86"/>
                <a:gd name="T42" fmla="*/ 1 w 108"/>
                <a:gd name="T43" fmla="*/ 1 h 86"/>
                <a:gd name="T44" fmla="*/ 1 w 108"/>
                <a:gd name="T45" fmla="*/ 1 h 86"/>
                <a:gd name="T46" fmla="*/ 0 w 108"/>
                <a:gd name="T47" fmla="*/ 1 h 86"/>
                <a:gd name="T48" fmla="*/ 1 w 108"/>
                <a:gd name="T49" fmla="*/ 1 h 86"/>
                <a:gd name="T50" fmla="*/ 1 w 108"/>
                <a:gd name="T51" fmla="*/ 1 h 86"/>
                <a:gd name="T52" fmla="*/ 1 w 108"/>
                <a:gd name="T53" fmla="*/ 1 h 86"/>
                <a:gd name="T54" fmla="*/ 1 w 108"/>
                <a:gd name="T55" fmla="*/ 1 h 86"/>
                <a:gd name="T56" fmla="*/ 1 w 108"/>
                <a:gd name="T57" fmla="*/ 1 h 86"/>
                <a:gd name="T58" fmla="*/ 1 w 108"/>
                <a:gd name="T59" fmla="*/ 1 h 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8"/>
                <a:gd name="T91" fmla="*/ 0 h 86"/>
                <a:gd name="T92" fmla="*/ 108 w 108"/>
                <a:gd name="T93" fmla="*/ 86 h 8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8" h="86">
                  <a:moveTo>
                    <a:pt x="10" y="48"/>
                  </a:moveTo>
                  <a:lnTo>
                    <a:pt x="8" y="32"/>
                  </a:lnTo>
                  <a:lnTo>
                    <a:pt x="8" y="24"/>
                  </a:lnTo>
                  <a:lnTo>
                    <a:pt x="10" y="20"/>
                  </a:lnTo>
                  <a:lnTo>
                    <a:pt x="18" y="12"/>
                  </a:lnTo>
                  <a:lnTo>
                    <a:pt x="20" y="4"/>
                  </a:lnTo>
                  <a:lnTo>
                    <a:pt x="26" y="8"/>
                  </a:lnTo>
                  <a:lnTo>
                    <a:pt x="38" y="8"/>
                  </a:lnTo>
                  <a:lnTo>
                    <a:pt x="40" y="4"/>
                  </a:lnTo>
                  <a:lnTo>
                    <a:pt x="46" y="4"/>
                  </a:lnTo>
                  <a:lnTo>
                    <a:pt x="52" y="10"/>
                  </a:lnTo>
                  <a:lnTo>
                    <a:pt x="70" y="8"/>
                  </a:lnTo>
                  <a:lnTo>
                    <a:pt x="82" y="0"/>
                  </a:lnTo>
                  <a:lnTo>
                    <a:pt x="108" y="0"/>
                  </a:lnTo>
                  <a:lnTo>
                    <a:pt x="108" y="4"/>
                  </a:lnTo>
                  <a:lnTo>
                    <a:pt x="94" y="14"/>
                  </a:lnTo>
                  <a:lnTo>
                    <a:pt x="90" y="46"/>
                  </a:lnTo>
                  <a:lnTo>
                    <a:pt x="54" y="68"/>
                  </a:lnTo>
                  <a:lnTo>
                    <a:pt x="28" y="84"/>
                  </a:lnTo>
                  <a:lnTo>
                    <a:pt x="20" y="86"/>
                  </a:lnTo>
                  <a:lnTo>
                    <a:pt x="12" y="82"/>
                  </a:lnTo>
                  <a:lnTo>
                    <a:pt x="6" y="80"/>
                  </a:lnTo>
                  <a:lnTo>
                    <a:pt x="2" y="78"/>
                  </a:lnTo>
                  <a:lnTo>
                    <a:pt x="0" y="74"/>
                  </a:lnTo>
                  <a:lnTo>
                    <a:pt x="10" y="66"/>
                  </a:lnTo>
                  <a:lnTo>
                    <a:pt x="12" y="60"/>
                  </a:lnTo>
                  <a:lnTo>
                    <a:pt x="18" y="56"/>
                  </a:lnTo>
                  <a:lnTo>
                    <a:pt x="22" y="50"/>
                  </a:lnTo>
                  <a:lnTo>
                    <a:pt x="18" y="46"/>
                  </a:lnTo>
                  <a:lnTo>
                    <a:pt x="10" y="48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18" name="Freeform 307"/>
            <p:cNvSpPr>
              <a:spLocks noChangeAspect="1"/>
            </p:cNvSpPr>
            <p:nvPr/>
          </p:nvSpPr>
          <p:spPr bwMode="auto">
            <a:xfrm>
              <a:off x="4239" y="1647"/>
              <a:ext cx="15" cy="40"/>
            </a:xfrm>
            <a:custGeom>
              <a:avLst/>
              <a:gdLst>
                <a:gd name="T0" fmla="*/ 1 w 24"/>
                <a:gd name="T1" fmla="*/ 1 h 64"/>
                <a:gd name="T2" fmla="*/ 1 w 24"/>
                <a:gd name="T3" fmla="*/ 1 h 64"/>
                <a:gd name="T4" fmla="*/ 1 w 24"/>
                <a:gd name="T5" fmla="*/ 1 h 64"/>
                <a:gd name="T6" fmla="*/ 1 w 24"/>
                <a:gd name="T7" fmla="*/ 1 h 64"/>
                <a:gd name="T8" fmla="*/ 1 w 24"/>
                <a:gd name="T9" fmla="*/ 1 h 64"/>
                <a:gd name="T10" fmla="*/ 1 w 24"/>
                <a:gd name="T11" fmla="*/ 0 h 64"/>
                <a:gd name="T12" fmla="*/ 1 w 24"/>
                <a:gd name="T13" fmla="*/ 1 h 64"/>
                <a:gd name="T14" fmla="*/ 1 w 24"/>
                <a:gd name="T15" fmla="*/ 1 h 64"/>
                <a:gd name="T16" fmla="*/ 1 w 24"/>
                <a:gd name="T17" fmla="*/ 1 h 64"/>
                <a:gd name="T18" fmla="*/ 1 w 24"/>
                <a:gd name="T19" fmla="*/ 1 h 64"/>
                <a:gd name="T20" fmla="*/ 1 w 24"/>
                <a:gd name="T21" fmla="*/ 1 h 64"/>
                <a:gd name="T22" fmla="*/ 0 w 24"/>
                <a:gd name="T23" fmla="*/ 1 h 64"/>
                <a:gd name="T24" fmla="*/ 1 w 24"/>
                <a:gd name="T25" fmla="*/ 1 h 64"/>
                <a:gd name="T26" fmla="*/ 1 w 24"/>
                <a:gd name="T27" fmla="*/ 1 h 64"/>
                <a:gd name="T28" fmla="*/ 1 w 24"/>
                <a:gd name="T29" fmla="*/ 2 h 64"/>
                <a:gd name="T30" fmla="*/ 1 w 24"/>
                <a:gd name="T31" fmla="*/ 2 h 64"/>
                <a:gd name="T32" fmla="*/ 1 w 24"/>
                <a:gd name="T33" fmla="*/ 1 h 64"/>
                <a:gd name="T34" fmla="*/ 1 w 24"/>
                <a:gd name="T35" fmla="*/ 1 h 64"/>
                <a:gd name="T36" fmla="*/ 1 w 24"/>
                <a:gd name="T37" fmla="*/ 1 h 64"/>
                <a:gd name="T38" fmla="*/ 1 w 24"/>
                <a:gd name="T39" fmla="*/ 1 h 64"/>
                <a:gd name="T40" fmla="*/ 1 w 24"/>
                <a:gd name="T41" fmla="*/ 1 h 64"/>
                <a:gd name="T42" fmla="*/ 1 w 24"/>
                <a:gd name="T43" fmla="*/ 1 h 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4"/>
                <a:gd name="T67" fmla="*/ 0 h 64"/>
                <a:gd name="T68" fmla="*/ 24 w 24"/>
                <a:gd name="T69" fmla="*/ 64 h 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4" h="64">
                  <a:moveTo>
                    <a:pt x="16" y="14"/>
                  </a:moveTo>
                  <a:lnTo>
                    <a:pt x="22" y="14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4" y="6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6" y="26"/>
                  </a:lnTo>
                  <a:lnTo>
                    <a:pt x="4" y="30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6" y="48"/>
                  </a:lnTo>
                  <a:lnTo>
                    <a:pt x="10" y="58"/>
                  </a:lnTo>
                  <a:lnTo>
                    <a:pt x="12" y="64"/>
                  </a:lnTo>
                  <a:lnTo>
                    <a:pt x="18" y="52"/>
                  </a:lnTo>
                  <a:lnTo>
                    <a:pt x="20" y="42"/>
                  </a:lnTo>
                  <a:lnTo>
                    <a:pt x="20" y="30"/>
                  </a:lnTo>
                  <a:lnTo>
                    <a:pt x="16" y="30"/>
                  </a:lnTo>
                  <a:lnTo>
                    <a:pt x="14" y="18"/>
                  </a:lnTo>
                  <a:lnTo>
                    <a:pt x="16" y="14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19" name="Freeform 308"/>
            <p:cNvSpPr>
              <a:spLocks noChangeAspect="1"/>
            </p:cNvSpPr>
            <p:nvPr/>
          </p:nvSpPr>
          <p:spPr bwMode="auto">
            <a:xfrm>
              <a:off x="4287" y="1599"/>
              <a:ext cx="87" cy="91"/>
            </a:xfrm>
            <a:custGeom>
              <a:avLst/>
              <a:gdLst>
                <a:gd name="T0" fmla="*/ 2 w 142"/>
                <a:gd name="T1" fmla="*/ 1 h 148"/>
                <a:gd name="T2" fmla="*/ 2 w 142"/>
                <a:gd name="T3" fmla="*/ 1 h 148"/>
                <a:gd name="T4" fmla="*/ 2 w 142"/>
                <a:gd name="T5" fmla="*/ 1 h 148"/>
                <a:gd name="T6" fmla="*/ 2 w 142"/>
                <a:gd name="T7" fmla="*/ 1 h 148"/>
                <a:gd name="T8" fmla="*/ 2 w 142"/>
                <a:gd name="T9" fmla="*/ 1 h 148"/>
                <a:gd name="T10" fmla="*/ 2 w 142"/>
                <a:gd name="T11" fmla="*/ 1 h 148"/>
                <a:gd name="T12" fmla="*/ 2 w 142"/>
                <a:gd name="T13" fmla="*/ 1 h 148"/>
                <a:gd name="T14" fmla="*/ 2 w 142"/>
                <a:gd name="T15" fmla="*/ 1 h 148"/>
                <a:gd name="T16" fmla="*/ 2 w 142"/>
                <a:gd name="T17" fmla="*/ 1 h 148"/>
                <a:gd name="T18" fmla="*/ 2 w 142"/>
                <a:gd name="T19" fmla="*/ 1 h 148"/>
                <a:gd name="T20" fmla="*/ 2 w 142"/>
                <a:gd name="T21" fmla="*/ 2 h 148"/>
                <a:gd name="T22" fmla="*/ 2 w 142"/>
                <a:gd name="T23" fmla="*/ 2 h 148"/>
                <a:gd name="T24" fmla="*/ 2 w 142"/>
                <a:gd name="T25" fmla="*/ 2 h 148"/>
                <a:gd name="T26" fmla="*/ 2 w 142"/>
                <a:gd name="T27" fmla="*/ 2 h 148"/>
                <a:gd name="T28" fmla="*/ 2 w 142"/>
                <a:gd name="T29" fmla="*/ 2 h 148"/>
                <a:gd name="T30" fmla="*/ 2 w 142"/>
                <a:gd name="T31" fmla="*/ 2 h 148"/>
                <a:gd name="T32" fmla="*/ 2 w 142"/>
                <a:gd name="T33" fmla="*/ 2 h 148"/>
                <a:gd name="T34" fmla="*/ 2 w 142"/>
                <a:gd name="T35" fmla="*/ 3 h 148"/>
                <a:gd name="T36" fmla="*/ 2 w 142"/>
                <a:gd name="T37" fmla="*/ 3 h 148"/>
                <a:gd name="T38" fmla="*/ 1 w 142"/>
                <a:gd name="T39" fmla="*/ 2 h 148"/>
                <a:gd name="T40" fmla="*/ 1 w 142"/>
                <a:gd name="T41" fmla="*/ 2 h 148"/>
                <a:gd name="T42" fmla="*/ 1 w 142"/>
                <a:gd name="T43" fmla="*/ 2 h 148"/>
                <a:gd name="T44" fmla="*/ 1 w 142"/>
                <a:gd name="T45" fmla="*/ 2 h 148"/>
                <a:gd name="T46" fmla="*/ 1 w 142"/>
                <a:gd name="T47" fmla="*/ 2 h 148"/>
                <a:gd name="T48" fmla="*/ 0 w 142"/>
                <a:gd name="T49" fmla="*/ 1 h 148"/>
                <a:gd name="T50" fmla="*/ 1 w 142"/>
                <a:gd name="T51" fmla="*/ 1 h 148"/>
                <a:gd name="T52" fmla="*/ 1 w 142"/>
                <a:gd name="T53" fmla="*/ 1 h 148"/>
                <a:gd name="T54" fmla="*/ 1 w 142"/>
                <a:gd name="T55" fmla="*/ 1 h 148"/>
                <a:gd name="T56" fmla="*/ 1 w 142"/>
                <a:gd name="T57" fmla="*/ 1 h 148"/>
                <a:gd name="T58" fmla="*/ 1 w 142"/>
                <a:gd name="T59" fmla="*/ 0 h 148"/>
                <a:gd name="T60" fmla="*/ 1 w 142"/>
                <a:gd name="T61" fmla="*/ 1 h 148"/>
                <a:gd name="T62" fmla="*/ 2 w 142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8"/>
                <a:gd name="T98" fmla="*/ 142 w 142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8">
                  <a:moveTo>
                    <a:pt x="90" y="2"/>
                  </a:moveTo>
                  <a:lnTo>
                    <a:pt x="94" y="10"/>
                  </a:lnTo>
                  <a:lnTo>
                    <a:pt x="106" y="28"/>
                  </a:lnTo>
                  <a:lnTo>
                    <a:pt x="114" y="30"/>
                  </a:lnTo>
                  <a:lnTo>
                    <a:pt x="110" y="36"/>
                  </a:lnTo>
                  <a:lnTo>
                    <a:pt x="112" y="44"/>
                  </a:lnTo>
                  <a:lnTo>
                    <a:pt x="106" y="48"/>
                  </a:lnTo>
                  <a:lnTo>
                    <a:pt x="100" y="62"/>
                  </a:lnTo>
                  <a:lnTo>
                    <a:pt x="112" y="74"/>
                  </a:lnTo>
                  <a:lnTo>
                    <a:pt x="118" y="84"/>
                  </a:lnTo>
                  <a:lnTo>
                    <a:pt x="132" y="90"/>
                  </a:lnTo>
                  <a:lnTo>
                    <a:pt x="140" y="98"/>
                  </a:lnTo>
                  <a:lnTo>
                    <a:pt x="136" y="112"/>
                  </a:lnTo>
                  <a:lnTo>
                    <a:pt x="142" y="124"/>
                  </a:lnTo>
                  <a:lnTo>
                    <a:pt x="140" y="130"/>
                  </a:lnTo>
                  <a:lnTo>
                    <a:pt x="132" y="132"/>
                  </a:lnTo>
                  <a:lnTo>
                    <a:pt x="122" y="140"/>
                  </a:lnTo>
                  <a:lnTo>
                    <a:pt x="122" y="148"/>
                  </a:lnTo>
                  <a:lnTo>
                    <a:pt x="90" y="148"/>
                  </a:lnTo>
                  <a:lnTo>
                    <a:pt x="76" y="136"/>
                  </a:lnTo>
                  <a:lnTo>
                    <a:pt x="68" y="136"/>
                  </a:lnTo>
                  <a:lnTo>
                    <a:pt x="58" y="120"/>
                  </a:lnTo>
                  <a:lnTo>
                    <a:pt x="22" y="100"/>
                  </a:lnTo>
                  <a:lnTo>
                    <a:pt x="2" y="96"/>
                  </a:lnTo>
                  <a:lnTo>
                    <a:pt x="0" y="72"/>
                  </a:lnTo>
                  <a:lnTo>
                    <a:pt x="32" y="52"/>
                  </a:lnTo>
                  <a:lnTo>
                    <a:pt x="36" y="20"/>
                  </a:lnTo>
                  <a:lnTo>
                    <a:pt x="50" y="10"/>
                  </a:lnTo>
                  <a:lnTo>
                    <a:pt x="50" y="6"/>
                  </a:lnTo>
                  <a:lnTo>
                    <a:pt x="60" y="0"/>
                  </a:lnTo>
                  <a:lnTo>
                    <a:pt x="88" y="6"/>
                  </a:lnTo>
                  <a:lnTo>
                    <a:pt x="90" y="2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20" name="Freeform 309"/>
            <p:cNvSpPr>
              <a:spLocks noChangeAspect="1"/>
            </p:cNvSpPr>
            <p:nvPr/>
          </p:nvSpPr>
          <p:spPr bwMode="auto">
            <a:xfrm>
              <a:off x="4362" y="1679"/>
              <a:ext cx="17" cy="17"/>
            </a:xfrm>
            <a:custGeom>
              <a:avLst/>
              <a:gdLst>
                <a:gd name="T0" fmla="*/ 1 w 28"/>
                <a:gd name="T1" fmla="*/ 1 h 28"/>
                <a:gd name="T2" fmla="*/ 1 w 28"/>
                <a:gd name="T3" fmla="*/ 0 h 28"/>
                <a:gd name="T4" fmla="*/ 1 w 28"/>
                <a:gd name="T5" fmla="*/ 0 h 28"/>
                <a:gd name="T6" fmla="*/ 1 w 28"/>
                <a:gd name="T7" fmla="*/ 1 h 28"/>
                <a:gd name="T8" fmla="*/ 0 w 28"/>
                <a:gd name="T9" fmla="*/ 1 h 28"/>
                <a:gd name="T10" fmla="*/ 0 w 28"/>
                <a:gd name="T11" fmla="*/ 1 h 28"/>
                <a:gd name="T12" fmla="*/ 1 w 28"/>
                <a:gd name="T13" fmla="*/ 1 h 28"/>
                <a:gd name="T14" fmla="*/ 1 w 28"/>
                <a:gd name="T15" fmla="*/ 1 h 28"/>
                <a:gd name="T16" fmla="*/ 1 w 28"/>
                <a:gd name="T17" fmla="*/ 1 h 28"/>
                <a:gd name="T18" fmla="*/ 1 w 28"/>
                <a:gd name="T19" fmla="*/ 1 h 28"/>
                <a:gd name="T20" fmla="*/ 1 w 28"/>
                <a:gd name="T21" fmla="*/ 1 h 28"/>
                <a:gd name="T22" fmla="*/ 1 w 28"/>
                <a:gd name="T23" fmla="*/ 1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"/>
                <a:gd name="T37" fmla="*/ 0 h 28"/>
                <a:gd name="T38" fmla="*/ 28 w 28"/>
                <a:gd name="T39" fmla="*/ 28 h 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" h="28">
                  <a:moveTo>
                    <a:pt x="28" y="4"/>
                  </a:move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10" y="20"/>
                  </a:lnTo>
                  <a:lnTo>
                    <a:pt x="18" y="28"/>
                  </a:lnTo>
                  <a:lnTo>
                    <a:pt x="26" y="28"/>
                  </a:lnTo>
                  <a:lnTo>
                    <a:pt x="22" y="18"/>
                  </a:lnTo>
                  <a:lnTo>
                    <a:pt x="22" y="12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21" name="Freeform 310"/>
            <p:cNvSpPr>
              <a:spLocks noChangeAspect="1"/>
            </p:cNvSpPr>
            <p:nvPr/>
          </p:nvSpPr>
          <p:spPr bwMode="auto">
            <a:xfrm>
              <a:off x="4405" y="1725"/>
              <a:ext cx="51" cy="34"/>
            </a:xfrm>
            <a:custGeom>
              <a:avLst/>
              <a:gdLst>
                <a:gd name="T0" fmla="*/ 0 w 84"/>
                <a:gd name="T1" fmla="*/ 1 h 56"/>
                <a:gd name="T2" fmla="*/ 1 w 84"/>
                <a:gd name="T3" fmla="*/ 1 h 56"/>
                <a:gd name="T4" fmla="*/ 1 w 84"/>
                <a:gd name="T5" fmla="*/ 1 h 56"/>
                <a:gd name="T6" fmla="*/ 1 w 84"/>
                <a:gd name="T7" fmla="*/ 1 h 56"/>
                <a:gd name="T8" fmla="*/ 1 w 84"/>
                <a:gd name="T9" fmla="*/ 1 h 56"/>
                <a:gd name="T10" fmla="*/ 1 w 84"/>
                <a:gd name="T11" fmla="*/ 1 h 56"/>
                <a:gd name="T12" fmla="*/ 1 w 84"/>
                <a:gd name="T13" fmla="*/ 1 h 56"/>
                <a:gd name="T14" fmla="*/ 1 w 84"/>
                <a:gd name="T15" fmla="*/ 1 h 56"/>
                <a:gd name="T16" fmla="*/ 1 w 84"/>
                <a:gd name="T17" fmla="*/ 0 h 56"/>
                <a:gd name="T18" fmla="*/ 1 w 84"/>
                <a:gd name="T19" fmla="*/ 1 h 56"/>
                <a:gd name="T20" fmla="*/ 1 w 84"/>
                <a:gd name="T21" fmla="*/ 1 h 56"/>
                <a:gd name="T22" fmla="*/ 1 w 84"/>
                <a:gd name="T23" fmla="*/ 1 h 56"/>
                <a:gd name="T24" fmla="*/ 1 w 84"/>
                <a:gd name="T25" fmla="*/ 1 h 56"/>
                <a:gd name="T26" fmla="*/ 1 w 84"/>
                <a:gd name="T27" fmla="*/ 1 h 56"/>
                <a:gd name="T28" fmla="*/ 1 w 84"/>
                <a:gd name="T29" fmla="*/ 1 h 56"/>
                <a:gd name="T30" fmla="*/ 1 w 84"/>
                <a:gd name="T31" fmla="*/ 1 h 56"/>
                <a:gd name="T32" fmla="*/ 1 w 84"/>
                <a:gd name="T33" fmla="*/ 1 h 56"/>
                <a:gd name="T34" fmla="*/ 1 w 84"/>
                <a:gd name="T35" fmla="*/ 1 h 56"/>
                <a:gd name="T36" fmla="*/ 1 w 84"/>
                <a:gd name="T37" fmla="*/ 1 h 56"/>
                <a:gd name="T38" fmla="*/ 0 w 84"/>
                <a:gd name="T39" fmla="*/ 1 h 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4"/>
                <a:gd name="T61" fmla="*/ 0 h 56"/>
                <a:gd name="T62" fmla="*/ 84 w 84"/>
                <a:gd name="T63" fmla="*/ 56 h 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4" h="56">
                  <a:moveTo>
                    <a:pt x="0" y="24"/>
                  </a:moveTo>
                  <a:lnTo>
                    <a:pt x="8" y="34"/>
                  </a:lnTo>
                  <a:lnTo>
                    <a:pt x="22" y="50"/>
                  </a:lnTo>
                  <a:lnTo>
                    <a:pt x="48" y="56"/>
                  </a:lnTo>
                  <a:lnTo>
                    <a:pt x="66" y="56"/>
                  </a:lnTo>
                  <a:lnTo>
                    <a:pt x="84" y="24"/>
                  </a:lnTo>
                  <a:lnTo>
                    <a:pt x="82" y="10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68" y="10"/>
                  </a:lnTo>
                  <a:lnTo>
                    <a:pt x="58" y="18"/>
                  </a:lnTo>
                  <a:lnTo>
                    <a:pt x="50" y="28"/>
                  </a:lnTo>
                  <a:lnTo>
                    <a:pt x="42" y="30"/>
                  </a:lnTo>
                  <a:lnTo>
                    <a:pt x="32" y="26"/>
                  </a:lnTo>
                  <a:lnTo>
                    <a:pt x="26" y="30"/>
                  </a:lnTo>
                  <a:lnTo>
                    <a:pt x="22" y="32"/>
                  </a:lnTo>
                  <a:lnTo>
                    <a:pt x="14" y="30"/>
                  </a:lnTo>
                  <a:lnTo>
                    <a:pt x="8" y="24"/>
                  </a:lnTo>
                  <a:lnTo>
                    <a:pt x="4" y="2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22" name="Freeform 311"/>
            <p:cNvSpPr>
              <a:spLocks noChangeAspect="1"/>
            </p:cNvSpPr>
            <p:nvPr/>
          </p:nvSpPr>
          <p:spPr bwMode="auto">
            <a:xfrm>
              <a:off x="4414" y="1740"/>
              <a:ext cx="76" cy="79"/>
            </a:xfrm>
            <a:custGeom>
              <a:avLst/>
              <a:gdLst>
                <a:gd name="T0" fmla="*/ 1 w 124"/>
                <a:gd name="T1" fmla="*/ 1 h 130"/>
                <a:gd name="T2" fmla="*/ 1 w 124"/>
                <a:gd name="T3" fmla="*/ 0 h 130"/>
                <a:gd name="T4" fmla="*/ 1 w 124"/>
                <a:gd name="T5" fmla="*/ 1 h 130"/>
                <a:gd name="T6" fmla="*/ 2 w 124"/>
                <a:gd name="T7" fmla="*/ 1 h 130"/>
                <a:gd name="T8" fmla="*/ 2 w 124"/>
                <a:gd name="T9" fmla="*/ 1 h 130"/>
                <a:gd name="T10" fmla="*/ 2 w 124"/>
                <a:gd name="T11" fmla="*/ 1 h 130"/>
                <a:gd name="T12" fmla="*/ 2 w 124"/>
                <a:gd name="T13" fmla="*/ 1 h 130"/>
                <a:gd name="T14" fmla="*/ 2 w 124"/>
                <a:gd name="T15" fmla="*/ 1 h 130"/>
                <a:gd name="T16" fmla="*/ 2 w 124"/>
                <a:gd name="T17" fmla="*/ 1 h 130"/>
                <a:gd name="T18" fmla="*/ 1 w 124"/>
                <a:gd name="T19" fmla="*/ 1 h 130"/>
                <a:gd name="T20" fmla="*/ 1 w 124"/>
                <a:gd name="T21" fmla="*/ 1 h 130"/>
                <a:gd name="T22" fmla="*/ 2 w 124"/>
                <a:gd name="T23" fmla="*/ 1 h 130"/>
                <a:gd name="T24" fmla="*/ 1 w 124"/>
                <a:gd name="T25" fmla="*/ 2 h 130"/>
                <a:gd name="T26" fmla="*/ 1 w 124"/>
                <a:gd name="T27" fmla="*/ 2 h 130"/>
                <a:gd name="T28" fmla="*/ 1 w 124"/>
                <a:gd name="T29" fmla="*/ 2 h 130"/>
                <a:gd name="T30" fmla="*/ 1 w 124"/>
                <a:gd name="T31" fmla="*/ 2 h 130"/>
                <a:gd name="T32" fmla="*/ 1 w 124"/>
                <a:gd name="T33" fmla="*/ 2 h 130"/>
                <a:gd name="T34" fmla="*/ 1 w 124"/>
                <a:gd name="T35" fmla="*/ 2 h 130"/>
                <a:gd name="T36" fmla="*/ 1 w 124"/>
                <a:gd name="T37" fmla="*/ 2 h 130"/>
                <a:gd name="T38" fmla="*/ 1 w 124"/>
                <a:gd name="T39" fmla="*/ 2 h 130"/>
                <a:gd name="T40" fmla="*/ 1 w 124"/>
                <a:gd name="T41" fmla="*/ 2 h 130"/>
                <a:gd name="T42" fmla="*/ 0 w 124"/>
                <a:gd name="T43" fmla="*/ 2 h 130"/>
                <a:gd name="T44" fmla="*/ 1 w 124"/>
                <a:gd name="T45" fmla="*/ 1 h 130"/>
                <a:gd name="T46" fmla="*/ 1 w 124"/>
                <a:gd name="T47" fmla="*/ 1 h 130"/>
                <a:gd name="T48" fmla="*/ 1 w 124"/>
                <a:gd name="T49" fmla="*/ 1 h 130"/>
                <a:gd name="T50" fmla="*/ 1 w 124"/>
                <a:gd name="T51" fmla="*/ 1 h 130"/>
                <a:gd name="T52" fmla="*/ 1 w 124"/>
                <a:gd name="T53" fmla="*/ 1 h 1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4"/>
                <a:gd name="T82" fmla="*/ 0 h 130"/>
                <a:gd name="T83" fmla="*/ 124 w 124"/>
                <a:gd name="T84" fmla="*/ 130 h 13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4" h="130">
                  <a:moveTo>
                    <a:pt x="52" y="30"/>
                  </a:moveTo>
                  <a:lnTo>
                    <a:pt x="70" y="0"/>
                  </a:lnTo>
                  <a:lnTo>
                    <a:pt x="82" y="8"/>
                  </a:lnTo>
                  <a:lnTo>
                    <a:pt x="90" y="14"/>
                  </a:lnTo>
                  <a:lnTo>
                    <a:pt x="102" y="16"/>
                  </a:lnTo>
                  <a:lnTo>
                    <a:pt x="124" y="36"/>
                  </a:lnTo>
                  <a:lnTo>
                    <a:pt x="116" y="50"/>
                  </a:lnTo>
                  <a:lnTo>
                    <a:pt x="104" y="64"/>
                  </a:lnTo>
                  <a:lnTo>
                    <a:pt x="98" y="66"/>
                  </a:lnTo>
                  <a:lnTo>
                    <a:pt x="86" y="70"/>
                  </a:lnTo>
                  <a:lnTo>
                    <a:pt x="88" y="80"/>
                  </a:lnTo>
                  <a:lnTo>
                    <a:pt x="90" y="90"/>
                  </a:lnTo>
                  <a:lnTo>
                    <a:pt x="80" y="92"/>
                  </a:lnTo>
                  <a:lnTo>
                    <a:pt x="72" y="98"/>
                  </a:lnTo>
                  <a:lnTo>
                    <a:pt x="68" y="104"/>
                  </a:lnTo>
                  <a:lnTo>
                    <a:pt x="68" y="110"/>
                  </a:lnTo>
                  <a:lnTo>
                    <a:pt x="54" y="112"/>
                  </a:lnTo>
                  <a:lnTo>
                    <a:pt x="52" y="118"/>
                  </a:lnTo>
                  <a:lnTo>
                    <a:pt x="46" y="128"/>
                  </a:lnTo>
                  <a:lnTo>
                    <a:pt x="26" y="126"/>
                  </a:lnTo>
                  <a:lnTo>
                    <a:pt x="16" y="130"/>
                  </a:lnTo>
                  <a:lnTo>
                    <a:pt x="0" y="94"/>
                  </a:lnTo>
                  <a:lnTo>
                    <a:pt x="12" y="84"/>
                  </a:lnTo>
                  <a:lnTo>
                    <a:pt x="48" y="72"/>
                  </a:lnTo>
                  <a:lnTo>
                    <a:pt x="56" y="54"/>
                  </a:lnTo>
                  <a:lnTo>
                    <a:pt x="56" y="40"/>
                  </a:lnTo>
                  <a:lnTo>
                    <a:pt x="52" y="3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23" name="Freeform 312"/>
            <p:cNvSpPr>
              <a:spLocks noChangeAspect="1"/>
            </p:cNvSpPr>
            <p:nvPr/>
          </p:nvSpPr>
          <p:spPr bwMode="auto">
            <a:xfrm>
              <a:off x="4324" y="1797"/>
              <a:ext cx="99" cy="62"/>
            </a:xfrm>
            <a:custGeom>
              <a:avLst/>
              <a:gdLst>
                <a:gd name="T0" fmla="*/ 1 w 162"/>
                <a:gd name="T1" fmla="*/ 1 h 100"/>
                <a:gd name="T2" fmla="*/ 1 w 162"/>
                <a:gd name="T3" fmla="*/ 2 h 100"/>
                <a:gd name="T4" fmla="*/ 1 w 162"/>
                <a:gd name="T5" fmla="*/ 2 h 100"/>
                <a:gd name="T6" fmla="*/ 1 w 162"/>
                <a:gd name="T7" fmla="*/ 2 h 100"/>
                <a:gd name="T8" fmla="*/ 1 w 162"/>
                <a:gd name="T9" fmla="*/ 2 h 100"/>
                <a:gd name="T10" fmla="*/ 0 w 162"/>
                <a:gd name="T11" fmla="*/ 1 h 100"/>
                <a:gd name="T12" fmla="*/ 0 w 162"/>
                <a:gd name="T13" fmla="*/ 1 h 100"/>
                <a:gd name="T14" fmla="*/ 1 w 162"/>
                <a:gd name="T15" fmla="*/ 1 h 100"/>
                <a:gd name="T16" fmla="*/ 1 w 162"/>
                <a:gd name="T17" fmla="*/ 1 h 100"/>
                <a:gd name="T18" fmla="*/ 1 w 162"/>
                <a:gd name="T19" fmla="*/ 1 h 100"/>
                <a:gd name="T20" fmla="*/ 2 w 162"/>
                <a:gd name="T21" fmla="*/ 1 h 100"/>
                <a:gd name="T22" fmla="*/ 2 w 162"/>
                <a:gd name="T23" fmla="*/ 0 h 100"/>
                <a:gd name="T24" fmla="*/ 2 w 162"/>
                <a:gd name="T25" fmla="*/ 0 h 100"/>
                <a:gd name="T26" fmla="*/ 4 w 162"/>
                <a:gd name="T27" fmla="*/ 1 h 100"/>
                <a:gd name="T28" fmla="*/ 3 w 162"/>
                <a:gd name="T29" fmla="*/ 1 h 100"/>
                <a:gd name="T30" fmla="*/ 2 w 162"/>
                <a:gd name="T31" fmla="*/ 1 h 100"/>
                <a:gd name="T32" fmla="*/ 2 w 162"/>
                <a:gd name="T33" fmla="*/ 1 h 100"/>
                <a:gd name="T34" fmla="*/ 2 w 162"/>
                <a:gd name="T35" fmla="*/ 1 h 100"/>
                <a:gd name="T36" fmla="*/ 2 w 162"/>
                <a:gd name="T37" fmla="*/ 1 h 100"/>
                <a:gd name="T38" fmla="*/ 2 w 162"/>
                <a:gd name="T39" fmla="*/ 1 h 100"/>
                <a:gd name="T40" fmla="*/ 2 w 162"/>
                <a:gd name="T41" fmla="*/ 1 h 100"/>
                <a:gd name="T42" fmla="*/ 1 w 162"/>
                <a:gd name="T43" fmla="*/ 1 h 100"/>
                <a:gd name="T44" fmla="*/ 1 w 162"/>
                <a:gd name="T45" fmla="*/ 2 h 100"/>
                <a:gd name="T46" fmla="*/ 1 w 162"/>
                <a:gd name="T47" fmla="*/ 2 h 100"/>
                <a:gd name="T48" fmla="*/ 1 w 162"/>
                <a:gd name="T49" fmla="*/ 1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2"/>
                <a:gd name="T76" fmla="*/ 0 h 100"/>
                <a:gd name="T77" fmla="*/ 162 w 162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2" h="100">
                  <a:moveTo>
                    <a:pt x="50" y="86"/>
                  </a:moveTo>
                  <a:lnTo>
                    <a:pt x="42" y="92"/>
                  </a:lnTo>
                  <a:lnTo>
                    <a:pt x="36" y="100"/>
                  </a:lnTo>
                  <a:lnTo>
                    <a:pt x="16" y="100"/>
                  </a:lnTo>
                  <a:lnTo>
                    <a:pt x="8" y="96"/>
                  </a:lnTo>
                  <a:lnTo>
                    <a:pt x="0" y="66"/>
                  </a:lnTo>
                  <a:lnTo>
                    <a:pt x="0" y="42"/>
                  </a:lnTo>
                  <a:lnTo>
                    <a:pt x="8" y="24"/>
                  </a:lnTo>
                  <a:lnTo>
                    <a:pt x="42" y="22"/>
                  </a:lnTo>
                  <a:lnTo>
                    <a:pt x="72" y="28"/>
                  </a:lnTo>
                  <a:lnTo>
                    <a:pt x="98" y="4"/>
                  </a:lnTo>
                  <a:lnTo>
                    <a:pt x="128" y="0"/>
                  </a:lnTo>
                  <a:lnTo>
                    <a:pt x="146" y="0"/>
                  </a:lnTo>
                  <a:lnTo>
                    <a:pt x="162" y="36"/>
                  </a:lnTo>
                  <a:lnTo>
                    <a:pt x="150" y="42"/>
                  </a:lnTo>
                  <a:lnTo>
                    <a:pt x="142" y="48"/>
                  </a:lnTo>
                  <a:lnTo>
                    <a:pt x="142" y="56"/>
                  </a:lnTo>
                  <a:lnTo>
                    <a:pt x="136" y="60"/>
                  </a:lnTo>
                  <a:lnTo>
                    <a:pt x="114" y="66"/>
                  </a:lnTo>
                  <a:lnTo>
                    <a:pt x="104" y="68"/>
                  </a:lnTo>
                  <a:lnTo>
                    <a:pt x="96" y="80"/>
                  </a:lnTo>
                  <a:lnTo>
                    <a:pt x="78" y="78"/>
                  </a:lnTo>
                  <a:lnTo>
                    <a:pt x="70" y="88"/>
                  </a:lnTo>
                  <a:lnTo>
                    <a:pt x="56" y="88"/>
                  </a:lnTo>
                  <a:lnTo>
                    <a:pt x="50" y="86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24" name="Freeform 313"/>
            <p:cNvSpPr>
              <a:spLocks noChangeAspect="1"/>
            </p:cNvSpPr>
            <p:nvPr/>
          </p:nvSpPr>
          <p:spPr bwMode="auto">
            <a:xfrm>
              <a:off x="4336" y="1574"/>
              <a:ext cx="189" cy="158"/>
            </a:xfrm>
            <a:custGeom>
              <a:avLst/>
              <a:gdLst>
                <a:gd name="T0" fmla="*/ 1 w 306"/>
                <a:gd name="T1" fmla="*/ 1 h 258"/>
                <a:gd name="T2" fmla="*/ 2 w 306"/>
                <a:gd name="T3" fmla="*/ 1 h 258"/>
                <a:gd name="T4" fmla="*/ 4 w 306"/>
                <a:gd name="T5" fmla="*/ 1 h 258"/>
                <a:gd name="T6" fmla="*/ 4 w 306"/>
                <a:gd name="T7" fmla="*/ 1 h 258"/>
                <a:gd name="T8" fmla="*/ 6 w 306"/>
                <a:gd name="T9" fmla="*/ 1 h 258"/>
                <a:gd name="T10" fmla="*/ 6 w 306"/>
                <a:gd name="T11" fmla="*/ 1 h 258"/>
                <a:gd name="T12" fmla="*/ 6 w 306"/>
                <a:gd name="T13" fmla="*/ 2 h 258"/>
                <a:gd name="T14" fmla="*/ 6 w 306"/>
                <a:gd name="T15" fmla="*/ 3 h 258"/>
                <a:gd name="T16" fmla="*/ 6 w 306"/>
                <a:gd name="T17" fmla="*/ 4 h 258"/>
                <a:gd name="T18" fmla="*/ 6 w 306"/>
                <a:gd name="T19" fmla="*/ 4 h 258"/>
                <a:gd name="T20" fmla="*/ 7 w 306"/>
                <a:gd name="T21" fmla="*/ 4 h 258"/>
                <a:gd name="T22" fmla="*/ 7 w 306"/>
                <a:gd name="T23" fmla="*/ 4 h 258"/>
                <a:gd name="T24" fmla="*/ 6 w 306"/>
                <a:gd name="T25" fmla="*/ 5 h 258"/>
                <a:gd name="T26" fmla="*/ 6 w 306"/>
                <a:gd name="T27" fmla="*/ 5 h 258"/>
                <a:gd name="T28" fmla="*/ 4 w 306"/>
                <a:gd name="T29" fmla="*/ 4 h 258"/>
                <a:gd name="T30" fmla="*/ 4 w 306"/>
                <a:gd name="T31" fmla="*/ 4 h 258"/>
                <a:gd name="T32" fmla="*/ 4 w 306"/>
                <a:gd name="T33" fmla="*/ 4 h 258"/>
                <a:gd name="T34" fmla="*/ 2 w 306"/>
                <a:gd name="T35" fmla="*/ 4 h 258"/>
                <a:gd name="T36" fmla="*/ 2 w 306"/>
                <a:gd name="T37" fmla="*/ 4 h 258"/>
                <a:gd name="T38" fmla="*/ 1 w 306"/>
                <a:gd name="T39" fmla="*/ 4 h 258"/>
                <a:gd name="T40" fmla="*/ 1 w 306"/>
                <a:gd name="T41" fmla="*/ 4 h 258"/>
                <a:gd name="T42" fmla="*/ 1 w 306"/>
                <a:gd name="T43" fmla="*/ 2 h 258"/>
                <a:gd name="T44" fmla="*/ 1 w 306"/>
                <a:gd name="T45" fmla="*/ 2 h 258"/>
                <a:gd name="T46" fmla="*/ 1 w 306"/>
                <a:gd name="T47" fmla="*/ 2 h 258"/>
                <a:gd name="T48" fmla="*/ 1 w 306"/>
                <a:gd name="T49" fmla="*/ 1 h 258"/>
                <a:gd name="T50" fmla="*/ 1 w 306"/>
                <a:gd name="T51" fmla="*/ 1 h 258"/>
                <a:gd name="T52" fmla="*/ 1 w 306"/>
                <a:gd name="T53" fmla="*/ 1 h 258"/>
                <a:gd name="T54" fmla="*/ 1 w 306"/>
                <a:gd name="T55" fmla="*/ 1 h 258"/>
                <a:gd name="T56" fmla="*/ 0 w 306"/>
                <a:gd name="T57" fmla="*/ 1 h 258"/>
                <a:gd name="T58" fmla="*/ 1 w 306"/>
                <a:gd name="T59" fmla="*/ 1 h 258"/>
                <a:gd name="T60" fmla="*/ 1 w 306"/>
                <a:gd name="T61" fmla="*/ 1 h 258"/>
                <a:gd name="T62" fmla="*/ 1 w 306"/>
                <a:gd name="T63" fmla="*/ 1 h 258"/>
                <a:gd name="T64" fmla="*/ 1 w 306"/>
                <a:gd name="T65" fmla="*/ 0 h 258"/>
                <a:gd name="T66" fmla="*/ 1 w 306"/>
                <a:gd name="T67" fmla="*/ 1 h 258"/>
                <a:gd name="T68" fmla="*/ 1 w 306"/>
                <a:gd name="T69" fmla="*/ 1 h 258"/>
                <a:gd name="T70" fmla="*/ 1 w 306"/>
                <a:gd name="T71" fmla="*/ 1 h 2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06"/>
                <a:gd name="T109" fmla="*/ 0 h 258"/>
                <a:gd name="T110" fmla="*/ 306 w 306"/>
                <a:gd name="T111" fmla="*/ 258 h 2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06" h="258">
                  <a:moveTo>
                    <a:pt x="76" y="24"/>
                  </a:moveTo>
                  <a:lnTo>
                    <a:pt x="80" y="38"/>
                  </a:lnTo>
                  <a:lnTo>
                    <a:pt x="100" y="48"/>
                  </a:lnTo>
                  <a:lnTo>
                    <a:pt x="112" y="56"/>
                  </a:lnTo>
                  <a:lnTo>
                    <a:pt x="142" y="56"/>
                  </a:lnTo>
                  <a:lnTo>
                    <a:pt x="156" y="48"/>
                  </a:lnTo>
                  <a:lnTo>
                    <a:pt x="178" y="32"/>
                  </a:lnTo>
                  <a:lnTo>
                    <a:pt x="204" y="28"/>
                  </a:lnTo>
                  <a:lnTo>
                    <a:pt x="226" y="36"/>
                  </a:lnTo>
                  <a:lnTo>
                    <a:pt x="256" y="52"/>
                  </a:lnTo>
                  <a:lnTo>
                    <a:pt x="272" y="56"/>
                  </a:lnTo>
                  <a:lnTo>
                    <a:pt x="274" y="78"/>
                  </a:lnTo>
                  <a:lnTo>
                    <a:pt x="264" y="98"/>
                  </a:lnTo>
                  <a:lnTo>
                    <a:pt x="262" y="126"/>
                  </a:lnTo>
                  <a:lnTo>
                    <a:pt x="268" y="150"/>
                  </a:lnTo>
                  <a:lnTo>
                    <a:pt x="282" y="150"/>
                  </a:lnTo>
                  <a:lnTo>
                    <a:pt x="280" y="162"/>
                  </a:lnTo>
                  <a:lnTo>
                    <a:pt x="266" y="176"/>
                  </a:lnTo>
                  <a:lnTo>
                    <a:pt x="272" y="186"/>
                  </a:lnTo>
                  <a:lnTo>
                    <a:pt x="286" y="202"/>
                  </a:lnTo>
                  <a:lnTo>
                    <a:pt x="298" y="212"/>
                  </a:lnTo>
                  <a:lnTo>
                    <a:pt x="298" y="224"/>
                  </a:lnTo>
                  <a:lnTo>
                    <a:pt x="306" y="224"/>
                  </a:lnTo>
                  <a:lnTo>
                    <a:pt x="306" y="232"/>
                  </a:lnTo>
                  <a:lnTo>
                    <a:pt x="292" y="234"/>
                  </a:lnTo>
                  <a:lnTo>
                    <a:pt x="278" y="242"/>
                  </a:lnTo>
                  <a:lnTo>
                    <a:pt x="278" y="258"/>
                  </a:lnTo>
                  <a:lnTo>
                    <a:pt x="236" y="254"/>
                  </a:lnTo>
                  <a:lnTo>
                    <a:pt x="208" y="246"/>
                  </a:lnTo>
                  <a:lnTo>
                    <a:pt x="206" y="230"/>
                  </a:lnTo>
                  <a:lnTo>
                    <a:pt x="196" y="222"/>
                  </a:lnTo>
                  <a:lnTo>
                    <a:pt x="188" y="224"/>
                  </a:lnTo>
                  <a:lnTo>
                    <a:pt x="178" y="232"/>
                  </a:lnTo>
                  <a:lnTo>
                    <a:pt x="164" y="234"/>
                  </a:lnTo>
                  <a:lnTo>
                    <a:pt x="138" y="224"/>
                  </a:lnTo>
                  <a:lnTo>
                    <a:pt x="118" y="206"/>
                  </a:lnTo>
                  <a:lnTo>
                    <a:pt x="104" y="188"/>
                  </a:lnTo>
                  <a:lnTo>
                    <a:pt x="98" y="176"/>
                  </a:lnTo>
                  <a:lnTo>
                    <a:pt x="80" y="172"/>
                  </a:lnTo>
                  <a:lnTo>
                    <a:pt x="70" y="176"/>
                  </a:lnTo>
                  <a:lnTo>
                    <a:pt x="60" y="172"/>
                  </a:lnTo>
                  <a:lnTo>
                    <a:pt x="62" y="166"/>
                  </a:lnTo>
                  <a:lnTo>
                    <a:pt x="56" y="154"/>
                  </a:lnTo>
                  <a:lnTo>
                    <a:pt x="60" y="140"/>
                  </a:lnTo>
                  <a:lnTo>
                    <a:pt x="48" y="130"/>
                  </a:lnTo>
                  <a:lnTo>
                    <a:pt x="38" y="126"/>
                  </a:lnTo>
                  <a:lnTo>
                    <a:pt x="20" y="104"/>
                  </a:lnTo>
                  <a:lnTo>
                    <a:pt x="26" y="90"/>
                  </a:lnTo>
                  <a:lnTo>
                    <a:pt x="32" y="86"/>
                  </a:lnTo>
                  <a:lnTo>
                    <a:pt x="30" y="78"/>
                  </a:lnTo>
                  <a:lnTo>
                    <a:pt x="34" y="72"/>
                  </a:lnTo>
                  <a:lnTo>
                    <a:pt x="26" y="70"/>
                  </a:lnTo>
                  <a:lnTo>
                    <a:pt x="16" y="54"/>
                  </a:lnTo>
                  <a:lnTo>
                    <a:pt x="10" y="44"/>
                  </a:lnTo>
                  <a:lnTo>
                    <a:pt x="6" y="34"/>
                  </a:lnTo>
                  <a:lnTo>
                    <a:pt x="4" y="24"/>
                  </a:lnTo>
                  <a:lnTo>
                    <a:pt x="2" y="16"/>
                  </a:lnTo>
                  <a:lnTo>
                    <a:pt x="0" y="8"/>
                  </a:lnTo>
                  <a:lnTo>
                    <a:pt x="2" y="4"/>
                  </a:lnTo>
                  <a:lnTo>
                    <a:pt x="10" y="2"/>
                  </a:lnTo>
                  <a:lnTo>
                    <a:pt x="24" y="14"/>
                  </a:lnTo>
                  <a:lnTo>
                    <a:pt x="32" y="18"/>
                  </a:lnTo>
                  <a:lnTo>
                    <a:pt x="34" y="12"/>
                  </a:lnTo>
                  <a:lnTo>
                    <a:pt x="42" y="14"/>
                  </a:lnTo>
                  <a:lnTo>
                    <a:pt x="48" y="10"/>
                  </a:lnTo>
                  <a:lnTo>
                    <a:pt x="60" y="0"/>
                  </a:lnTo>
                  <a:lnTo>
                    <a:pt x="64" y="2"/>
                  </a:lnTo>
                  <a:lnTo>
                    <a:pt x="64" y="10"/>
                  </a:lnTo>
                  <a:lnTo>
                    <a:pt x="68" y="16"/>
                  </a:lnTo>
                  <a:lnTo>
                    <a:pt x="62" y="18"/>
                  </a:lnTo>
                  <a:lnTo>
                    <a:pt x="68" y="24"/>
                  </a:lnTo>
                  <a:lnTo>
                    <a:pt x="76" y="24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25" name="Freeform 314"/>
            <p:cNvSpPr>
              <a:spLocks noChangeAspect="1"/>
            </p:cNvSpPr>
            <p:nvPr/>
          </p:nvSpPr>
          <p:spPr bwMode="auto">
            <a:xfrm>
              <a:off x="4497" y="1587"/>
              <a:ext cx="139" cy="100"/>
            </a:xfrm>
            <a:custGeom>
              <a:avLst/>
              <a:gdLst>
                <a:gd name="T0" fmla="*/ 1 w 226"/>
                <a:gd name="T1" fmla="*/ 1 h 162"/>
                <a:gd name="T2" fmla="*/ 1 w 226"/>
                <a:gd name="T3" fmla="*/ 1 h 162"/>
                <a:gd name="T4" fmla="*/ 1 w 226"/>
                <a:gd name="T5" fmla="*/ 1 h 162"/>
                <a:gd name="T6" fmla="*/ 1 w 226"/>
                <a:gd name="T7" fmla="*/ 1 h 162"/>
                <a:gd name="T8" fmla="*/ 1 w 226"/>
                <a:gd name="T9" fmla="*/ 1 h 162"/>
                <a:gd name="T10" fmla="*/ 1 w 226"/>
                <a:gd name="T11" fmla="*/ 1 h 162"/>
                <a:gd name="T12" fmla="*/ 1 w 226"/>
                <a:gd name="T13" fmla="*/ 1 h 162"/>
                <a:gd name="T14" fmla="*/ 2 w 226"/>
                <a:gd name="T15" fmla="*/ 1 h 162"/>
                <a:gd name="T16" fmla="*/ 2 w 226"/>
                <a:gd name="T17" fmla="*/ 1 h 162"/>
                <a:gd name="T18" fmla="*/ 2 w 226"/>
                <a:gd name="T19" fmla="*/ 1 h 162"/>
                <a:gd name="T20" fmla="*/ 3 w 226"/>
                <a:gd name="T21" fmla="*/ 1 h 162"/>
                <a:gd name="T22" fmla="*/ 4 w 226"/>
                <a:gd name="T23" fmla="*/ 1 h 162"/>
                <a:gd name="T24" fmla="*/ 4 w 226"/>
                <a:gd name="T25" fmla="*/ 0 h 162"/>
                <a:gd name="T26" fmla="*/ 4 w 226"/>
                <a:gd name="T27" fmla="*/ 1 h 162"/>
                <a:gd name="T28" fmla="*/ 4 w 226"/>
                <a:gd name="T29" fmla="*/ 1 h 162"/>
                <a:gd name="T30" fmla="*/ 4 w 226"/>
                <a:gd name="T31" fmla="*/ 1 h 162"/>
                <a:gd name="T32" fmla="*/ 4 w 226"/>
                <a:gd name="T33" fmla="*/ 1 h 162"/>
                <a:gd name="T34" fmla="*/ 4 w 226"/>
                <a:gd name="T35" fmla="*/ 1 h 162"/>
                <a:gd name="T36" fmla="*/ 4 w 226"/>
                <a:gd name="T37" fmla="*/ 1 h 162"/>
                <a:gd name="T38" fmla="*/ 4 w 226"/>
                <a:gd name="T39" fmla="*/ 1 h 162"/>
                <a:gd name="T40" fmla="*/ 4 w 226"/>
                <a:gd name="T41" fmla="*/ 1 h 162"/>
                <a:gd name="T42" fmla="*/ 4 w 226"/>
                <a:gd name="T43" fmla="*/ 1 h 162"/>
                <a:gd name="T44" fmla="*/ 4 w 226"/>
                <a:gd name="T45" fmla="*/ 1 h 162"/>
                <a:gd name="T46" fmla="*/ 4 w 226"/>
                <a:gd name="T47" fmla="*/ 1 h 162"/>
                <a:gd name="T48" fmla="*/ 4 w 226"/>
                <a:gd name="T49" fmla="*/ 1 h 162"/>
                <a:gd name="T50" fmla="*/ 4 w 226"/>
                <a:gd name="T51" fmla="*/ 1 h 162"/>
                <a:gd name="T52" fmla="*/ 4 w 226"/>
                <a:gd name="T53" fmla="*/ 1 h 162"/>
                <a:gd name="T54" fmla="*/ 4 w 226"/>
                <a:gd name="T55" fmla="*/ 1 h 162"/>
                <a:gd name="T56" fmla="*/ 4 w 226"/>
                <a:gd name="T57" fmla="*/ 1 h 162"/>
                <a:gd name="T58" fmla="*/ 4 w 226"/>
                <a:gd name="T59" fmla="*/ 1 h 162"/>
                <a:gd name="T60" fmla="*/ 4 w 226"/>
                <a:gd name="T61" fmla="*/ 1 h 162"/>
                <a:gd name="T62" fmla="*/ 4 w 226"/>
                <a:gd name="T63" fmla="*/ 1 h 162"/>
                <a:gd name="T64" fmla="*/ 4 w 226"/>
                <a:gd name="T65" fmla="*/ 1 h 162"/>
                <a:gd name="T66" fmla="*/ 3 w 226"/>
                <a:gd name="T67" fmla="*/ 2 h 162"/>
                <a:gd name="T68" fmla="*/ 2 w 226"/>
                <a:gd name="T69" fmla="*/ 2 h 162"/>
                <a:gd name="T70" fmla="*/ 2 w 226"/>
                <a:gd name="T71" fmla="*/ 2 h 162"/>
                <a:gd name="T72" fmla="*/ 2 w 226"/>
                <a:gd name="T73" fmla="*/ 2 h 162"/>
                <a:gd name="T74" fmla="*/ 2 w 226"/>
                <a:gd name="T75" fmla="*/ 2 h 162"/>
                <a:gd name="T76" fmla="*/ 2 w 226"/>
                <a:gd name="T77" fmla="*/ 2 h 162"/>
                <a:gd name="T78" fmla="*/ 2 w 226"/>
                <a:gd name="T79" fmla="*/ 2 h 162"/>
                <a:gd name="T80" fmla="*/ 2 w 226"/>
                <a:gd name="T81" fmla="*/ 2 h 162"/>
                <a:gd name="T82" fmla="*/ 1 w 226"/>
                <a:gd name="T83" fmla="*/ 4 h 162"/>
                <a:gd name="T84" fmla="*/ 1 w 226"/>
                <a:gd name="T85" fmla="*/ 4 h 162"/>
                <a:gd name="T86" fmla="*/ 1 w 226"/>
                <a:gd name="T87" fmla="*/ 4 h 162"/>
                <a:gd name="T88" fmla="*/ 1 w 226"/>
                <a:gd name="T89" fmla="*/ 4 h 162"/>
                <a:gd name="T90" fmla="*/ 1 w 226"/>
                <a:gd name="T91" fmla="*/ 4 h 162"/>
                <a:gd name="T92" fmla="*/ 1 w 226"/>
                <a:gd name="T93" fmla="*/ 4 h 162"/>
                <a:gd name="T94" fmla="*/ 1 w 226"/>
                <a:gd name="T95" fmla="*/ 4 h 162"/>
                <a:gd name="T96" fmla="*/ 1 w 226"/>
                <a:gd name="T97" fmla="*/ 2 h 162"/>
                <a:gd name="T98" fmla="*/ 1 w 226"/>
                <a:gd name="T99" fmla="*/ 2 h 162"/>
                <a:gd name="T100" fmla="*/ 1 w 226"/>
                <a:gd name="T101" fmla="*/ 2 h 162"/>
                <a:gd name="T102" fmla="*/ 1 w 226"/>
                <a:gd name="T103" fmla="*/ 2 h 162"/>
                <a:gd name="T104" fmla="*/ 0 w 226"/>
                <a:gd name="T105" fmla="*/ 2 h 162"/>
                <a:gd name="T106" fmla="*/ 1 w 226"/>
                <a:gd name="T107" fmla="*/ 1 h 162"/>
                <a:gd name="T108" fmla="*/ 1 w 226"/>
                <a:gd name="T109" fmla="*/ 1 h 16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26"/>
                <a:gd name="T166" fmla="*/ 0 h 162"/>
                <a:gd name="T167" fmla="*/ 226 w 226"/>
                <a:gd name="T168" fmla="*/ 162 h 16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26" h="162">
                  <a:moveTo>
                    <a:pt x="12" y="56"/>
                  </a:moveTo>
                  <a:lnTo>
                    <a:pt x="24" y="56"/>
                  </a:lnTo>
                  <a:lnTo>
                    <a:pt x="34" y="60"/>
                  </a:lnTo>
                  <a:lnTo>
                    <a:pt x="44" y="48"/>
                  </a:lnTo>
                  <a:lnTo>
                    <a:pt x="56" y="44"/>
                  </a:lnTo>
                  <a:lnTo>
                    <a:pt x="68" y="26"/>
                  </a:lnTo>
                  <a:lnTo>
                    <a:pt x="84" y="20"/>
                  </a:lnTo>
                  <a:lnTo>
                    <a:pt x="96" y="20"/>
                  </a:lnTo>
                  <a:lnTo>
                    <a:pt x="116" y="26"/>
                  </a:lnTo>
                  <a:lnTo>
                    <a:pt x="126" y="30"/>
                  </a:lnTo>
                  <a:lnTo>
                    <a:pt x="146" y="18"/>
                  </a:lnTo>
                  <a:lnTo>
                    <a:pt x="154" y="16"/>
                  </a:lnTo>
                  <a:lnTo>
                    <a:pt x="164" y="0"/>
                  </a:lnTo>
                  <a:lnTo>
                    <a:pt x="172" y="6"/>
                  </a:lnTo>
                  <a:lnTo>
                    <a:pt x="174" y="18"/>
                  </a:lnTo>
                  <a:lnTo>
                    <a:pt x="172" y="26"/>
                  </a:lnTo>
                  <a:lnTo>
                    <a:pt x="172" y="32"/>
                  </a:lnTo>
                  <a:lnTo>
                    <a:pt x="182" y="30"/>
                  </a:lnTo>
                  <a:lnTo>
                    <a:pt x="190" y="26"/>
                  </a:lnTo>
                  <a:lnTo>
                    <a:pt x="198" y="20"/>
                  </a:lnTo>
                  <a:lnTo>
                    <a:pt x="226" y="20"/>
                  </a:lnTo>
                  <a:lnTo>
                    <a:pt x="226" y="28"/>
                  </a:lnTo>
                  <a:lnTo>
                    <a:pt x="214" y="30"/>
                  </a:lnTo>
                  <a:lnTo>
                    <a:pt x="198" y="30"/>
                  </a:lnTo>
                  <a:lnTo>
                    <a:pt x="190" y="30"/>
                  </a:lnTo>
                  <a:lnTo>
                    <a:pt x="186" y="32"/>
                  </a:lnTo>
                  <a:lnTo>
                    <a:pt x="174" y="40"/>
                  </a:lnTo>
                  <a:lnTo>
                    <a:pt x="168" y="46"/>
                  </a:lnTo>
                  <a:lnTo>
                    <a:pt x="172" y="52"/>
                  </a:lnTo>
                  <a:lnTo>
                    <a:pt x="174" y="58"/>
                  </a:lnTo>
                  <a:lnTo>
                    <a:pt x="172" y="68"/>
                  </a:lnTo>
                  <a:lnTo>
                    <a:pt x="168" y="78"/>
                  </a:lnTo>
                  <a:lnTo>
                    <a:pt x="152" y="84"/>
                  </a:lnTo>
                  <a:lnTo>
                    <a:pt x="148" y="96"/>
                  </a:lnTo>
                  <a:lnTo>
                    <a:pt x="142" y="100"/>
                  </a:lnTo>
                  <a:lnTo>
                    <a:pt x="138" y="110"/>
                  </a:lnTo>
                  <a:lnTo>
                    <a:pt x="138" y="124"/>
                  </a:lnTo>
                  <a:lnTo>
                    <a:pt x="114" y="124"/>
                  </a:lnTo>
                  <a:lnTo>
                    <a:pt x="110" y="132"/>
                  </a:lnTo>
                  <a:lnTo>
                    <a:pt x="94" y="132"/>
                  </a:lnTo>
                  <a:lnTo>
                    <a:pt x="90" y="138"/>
                  </a:lnTo>
                  <a:lnTo>
                    <a:pt x="88" y="156"/>
                  </a:lnTo>
                  <a:lnTo>
                    <a:pt x="78" y="158"/>
                  </a:lnTo>
                  <a:lnTo>
                    <a:pt x="42" y="162"/>
                  </a:lnTo>
                  <a:lnTo>
                    <a:pt x="24" y="162"/>
                  </a:lnTo>
                  <a:lnTo>
                    <a:pt x="18" y="156"/>
                  </a:lnTo>
                  <a:lnTo>
                    <a:pt x="8" y="160"/>
                  </a:lnTo>
                  <a:lnTo>
                    <a:pt x="4" y="154"/>
                  </a:lnTo>
                  <a:lnTo>
                    <a:pt x="18" y="140"/>
                  </a:lnTo>
                  <a:lnTo>
                    <a:pt x="20" y="128"/>
                  </a:lnTo>
                  <a:lnTo>
                    <a:pt x="6" y="128"/>
                  </a:lnTo>
                  <a:lnTo>
                    <a:pt x="4" y="114"/>
                  </a:lnTo>
                  <a:lnTo>
                    <a:pt x="0" y="104"/>
                  </a:lnTo>
                  <a:lnTo>
                    <a:pt x="2" y="76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26" name="Freeform 315"/>
            <p:cNvSpPr>
              <a:spLocks noChangeAspect="1"/>
            </p:cNvSpPr>
            <p:nvPr/>
          </p:nvSpPr>
          <p:spPr bwMode="auto">
            <a:xfrm>
              <a:off x="4502" y="1604"/>
              <a:ext cx="157" cy="143"/>
            </a:xfrm>
            <a:custGeom>
              <a:avLst/>
              <a:gdLst>
                <a:gd name="T0" fmla="*/ 1 w 256"/>
                <a:gd name="T1" fmla="*/ 4 h 232"/>
                <a:gd name="T2" fmla="*/ 1 w 256"/>
                <a:gd name="T3" fmla="*/ 4 h 232"/>
                <a:gd name="T4" fmla="*/ 1 w 256"/>
                <a:gd name="T5" fmla="*/ 4 h 232"/>
                <a:gd name="T6" fmla="*/ 1 w 256"/>
                <a:gd name="T7" fmla="*/ 4 h 232"/>
                <a:gd name="T8" fmla="*/ 1 w 256"/>
                <a:gd name="T9" fmla="*/ 2 h 232"/>
                <a:gd name="T10" fmla="*/ 1 w 256"/>
                <a:gd name="T11" fmla="*/ 2 h 232"/>
                <a:gd name="T12" fmla="*/ 1 w 256"/>
                <a:gd name="T13" fmla="*/ 2 h 232"/>
                <a:gd name="T14" fmla="*/ 1 w 256"/>
                <a:gd name="T15" fmla="*/ 2 h 232"/>
                <a:gd name="T16" fmla="*/ 2 w 256"/>
                <a:gd name="T17" fmla="*/ 2 h 232"/>
                <a:gd name="T18" fmla="*/ 2 w 256"/>
                <a:gd name="T19" fmla="*/ 2 h 232"/>
                <a:gd name="T20" fmla="*/ 2 w 256"/>
                <a:gd name="T21" fmla="*/ 1 h 232"/>
                <a:gd name="T22" fmla="*/ 2 w 256"/>
                <a:gd name="T23" fmla="*/ 1 h 232"/>
                <a:gd name="T24" fmla="*/ 4 w 256"/>
                <a:gd name="T25" fmla="*/ 1 h 232"/>
                <a:gd name="T26" fmla="*/ 4 w 256"/>
                <a:gd name="T27" fmla="*/ 1 h 232"/>
                <a:gd name="T28" fmla="*/ 4 w 256"/>
                <a:gd name="T29" fmla="*/ 1 h 232"/>
                <a:gd name="T30" fmla="*/ 4 w 256"/>
                <a:gd name="T31" fmla="*/ 0 h 232"/>
                <a:gd name="T32" fmla="*/ 5 w 256"/>
                <a:gd name="T33" fmla="*/ 1 h 232"/>
                <a:gd name="T34" fmla="*/ 5 w 256"/>
                <a:gd name="T35" fmla="*/ 1 h 232"/>
                <a:gd name="T36" fmla="*/ 5 w 256"/>
                <a:gd name="T37" fmla="*/ 1 h 232"/>
                <a:gd name="T38" fmla="*/ 4 w 256"/>
                <a:gd name="T39" fmla="*/ 1 h 232"/>
                <a:gd name="T40" fmla="*/ 4 w 256"/>
                <a:gd name="T41" fmla="*/ 1 h 232"/>
                <a:gd name="T42" fmla="*/ 4 w 256"/>
                <a:gd name="T43" fmla="*/ 2 h 232"/>
                <a:gd name="T44" fmla="*/ 4 w 256"/>
                <a:gd name="T45" fmla="*/ 4 h 232"/>
                <a:gd name="T46" fmla="*/ 3 w 256"/>
                <a:gd name="T47" fmla="*/ 4 h 232"/>
                <a:gd name="T48" fmla="*/ 2 w 256"/>
                <a:gd name="T49" fmla="*/ 4 h 232"/>
                <a:gd name="T50" fmla="*/ 2 w 256"/>
                <a:gd name="T51" fmla="*/ 4 h 232"/>
                <a:gd name="T52" fmla="*/ 3 w 256"/>
                <a:gd name="T53" fmla="*/ 4 h 232"/>
                <a:gd name="T54" fmla="*/ 3 w 256"/>
                <a:gd name="T55" fmla="*/ 4 h 232"/>
                <a:gd name="T56" fmla="*/ 2 w 256"/>
                <a:gd name="T57" fmla="*/ 4 h 232"/>
                <a:gd name="T58" fmla="*/ 2 w 256"/>
                <a:gd name="T59" fmla="*/ 4 h 232"/>
                <a:gd name="T60" fmla="*/ 2 w 256"/>
                <a:gd name="T61" fmla="*/ 4 h 232"/>
                <a:gd name="T62" fmla="*/ 1 w 256"/>
                <a:gd name="T63" fmla="*/ 4 h 232"/>
                <a:gd name="T64" fmla="*/ 1 w 256"/>
                <a:gd name="T65" fmla="*/ 4 h 2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6"/>
                <a:gd name="T100" fmla="*/ 0 h 232"/>
                <a:gd name="T101" fmla="*/ 256 w 256"/>
                <a:gd name="T102" fmla="*/ 232 h 2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6" h="232">
                  <a:moveTo>
                    <a:pt x="8" y="208"/>
                  </a:moveTo>
                  <a:lnTo>
                    <a:pt x="8" y="192"/>
                  </a:lnTo>
                  <a:lnTo>
                    <a:pt x="22" y="184"/>
                  </a:lnTo>
                  <a:lnTo>
                    <a:pt x="36" y="182"/>
                  </a:lnTo>
                  <a:lnTo>
                    <a:pt x="36" y="174"/>
                  </a:lnTo>
                  <a:lnTo>
                    <a:pt x="28" y="174"/>
                  </a:lnTo>
                  <a:lnTo>
                    <a:pt x="28" y="162"/>
                  </a:lnTo>
                  <a:lnTo>
                    <a:pt x="16" y="152"/>
                  </a:lnTo>
                  <a:lnTo>
                    <a:pt x="0" y="132"/>
                  </a:lnTo>
                  <a:lnTo>
                    <a:pt x="10" y="128"/>
                  </a:lnTo>
                  <a:lnTo>
                    <a:pt x="16" y="134"/>
                  </a:lnTo>
                  <a:lnTo>
                    <a:pt x="34" y="134"/>
                  </a:lnTo>
                  <a:lnTo>
                    <a:pt x="54" y="132"/>
                  </a:lnTo>
                  <a:lnTo>
                    <a:pt x="70" y="130"/>
                  </a:lnTo>
                  <a:lnTo>
                    <a:pt x="80" y="128"/>
                  </a:lnTo>
                  <a:lnTo>
                    <a:pt x="82" y="110"/>
                  </a:lnTo>
                  <a:lnTo>
                    <a:pt x="86" y="104"/>
                  </a:lnTo>
                  <a:lnTo>
                    <a:pt x="102" y="104"/>
                  </a:lnTo>
                  <a:lnTo>
                    <a:pt x="106" y="96"/>
                  </a:lnTo>
                  <a:lnTo>
                    <a:pt x="130" y="96"/>
                  </a:lnTo>
                  <a:lnTo>
                    <a:pt x="130" y="82"/>
                  </a:lnTo>
                  <a:lnTo>
                    <a:pt x="134" y="72"/>
                  </a:lnTo>
                  <a:lnTo>
                    <a:pt x="140" y="68"/>
                  </a:lnTo>
                  <a:lnTo>
                    <a:pt x="144" y="56"/>
                  </a:lnTo>
                  <a:lnTo>
                    <a:pt x="160" y="50"/>
                  </a:lnTo>
                  <a:lnTo>
                    <a:pt x="166" y="30"/>
                  </a:lnTo>
                  <a:lnTo>
                    <a:pt x="160" y="18"/>
                  </a:lnTo>
                  <a:lnTo>
                    <a:pt x="166" y="12"/>
                  </a:lnTo>
                  <a:lnTo>
                    <a:pt x="182" y="2"/>
                  </a:lnTo>
                  <a:lnTo>
                    <a:pt x="190" y="2"/>
                  </a:lnTo>
                  <a:lnTo>
                    <a:pt x="206" y="2"/>
                  </a:lnTo>
                  <a:lnTo>
                    <a:pt x="218" y="0"/>
                  </a:lnTo>
                  <a:lnTo>
                    <a:pt x="224" y="2"/>
                  </a:lnTo>
                  <a:lnTo>
                    <a:pt x="236" y="6"/>
                  </a:lnTo>
                  <a:lnTo>
                    <a:pt x="236" y="16"/>
                  </a:lnTo>
                  <a:lnTo>
                    <a:pt x="256" y="24"/>
                  </a:lnTo>
                  <a:lnTo>
                    <a:pt x="254" y="30"/>
                  </a:lnTo>
                  <a:lnTo>
                    <a:pt x="250" y="42"/>
                  </a:lnTo>
                  <a:lnTo>
                    <a:pt x="234" y="46"/>
                  </a:lnTo>
                  <a:lnTo>
                    <a:pt x="204" y="42"/>
                  </a:lnTo>
                  <a:lnTo>
                    <a:pt x="206" y="72"/>
                  </a:lnTo>
                  <a:lnTo>
                    <a:pt x="214" y="78"/>
                  </a:lnTo>
                  <a:lnTo>
                    <a:pt x="222" y="86"/>
                  </a:lnTo>
                  <a:lnTo>
                    <a:pt x="216" y="92"/>
                  </a:lnTo>
                  <a:lnTo>
                    <a:pt x="214" y="106"/>
                  </a:lnTo>
                  <a:lnTo>
                    <a:pt x="172" y="160"/>
                  </a:lnTo>
                  <a:lnTo>
                    <a:pt x="158" y="164"/>
                  </a:lnTo>
                  <a:lnTo>
                    <a:pt x="150" y="160"/>
                  </a:lnTo>
                  <a:lnTo>
                    <a:pt x="142" y="160"/>
                  </a:lnTo>
                  <a:lnTo>
                    <a:pt x="132" y="172"/>
                  </a:lnTo>
                  <a:lnTo>
                    <a:pt x="132" y="182"/>
                  </a:lnTo>
                  <a:lnTo>
                    <a:pt x="140" y="182"/>
                  </a:lnTo>
                  <a:lnTo>
                    <a:pt x="144" y="196"/>
                  </a:lnTo>
                  <a:lnTo>
                    <a:pt x="150" y="202"/>
                  </a:lnTo>
                  <a:lnTo>
                    <a:pt x="156" y="210"/>
                  </a:lnTo>
                  <a:lnTo>
                    <a:pt x="156" y="220"/>
                  </a:lnTo>
                  <a:lnTo>
                    <a:pt x="142" y="220"/>
                  </a:lnTo>
                  <a:lnTo>
                    <a:pt x="138" y="226"/>
                  </a:lnTo>
                  <a:lnTo>
                    <a:pt x="130" y="220"/>
                  </a:lnTo>
                  <a:lnTo>
                    <a:pt x="122" y="220"/>
                  </a:lnTo>
                  <a:lnTo>
                    <a:pt x="116" y="232"/>
                  </a:lnTo>
                  <a:lnTo>
                    <a:pt x="104" y="228"/>
                  </a:lnTo>
                  <a:lnTo>
                    <a:pt x="86" y="204"/>
                  </a:lnTo>
                  <a:lnTo>
                    <a:pt x="86" y="200"/>
                  </a:lnTo>
                  <a:lnTo>
                    <a:pt x="38" y="204"/>
                  </a:lnTo>
                  <a:lnTo>
                    <a:pt x="34" y="210"/>
                  </a:lnTo>
                  <a:lnTo>
                    <a:pt x="8" y="208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27" name="Freeform 316"/>
            <p:cNvSpPr>
              <a:spLocks noChangeAspect="1"/>
            </p:cNvSpPr>
            <p:nvPr/>
          </p:nvSpPr>
          <p:spPr bwMode="auto">
            <a:xfrm>
              <a:off x="4247" y="1644"/>
              <a:ext cx="42" cy="46"/>
            </a:xfrm>
            <a:custGeom>
              <a:avLst/>
              <a:gdLst>
                <a:gd name="T0" fmla="*/ 1 w 68"/>
                <a:gd name="T1" fmla="*/ 0 h 76"/>
                <a:gd name="T2" fmla="*/ 1 w 68"/>
                <a:gd name="T3" fmla="*/ 1 h 76"/>
                <a:gd name="T4" fmla="*/ 1 w 68"/>
                <a:gd name="T5" fmla="*/ 1 h 76"/>
                <a:gd name="T6" fmla="*/ 1 w 68"/>
                <a:gd name="T7" fmla="*/ 1 h 76"/>
                <a:gd name="T8" fmla="*/ 1 w 68"/>
                <a:gd name="T9" fmla="*/ 1 h 76"/>
                <a:gd name="T10" fmla="*/ 1 w 68"/>
                <a:gd name="T11" fmla="*/ 1 h 76"/>
                <a:gd name="T12" fmla="*/ 1 w 68"/>
                <a:gd name="T13" fmla="*/ 1 h 76"/>
                <a:gd name="T14" fmla="*/ 1 w 68"/>
                <a:gd name="T15" fmla="*/ 1 h 76"/>
                <a:gd name="T16" fmla="*/ 1 w 68"/>
                <a:gd name="T17" fmla="*/ 1 h 76"/>
                <a:gd name="T18" fmla="*/ 1 w 68"/>
                <a:gd name="T19" fmla="*/ 1 h 76"/>
                <a:gd name="T20" fmla="*/ 0 w 68"/>
                <a:gd name="T21" fmla="*/ 1 h 76"/>
                <a:gd name="T22" fmla="*/ 1 w 68"/>
                <a:gd name="T23" fmla="*/ 1 h 76"/>
                <a:gd name="T24" fmla="*/ 1 w 68"/>
                <a:gd name="T25" fmla="*/ 1 h 76"/>
                <a:gd name="T26" fmla="*/ 1 w 68"/>
                <a:gd name="T27" fmla="*/ 1 h 76"/>
                <a:gd name="T28" fmla="*/ 1 w 68"/>
                <a:gd name="T29" fmla="*/ 1 h 76"/>
                <a:gd name="T30" fmla="*/ 1 w 68"/>
                <a:gd name="T31" fmla="*/ 1 h 76"/>
                <a:gd name="T32" fmla="*/ 1 w 68"/>
                <a:gd name="T33" fmla="*/ 1 h 76"/>
                <a:gd name="T34" fmla="*/ 1 w 68"/>
                <a:gd name="T35" fmla="*/ 1 h 76"/>
                <a:gd name="T36" fmla="*/ 1 w 68"/>
                <a:gd name="T37" fmla="*/ 1 h 76"/>
                <a:gd name="T38" fmla="*/ 1 w 68"/>
                <a:gd name="T39" fmla="*/ 1 h 76"/>
                <a:gd name="T40" fmla="*/ 1 w 68"/>
                <a:gd name="T41" fmla="*/ 1 h 76"/>
                <a:gd name="T42" fmla="*/ 1 w 68"/>
                <a:gd name="T43" fmla="*/ 0 h 7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8"/>
                <a:gd name="T67" fmla="*/ 0 h 76"/>
                <a:gd name="T68" fmla="*/ 68 w 68"/>
                <a:gd name="T69" fmla="*/ 76 h 7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8" h="76">
                  <a:moveTo>
                    <a:pt x="66" y="0"/>
                  </a:moveTo>
                  <a:lnTo>
                    <a:pt x="68" y="24"/>
                  </a:lnTo>
                  <a:lnTo>
                    <a:pt x="66" y="30"/>
                  </a:lnTo>
                  <a:lnTo>
                    <a:pt x="38" y="34"/>
                  </a:lnTo>
                  <a:lnTo>
                    <a:pt x="50" y="50"/>
                  </a:lnTo>
                  <a:lnTo>
                    <a:pt x="44" y="56"/>
                  </a:lnTo>
                  <a:lnTo>
                    <a:pt x="42" y="62"/>
                  </a:lnTo>
                  <a:lnTo>
                    <a:pt x="30" y="64"/>
                  </a:lnTo>
                  <a:lnTo>
                    <a:pt x="24" y="72"/>
                  </a:lnTo>
                  <a:lnTo>
                    <a:pt x="20" y="76"/>
                  </a:lnTo>
                  <a:lnTo>
                    <a:pt x="0" y="70"/>
                  </a:lnTo>
                  <a:lnTo>
                    <a:pt x="6" y="58"/>
                  </a:lnTo>
                  <a:lnTo>
                    <a:pt x="8" y="48"/>
                  </a:lnTo>
                  <a:lnTo>
                    <a:pt x="8" y="36"/>
                  </a:lnTo>
                  <a:lnTo>
                    <a:pt x="10" y="28"/>
                  </a:lnTo>
                  <a:lnTo>
                    <a:pt x="10" y="20"/>
                  </a:lnTo>
                  <a:lnTo>
                    <a:pt x="12" y="14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8" y="20"/>
                  </a:lnTo>
                  <a:lnTo>
                    <a:pt x="36" y="18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28" name="Freeform 317"/>
            <p:cNvSpPr>
              <a:spLocks noChangeAspect="1"/>
            </p:cNvSpPr>
            <p:nvPr/>
          </p:nvSpPr>
          <p:spPr bwMode="auto">
            <a:xfrm>
              <a:off x="4245" y="1659"/>
              <a:ext cx="203" cy="164"/>
            </a:xfrm>
            <a:custGeom>
              <a:avLst/>
              <a:gdLst>
                <a:gd name="T0" fmla="*/ 0 w 330"/>
                <a:gd name="T1" fmla="*/ 1 h 268"/>
                <a:gd name="T2" fmla="*/ 1 w 330"/>
                <a:gd name="T3" fmla="*/ 1 h 268"/>
                <a:gd name="T4" fmla="*/ 1 w 330"/>
                <a:gd name="T5" fmla="*/ 1 h 268"/>
                <a:gd name="T6" fmla="*/ 1 w 330"/>
                <a:gd name="T7" fmla="*/ 1 h 268"/>
                <a:gd name="T8" fmla="*/ 1 w 330"/>
                <a:gd name="T9" fmla="*/ 1 h 268"/>
                <a:gd name="T10" fmla="*/ 1 w 330"/>
                <a:gd name="T11" fmla="*/ 1 h 268"/>
                <a:gd name="T12" fmla="*/ 1 w 330"/>
                <a:gd name="T13" fmla="*/ 1 h 268"/>
                <a:gd name="T14" fmla="*/ 1 w 330"/>
                <a:gd name="T15" fmla="*/ 1 h 268"/>
                <a:gd name="T16" fmla="*/ 1 w 330"/>
                <a:gd name="T17" fmla="*/ 1 h 268"/>
                <a:gd name="T18" fmla="*/ 1 w 330"/>
                <a:gd name="T19" fmla="*/ 1 h 268"/>
                <a:gd name="T20" fmla="*/ 1 w 330"/>
                <a:gd name="T21" fmla="*/ 0 h 268"/>
                <a:gd name="T22" fmla="*/ 2 w 330"/>
                <a:gd name="T23" fmla="*/ 1 h 268"/>
                <a:gd name="T24" fmla="*/ 2 w 330"/>
                <a:gd name="T25" fmla="*/ 1 h 268"/>
                <a:gd name="T26" fmla="*/ 2 w 330"/>
                <a:gd name="T27" fmla="*/ 1 h 268"/>
                <a:gd name="T28" fmla="*/ 2 w 330"/>
                <a:gd name="T29" fmla="*/ 1 h 268"/>
                <a:gd name="T30" fmla="*/ 3 w 330"/>
                <a:gd name="T31" fmla="*/ 1 h 268"/>
                <a:gd name="T32" fmla="*/ 4 w 330"/>
                <a:gd name="T33" fmla="*/ 1 h 268"/>
                <a:gd name="T34" fmla="*/ 4 w 330"/>
                <a:gd name="T35" fmla="*/ 1 h 268"/>
                <a:gd name="T36" fmla="*/ 4 w 330"/>
                <a:gd name="T37" fmla="*/ 1 h 268"/>
                <a:gd name="T38" fmla="*/ 4 w 330"/>
                <a:gd name="T39" fmla="*/ 1 h 268"/>
                <a:gd name="T40" fmla="*/ 4 w 330"/>
                <a:gd name="T41" fmla="*/ 1 h 268"/>
                <a:gd name="T42" fmla="*/ 4 w 330"/>
                <a:gd name="T43" fmla="*/ 1 h 268"/>
                <a:gd name="T44" fmla="*/ 4 w 330"/>
                <a:gd name="T45" fmla="*/ 1 h 268"/>
                <a:gd name="T46" fmla="*/ 5 w 330"/>
                <a:gd name="T47" fmla="*/ 1 h 268"/>
                <a:gd name="T48" fmla="*/ 6 w 330"/>
                <a:gd name="T49" fmla="*/ 2 h 268"/>
                <a:gd name="T50" fmla="*/ 6 w 330"/>
                <a:gd name="T51" fmla="*/ 2 h 268"/>
                <a:gd name="T52" fmla="*/ 6 w 330"/>
                <a:gd name="T53" fmla="*/ 2 h 268"/>
                <a:gd name="T54" fmla="*/ 6 w 330"/>
                <a:gd name="T55" fmla="*/ 2 h 268"/>
                <a:gd name="T56" fmla="*/ 6 w 330"/>
                <a:gd name="T57" fmla="*/ 2 h 268"/>
                <a:gd name="T58" fmla="*/ 6 w 330"/>
                <a:gd name="T59" fmla="*/ 3 h 268"/>
                <a:gd name="T60" fmla="*/ 6 w 330"/>
                <a:gd name="T61" fmla="*/ 4 h 268"/>
                <a:gd name="T62" fmla="*/ 6 w 330"/>
                <a:gd name="T63" fmla="*/ 4 h 268"/>
                <a:gd name="T64" fmla="*/ 6 w 330"/>
                <a:gd name="T65" fmla="*/ 4 h 268"/>
                <a:gd name="T66" fmla="*/ 7 w 330"/>
                <a:gd name="T67" fmla="*/ 4 h 268"/>
                <a:gd name="T68" fmla="*/ 7 w 330"/>
                <a:gd name="T69" fmla="*/ 4 h 268"/>
                <a:gd name="T70" fmla="*/ 7 w 330"/>
                <a:gd name="T71" fmla="*/ 4 h 268"/>
                <a:gd name="T72" fmla="*/ 6 w 330"/>
                <a:gd name="T73" fmla="*/ 4 h 268"/>
                <a:gd name="T74" fmla="*/ 6 w 330"/>
                <a:gd name="T75" fmla="*/ 4 h 268"/>
                <a:gd name="T76" fmla="*/ 6 w 330"/>
                <a:gd name="T77" fmla="*/ 4 h 268"/>
                <a:gd name="T78" fmla="*/ 6 w 330"/>
                <a:gd name="T79" fmla="*/ 4 h 268"/>
                <a:gd name="T80" fmla="*/ 6 w 330"/>
                <a:gd name="T81" fmla="*/ 4 h 268"/>
                <a:gd name="T82" fmla="*/ 4 w 330"/>
                <a:gd name="T83" fmla="*/ 4 h 268"/>
                <a:gd name="T84" fmla="*/ 4 w 330"/>
                <a:gd name="T85" fmla="*/ 5 h 268"/>
                <a:gd name="T86" fmla="*/ 4 w 330"/>
                <a:gd name="T87" fmla="*/ 5 h 268"/>
                <a:gd name="T88" fmla="*/ 2 w 330"/>
                <a:gd name="T89" fmla="*/ 5 h 268"/>
                <a:gd name="T90" fmla="*/ 2 w 330"/>
                <a:gd name="T91" fmla="*/ 6 h 268"/>
                <a:gd name="T92" fmla="*/ 2 w 330"/>
                <a:gd name="T93" fmla="*/ 5 h 268"/>
                <a:gd name="T94" fmla="*/ 2 w 330"/>
                <a:gd name="T95" fmla="*/ 4 h 268"/>
                <a:gd name="T96" fmla="*/ 2 w 330"/>
                <a:gd name="T97" fmla="*/ 4 h 268"/>
                <a:gd name="T98" fmla="*/ 1 w 330"/>
                <a:gd name="T99" fmla="*/ 4 h 268"/>
                <a:gd name="T100" fmla="*/ 1 w 330"/>
                <a:gd name="T101" fmla="*/ 4 h 268"/>
                <a:gd name="T102" fmla="*/ 1 w 330"/>
                <a:gd name="T103" fmla="*/ 4 h 268"/>
                <a:gd name="T104" fmla="*/ 1 w 330"/>
                <a:gd name="T105" fmla="*/ 4 h 268"/>
                <a:gd name="T106" fmla="*/ 1 w 330"/>
                <a:gd name="T107" fmla="*/ 2 h 268"/>
                <a:gd name="T108" fmla="*/ 1 w 330"/>
                <a:gd name="T109" fmla="*/ 2 h 268"/>
                <a:gd name="T110" fmla="*/ 1 w 330"/>
                <a:gd name="T111" fmla="*/ 2 h 268"/>
                <a:gd name="T112" fmla="*/ 1 w 330"/>
                <a:gd name="T113" fmla="*/ 2 h 268"/>
                <a:gd name="T114" fmla="*/ 1 w 330"/>
                <a:gd name="T115" fmla="*/ 2 h 268"/>
                <a:gd name="T116" fmla="*/ 1 w 330"/>
                <a:gd name="T117" fmla="*/ 1 h 268"/>
                <a:gd name="T118" fmla="*/ 0 w 330"/>
                <a:gd name="T119" fmla="*/ 1 h 2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30"/>
                <a:gd name="T181" fmla="*/ 0 h 268"/>
                <a:gd name="T182" fmla="*/ 330 w 330"/>
                <a:gd name="T183" fmla="*/ 268 h 2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30" h="268">
                  <a:moveTo>
                    <a:pt x="0" y="68"/>
                  </a:moveTo>
                  <a:lnTo>
                    <a:pt x="4" y="46"/>
                  </a:lnTo>
                  <a:lnTo>
                    <a:pt x="22" y="52"/>
                  </a:lnTo>
                  <a:lnTo>
                    <a:pt x="26" y="48"/>
                  </a:lnTo>
                  <a:lnTo>
                    <a:pt x="32" y="40"/>
                  </a:lnTo>
                  <a:lnTo>
                    <a:pt x="44" y="38"/>
                  </a:lnTo>
                  <a:lnTo>
                    <a:pt x="46" y="32"/>
                  </a:lnTo>
                  <a:lnTo>
                    <a:pt x="52" y="26"/>
                  </a:lnTo>
                  <a:lnTo>
                    <a:pt x="40" y="10"/>
                  </a:lnTo>
                  <a:lnTo>
                    <a:pt x="68" y="6"/>
                  </a:lnTo>
                  <a:lnTo>
                    <a:pt x="70" y="0"/>
                  </a:lnTo>
                  <a:lnTo>
                    <a:pt x="90" y="4"/>
                  </a:lnTo>
                  <a:lnTo>
                    <a:pt x="126" y="24"/>
                  </a:lnTo>
                  <a:lnTo>
                    <a:pt x="134" y="36"/>
                  </a:lnTo>
                  <a:lnTo>
                    <a:pt x="136" y="40"/>
                  </a:lnTo>
                  <a:lnTo>
                    <a:pt x="144" y="42"/>
                  </a:lnTo>
                  <a:lnTo>
                    <a:pt x="158" y="52"/>
                  </a:lnTo>
                  <a:lnTo>
                    <a:pt x="174" y="52"/>
                  </a:lnTo>
                  <a:lnTo>
                    <a:pt x="190" y="52"/>
                  </a:lnTo>
                  <a:lnTo>
                    <a:pt x="200" y="54"/>
                  </a:lnTo>
                  <a:lnTo>
                    <a:pt x="208" y="62"/>
                  </a:lnTo>
                  <a:lnTo>
                    <a:pt x="216" y="62"/>
                  </a:lnTo>
                  <a:lnTo>
                    <a:pt x="226" y="82"/>
                  </a:lnTo>
                  <a:lnTo>
                    <a:pt x="234" y="88"/>
                  </a:lnTo>
                  <a:lnTo>
                    <a:pt x="242" y="96"/>
                  </a:lnTo>
                  <a:lnTo>
                    <a:pt x="244" y="110"/>
                  </a:lnTo>
                  <a:lnTo>
                    <a:pt x="248" y="118"/>
                  </a:lnTo>
                  <a:lnTo>
                    <a:pt x="256" y="128"/>
                  </a:lnTo>
                  <a:lnTo>
                    <a:pt x="260" y="132"/>
                  </a:lnTo>
                  <a:lnTo>
                    <a:pt x="282" y="158"/>
                  </a:lnTo>
                  <a:lnTo>
                    <a:pt x="290" y="160"/>
                  </a:lnTo>
                  <a:lnTo>
                    <a:pt x="302" y="164"/>
                  </a:lnTo>
                  <a:lnTo>
                    <a:pt x="308" y="166"/>
                  </a:lnTo>
                  <a:lnTo>
                    <a:pt x="326" y="164"/>
                  </a:lnTo>
                  <a:lnTo>
                    <a:pt x="330" y="172"/>
                  </a:lnTo>
                  <a:lnTo>
                    <a:pt x="330" y="186"/>
                  </a:lnTo>
                  <a:lnTo>
                    <a:pt x="322" y="204"/>
                  </a:lnTo>
                  <a:lnTo>
                    <a:pt x="306" y="208"/>
                  </a:lnTo>
                  <a:lnTo>
                    <a:pt x="290" y="216"/>
                  </a:lnTo>
                  <a:lnTo>
                    <a:pt x="274" y="226"/>
                  </a:lnTo>
                  <a:lnTo>
                    <a:pt x="258" y="224"/>
                  </a:lnTo>
                  <a:lnTo>
                    <a:pt x="226" y="230"/>
                  </a:lnTo>
                  <a:lnTo>
                    <a:pt x="200" y="254"/>
                  </a:lnTo>
                  <a:lnTo>
                    <a:pt x="170" y="248"/>
                  </a:lnTo>
                  <a:lnTo>
                    <a:pt x="136" y="250"/>
                  </a:lnTo>
                  <a:lnTo>
                    <a:pt x="128" y="268"/>
                  </a:lnTo>
                  <a:lnTo>
                    <a:pt x="120" y="250"/>
                  </a:lnTo>
                  <a:lnTo>
                    <a:pt x="106" y="232"/>
                  </a:lnTo>
                  <a:lnTo>
                    <a:pt x="96" y="212"/>
                  </a:lnTo>
                  <a:lnTo>
                    <a:pt x="88" y="202"/>
                  </a:lnTo>
                  <a:lnTo>
                    <a:pt x="76" y="200"/>
                  </a:lnTo>
                  <a:lnTo>
                    <a:pt x="68" y="184"/>
                  </a:lnTo>
                  <a:lnTo>
                    <a:pt x="68" y="160"/>
                  </a:lnTo>
                  <a:lnTo>
                    <a:pt x="56" y="142"/>
                  </a:lnTo>
                  <a:lnTo>
                    <a:pt x="42" y="136"/>
                  </a:lnTo>
                  <a:lnTo>
                    <a:pt x="38" y="126"/>
                  </a:lnTo>
                  <a:lnTo>
                    <a:pt x="38" y="114"/>
                  </a:lnTo>
                  <a:lnTo>
                    <a:pt x="18" y="90"/>
                  </a:lnTo>
                  <a:lnTo>
                    <a:pt x="8" y="7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29" name="Freeform 318"/>
            <p:cNvSpPr>
              <a:spLocks noChangeAspect="1"/>
            </p:cNvSpPr>
            <p:nvPr/>
          </p:nvSpPr>
          <p:spPr bwMode="auto">
            <a:xfrm>
              <a:off x="4248" y="1656"/>
              <a:ext cx="4" cy="10"/>
            </a:xfrm>
            <a:custGeom>
              <a:avLst/>
              <a:gdLst>
                <a:gd name="T0" fmla="*/ 1 w 8"/>
                <a:gd name="T1" fmla="*/ 0 h 16"/>
                <a:gd name="T2" fmla="*/ 1 w 8"/>
                <a:gd name="T3" fmla="*/ 0 h 16"/>
                <a:gd name="T4" fmla="*/ 0 w 8"/>
                <a:gd name="T5" fmla="*/ 1 h 16"/>
                <a:gd name="T6" fmla="*/ 0 w 8"/>
                <a:gd name="T7" fmla="*/ 1 h 16"/>
                <a:gd name="T8" fmla="*/ 1 w 8"/>
                <a:gd name="T9" fmla="*/ 1 h 16"/>
                <a:gd name="T10" fmla="*/ 1 w 8"/>
                <a:gd name="T11" fmla="*/ 1 h 16"/>
                <a:gd name="T12" fmla="*/ 1 w 8"/>
                <a:gd name="T13" fmla="*/ 1 h 16"/>
                <a:gd name="T14" fmla="*/ 1 w 8"/>
                <a:gd name="T15" fmla="*/ 1 h 16"/>
                <a:gd name="T16" fmla="*/ 1 w 8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16"/>
                <a:gd name="T29" fmla="*/ 8 w 8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16">
                  <a:moveTo>
                    <a:pt x="8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6" y="16"/>
                  </a:lnTo>
                  <a:lnTo>
                    <a:pt x="8" y="8"/>
                  </a:lnTo>
                  <a:lnTo>
                    <a:pt x="8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30" name="Freeform 319"/>
            <p:cNvSpPr>
              <a:spLocks noChangeAspect="1"/>
            </p:cNvSpPr>
            <p:nvPr/>
          </p:nvSpPr>
          <p:spPr bwMode="auto">
            <a:xfrm>
              <a:off x="4403" y="1723"/>
              <a:ext cx="5" cy="17"/>
            </a:xfrm>
            <a:custGeom>
              <a:avLst/>
              <a:gdLst>
                <a:gd name="T0" fmla="*/ 0 w 10"/>
                <a:gd name="T1" fmla="*/ 1 h 26"/>
                <a:gd name="T2" fmla="*/ 0 w 10"/>
                <a:gd name="T3" fmla="*/ 1 h 26"/>
                <a:gd name="T4" fmla="*/ 1 w 10"/>
                <a:gd name="T5" fmla="*/ 0 h 26"/>
                <a:gd name="T6" fmla="*/ 1 w 10"/>
                <a:gd name="T7" fmla="*/ 0 h 26"/>
                <a:gd name="T8" fmla="*/ 1 w 10"/>
                <a:gd name="T9" fmla="*/ 1 h 26"/>
                <a:gd name="T10" fmla="*/ 1 w 10"/>
                <a:gd name="T11" fmla="*/ 1 h 26"/>
                <a:gd name="T12" fmla="*/ 1 w 10"/>
                <a:gd name="T13" fmla="*/ 1 h 26"/>
                <a:gd name="T14" fmla="*/ 1 w 10"/>
                <a:gd name="T15" fmla="*/ 1 h 26"/>
                <a:gd name="T16" fmla="*/ 0 w 10"/>
                <a:gd name="T17" fmla="*/ 1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26"/>
                <a:gd name="T29" fmla="*/ 10 w 10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26">
                  <a:moveTo>
                    <a:pt x="0" y="2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8"/>
                  </a:lnTo>
                  <a:lnTo>
                    <a:pt x="10" y="14"/>
                  </a:lnTo>
                  <a:lnTo>
                    <a:pt x="8" y="22"/>
                  </a:lnTo>
                  <a:lnTo>
                    <a:pt x="4" y="26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31" name="Freeform 320"/>
            <p:cNvSpPr>
              <a:spLocks noChangeAspect="1"/>
            </p:cNvSpPr>
            <p:nvPr/>
          </p:nvSpPr>
          <p:spPr bwMode="auto">
            <a:xfrm>
              <a:off x="4398" y="1718"/>
              <a:ext cx="5" cy="8"/>
            </a:xfrm>
            <a:custGeom>
              <a:avLst/>
              <a:gdLst>
                <a:gd name="T0" fmla="*/ 0 w 8"/>
                <a:gd name="T1" fmla="*/ 0 h 12"/>
                <a:gd name="T2" fmla="*/ 1 w 8"/>
                <a:gd name="T3" fmla="*/ 1 h 12"/>
                <a:gd name="T4" fmla="*/ 1 w 8"/>
                <a:gd name="T5" fmla="*/ 1 h 12"/>
                <a:gd name="T6" fmla="*/ 0 w 8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2"/>
                <a:gd name="T14" fmla="*/ 8 w 8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2">
                  <a:moveTo>
                    <a:pt x="0" y="0"/>
                  </a:moveTo>
                  <a:lnTo>
                    <a:pt x="8" y="2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32" name="Freeform 321"/>
            <p:cNvSpPr>
              <a:spLocks noChangeAspect="1"/>
            </p:cNvSpPr>
            <p:nvPr/>
          </p:nvSpPr>
          <p:spPr bwMode="auto">
            <a:xfrm>
              <a:off x="4905" y="1839"/>
              <a:ext cx="50" cy="41"/>
            </a:xfrm>
            <a:custGeom>
              <a:avLst/>
              <a:gdLst>
                <a:gd name="T0" fmla="*/ 1 w 80"/>
                <a:gd name="T1" fmla="*/ 1 h 68"/>
                <a:gd name="T2" fmla="*/ 1 w 80"/>
                <a:gd name="T3" fmla="*/ 1 h 68"/>
                <a:gd name="T4" fmla="*/ 1 w 80"/>
                <a:gd name="T5" fmla="*/ 1 h 68"/>
                <a:gd name="T6" fmla="*/ 1 w 80"/>
                <a:gd name="T7" fmla="*/ 1 h 68"/>
                <a:gd name="T8" fmla="*/ 1 w 80"/>
                <a:gd name="T9" fmla="*/ 1 h 68"/>
                <a:gd name="T10" fmla="*/ 1 w 80"/>
                <a:gd name="T11" fmla="*/ 1 h 68"/>
                <a:gd name="T12" fmla="*/ 0 w 80"/>
                <a:gd name="T13" fmla="*/ 1 h 68"/>
                <a:gd name="T14" fmla="*/ 0 w 80"/>
                <a:gd name="T15" fmla="*/ 1 h 68"/>
                <a:gd name="T16" fmla="*/ 1 w 80"/>
                <a:gd name="T17" fmla="*/ 1 h 68"/>
                <a:gd name="T18" fmla="*/ 1 w 80"/>
                <a:gd name="T19" fmla="*/ 1 h 68"/>
                <a:gd name="T20" fmla="*/ 1 w 80"/>
                <a:gd name="T21" fmla="*/ 1 h 68"/>
                <a:gd name="T22" fmla="*/ 2 w 80"/>
                <a:gd name="T23" fmla="*/ 1 h 68"/>
                <a:gd name="T24" fmla="*/ 2 w 80"/>
                <a:gd name="T25" fmla="*/ 0 h 68"/>
                <a:gd name="T26" fmla="*/ 2 w 80"/>
                <a:gd name="T27" fmla="*/ 1 h 68"/>
                <a:gd name="T28" fmla="*/ 2 w 80"/>
                <a:gd name="T29" fmla="*/ 1 h 68"/>
                <a:gd name="T30" fmla="*/ 2 w 80"/>
                <a:gd name="T31" fmla="*/ 1 h 68"/>
                <a:gd name="T32" fmla="*/ 2 w 80"/>
                <a:gd name="T33" fmla="*/ 1 h 68"/>
                <a:gd name="T34" fmla="*/ 2 w 80"/>
                <a:gd name="T35" fmla="*/ 1 h 68"/>
                <a:gd name="T36" fmla="*/ 2 w 80"/>
                <a:gd name="T37" fmla="*/ 1 h 68"/>
                <a:gd name="T38" fmla="*/ 2 w 80"/>
                <a:gd name="T39" fmla="*/ 1 h 68"/>
                <a:gd name="T40" fmla="*/ 1 w 80"/>
                <a:gd name="T41" fmla="*/ 1 h 68"/>
                <a:gd name="T42" fmla="*/ 1 w 80"/>
                <a:gd name="T43" fmla="*/ 1 h 68"/>
                <a:gd name="T44" fmla="*/ 1 w 80"/>
                <a:gd name="T45" fmla="*/ 1 h 68"/>
                <a:gd name="T46" fmla="*/ 1 w 80"/>
                <a:gd name="T47" fmla="*/ 1 h 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0"/>
                <a:gd name="T73" fmla="*/ 0 h 68"/>
                <a:gd name="T74" fmla="*/ 80 w 80"/>
                <a:gd name="T75" fmla="*/ 68 h 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0" h="68">
                  <a:moveTo>
                    <a:pt x="40" y="66"/>
                  </a:moveTo>
                  <a:lnTo>
                    <a:pt x="34" y="66"/>
                  </a:lnTo>
                  <a:lnTo>
                    <a:pt x="32" y="68"/>
                  </a:lnTo>
                  <a:lnTo>
                    <a:pt x="18" y="64"/>
                  </a:lnTo>
                  <a:lnTo>
                    <a:pt x="12" y="54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8" y="4"/>
                  </a:lnTo>
                  <a:lnTo>
                    <a:pt x="48" y="2"/>
                  </a:lnTo>
                  <a:lnTo>
                    <a:pt x="48" y="8"/>
                  </a:lnTo>
                  <a:lnTo>
                    <a:pt x="58" y="8"/>
                  </a:lnTo>
                  <a:lnTo>
                    <a:pt x="62" y="0"/>
                  </a:lnTo>
                  <a:lnTo>
                    <a:pt x="66" y="2"/>
                  </a:lnTo>
                  <a:lnTo>
                    <a:pt x="68" y="6"/>
                  </a:lnTo>
                  <a:lnTo>
                    <a:pt x="80" y="6"/>
                  </a:lnTo>
                  <a:lnTo>
                    <a:pt x="80" y="16"/>
                  </a:lnTo>
                  <a:lnTo>
                    <a:pt x="76" y="26"/>
                  </a:lnTo>
                  <a:lnTo>
                    <a:pt x="70" y="38"/>
                  </a:lnTo>
                  <a:lnTo>
                    <a:pt x="64" y="46"/>
                  </a:lnTo>
                  <a:lnTo>
                    <a:pt x="54" y="50"/>
                  </a:lnTo>
                  <a:lnTo>
                    <a:pt x="54" y="58"/>
                  </a:lnTo>
                  <a:lnTo>
                    <a:pt x="44" y="62"/>
                  </a:lnTo>
                  <a:lnTo>
                    <a:pt x="40" y="66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33" name="Freeform 322"/>
            <p:cNvSpPr>
              <a:spLocks noChangeAspect="1"/>
            </p:cNvSpPr>
            <p:nvPr/>
          </p:nvSpPr>
          <p:spPr bwMode="auto">
            <a:xfrm>
              <a:off x="4904" y="1754"/>
              <a:ext cx="69" cy="144"/>
            </a:xfrm>
            <a:custGeom>
              <a:avLst/>
              <a:gdLst>
                <a:gd name="T0" fmla="*/ 1 w 112"/>
                <a:gd name="T1" fmla="*/ 4 h 234"/>
                <a:gd name="T2" fmla="*/ 1 w 112"/>
                <a:gd name="T3" fmla="*/ 4 h 234"/>
                <a:gd name="T4" fmla="*/ 1 w 112"/>
                <a:gd name="T5" fmla="*/ 4 h 234"/>
                <a:gd name="T6" fmla="*/ 1 w 112"/>
                <a:gd name="T7" fmla="*/ 4 h 234"/>
                <a:gd name="T8" fmla="*/ 1 w 112"/>
                <a:gd name="T9" fmla="*/ 4 h 234"/>
                <a:gd name="T10" fmla="*/ 1 w 112"/>
                <a:gd name="T11" fmla="*/ 5 h 234"/>
                <a:gd name="T12" fmla="*/ 1 w 112"/>
                <a:gd name="T13" fmla="*/ 4 h 234"/>
                <a:gd name="T14" fmla="*/ 1 w 112"/>
                <a:gd name="T15" fmla="*/ 4 h 234"/>
                <a:gd name="T16" fmla="*/ 1 w 112"/>
                <a:gd name="T17" fmla="*/ 4 h 234"/>
                <a:gd name="T18" fmla="*/ 1 w 112"/>
                <a:gd name="T19" fmla="*/ 4 h 234"/>
                <a:gd name="T20" fmla="*/ 1 w 112"/>
                <a:gd name="T21" fmla="*/ 4 h 234"/>
                <a:gd name="T22" fmla="*/ 2 w 112"/>
                <a:gd name="T23" fmla="*/ 4 h 234"/>
                <a:gd name="T24" fmla="*/ 2 w 112"/>
                <a:gd name="T25" fmla="*/ 4 h 234"/>
                <a:gd name="T26" fmla="*/ 2 w 112"/>
                <a:gd name="T27" fmla="*/ 4 h 234"/>
                <a:gd name="T28" fmla="*/ 2 w 112"/>
                <a:gd name="T29" fmla="*/ 4 h 234"/>
                <a:gd name="T30" fmla="*/ 2 w 112"/>
                <a:gd name="T31" fmla="*/ 2 h 234"/>
                <a:gd name="T32" fmla="*/ 2 w 112"/>
                <a:gd name="T33" fmla="*/ 2 h 234"/>
                <a:gd name="T34" fmla="*/ 1 w 112"/>
                <a:gd name="T35" fmla="*/ 1 h 234"/>
                <a:gd name="T36" fmla="*/ 1 w 112"/>
                <a:gd name="T37" fmla="*/ 1 h 234"/>
                <a:gd name="T38" fmla="*/ 1 w 112"/>
                <a:gd name="T39" fmla="*/ 1 h 234"/>
                <a:gd name="T40" fmla="*/ 1 w 112"/>
                <a:gd name="T41" fmla="*/ 1 h 234"/>
                <a:gd name="T42" fmla="*/ 1 w 112"/>
                <a:gd name="T43" fmla="*/ 1 h 234"/>
                <a:gd name="T44" fmla="*/ 1 w 112"/>
                <a:gd name="T45" fmla="*/ 1 h 234"/>
                <a:gd name="T46" fmla="*/ 1 w 112"/>
                <a:gd name="T47" fmla="*/ 1 h 234"/>
                <a:gd name="T48" fmla="*/ 1 w 112"/>
                <a:gd name="T49" fmla="*/ 1 h 234"/>
                <a:gd name="T50" fmla="*/ 1 w 112"/>
                <a:gd name="T51" fmla="*/ 1 h 234"/>
                <a:gd name="T52" fmla="*/ 1 w 112"/>
                <a:gd name="T53" fmla="*/ 0 h 234"/>
                <a:gd name="T54" fmla="*/ 1 w 112"/>
                <a:gd name="T55" fmla="*/ 0 h 234"/>
                <a:gd name="T56" fmla="*/ 1 w 112"/>
                <a:gd name="T57" fmla="*/ 1 h 234"/>
                <a:gd name="T58" fmla="*/ 1 w 112"/>
                <a:gd name="T59" fmla="*/ 1 h 234"/>
                <a:gd name="T60" fmla="*/ 0 w 112"/>
                <a:gd name="T61" fmla="*/ 1 h 234"/>
                <a:gd name="T62" fmla="*/ 1 w 112"/>
                <a:gd name="T63" fmla="*/ 1 h 234"/>
                <a:gd name="T64" fmla="*/ 1 w 112"/>
                <a:gd name="T65" fmla="*/ 1 h 234"/>
                <a:gd name="T66" fmla="*/ 1 w 112"/>
                <a:gd name="T67" fmla="*/ 1 h 234"/>
                <a:gd name="T68" fmla="*/ 1 w 112"/>
                <a:gd name="T69" fmla="*/ 1 h 234"/>
                <a:gd name="T70" fmla="*/ 1 w 112"/>
                <a:gd name="T71" fmla="*/ 1 h 234"/>
                <a:gd name="T72" fmla="*/ 1 w 112"/>
                <a:gd name="T73" fmla="*/ 1 h 234"/>
                <a:gd name="T74" fmla="*/ 1 w 112"/>
                <a:gd name="T75" fmla="*/ 1 h 234"/>
                <a:gd name="T76" fmla="*/ 1 w 112"/>
                <a:gd name="T77" fmla="*/ 1 h 234"/>
                <a:gd name="T78" fmla="*/ 1 w 112"/>
                <a:gd name="T79" fmla="*/ 2 h 234"/>
                <a:gd name="T80" fmla="*/ 1 w 112"/>
                <a:gd name="T81" fmla="*/ 2 h 234"/>
                <a:gd name="T82" fmla="*/ 1 w 112"/>
                <a:gd name="T83" fmla="*/ 2 h 234"/>
                <a:gd name="T84" fmla="*/ 1 w 112"/>
                <a:gd name="T85" fmla="*/ 3 h 234"/>
                <a:gd name="T86" fmla="*/ 1 w 112"/>
                <a:gd name="T87" fmla="*/ 4 h 234"/>
                <a:gd name="T88" fmla="*/ 1 w 112"/>
                <a:gd name="T89" fmla="*/ 4 h 234"/>
                <a:gd name="T90" fmla="*/ 1 w 112"/>
                <a:gd name="T91" fmla="*/ 4 h 234"/>
                <a:gd name="T92" fmla="*/ 1 w 112"/>
                <a:gd name="T93" fmla="*/ 4 h 234"/>
                <a:gd name="T94" fmla="*/ 1 w 112"/>
                <a:gd name="T95" fmla="*/ 4 h 234"/>
                <a:gd name="T96" fmla="*/ 1 w 112"/>
                <a:gd name="T97" fmla="*/ 4 h 234"/>
                <a:gd name="T98" fmla="*/ 1 w 112"/>
                <a:gd name="T99" fmla="*/ 4 h 234"/>
                <a:gd name="T100" fmla="*/ 1 w 112"/>
                <a:gd name="T101" fmla="*/ 4 h 23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2"/>
                <a:gd name="T154" fmla="*/ 0 h 234"/>
                <a:gd name="T155" fmla="*/ 112 w 112"/>
                <a:gd name="T156" fmla="*/ 234 h 23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2" h="234">
                  <a:moveTo>
                    <a:pt x="42" y="204"/>
                  </a:moveTo>
                  <a:lnTo>
                    <a:pt x="44" y="206"/>
                  </a:lnTo>
                  <a:lnTo>
                    <a:pt x="44" y="208"/>
                  </a:lnTo>
                  <a:lnTo>
                    <a:pt x="44" y="214"/>
                  </a:lnTo>
                  <a:lnTo>
                    <a:pt x="42" y="214"/>
                  </a:lnTo>
                  <a:lnTo>
                    <a:pt x="40" y="234"/>
                  </a:lnTo>
                  <a:lnTo>
                    <a:pt x="52" y="226"/>
                  </a:lnTo>
                  <a:lnTo>
                    <a:pt x="66" y="218"/>
                  </a:lnTo>
                  <a:lnTo>
                    <a:pt x="66" y="210"/>
                  </a:lnTo>
                  <a:lnTo>
                    <a:pt x="70" y="204"/>
                  </a:lnTo>
                  <a:lnTo>
                    <a:pt x="82" y="206"/>
                  </a:lnTo>
                  <a:lnTo>
                    <a:pt x="94" y="202"/>
                  </a:lnTo>
                  <a:lnTo>
                    <a:pt x="108" y="190"/>
                  </a:lnTo>
                  <a:lnTo>
                    <a:pt x="112" y="172"/>
                  </a:lnTo>
                  <a:lnTo>
                    <a:pt x="108" y="152"/>
                  </a:lnTo>
                  <a:lnTo>
                    <a:pt x="104" y="138"/>
                  </a:lnTo>
                  <a:lnTo>
                    <a:pt x="100" y="122"/>
                  </a:lnTo>
                  <a:lnTo>
                    <a:pt x="60" y="78"/>
                  </a:lnTo>
                  <a:lnTo>
                    <a:pt x="54" y="70"/>
                  </a:lnTo>
                  <a:lnTo>
                    <a:pt x="62" y="50"/>
                  </a:lnTo>
                  <a:lnTo>
                    <a:pt x="74" y="34"/>
                  </a:lnTo>
                  <a:lnTo>
                    <a:pt x="82" y="32"/>
                  </a:lnTo>
                  <a:lnTo>
                    <a:pt x="80" y="24"/>
                  </a:lnTo>
                  <a:lnTo>
                    <a:pt x="70" y="20"/>
                  </a:lnTo>
                  <a:lnTo>
                    <a:pt x="68" y="6"/>
                  </a:lnTo>
                  <a:lnTo>
                    <a:pt x="58" y="4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34" y="6"/>
                  </a:lnTo>
                  <a:lnTo>
                    <a:pt x="2" y="8"/>
                  </a:lnTo>
                  <a:lnTo>
                    <a:pt x="0" y="14"/>
                  </a:lnTo>
                  <a:lnTo>
                    <a:pt x="10" y="24"/>
                  </a:lnTo>
                  <a:lnTo>
                    <a:pt x="12" y="38"/>
                  </a:lnTo>
                  <a:lnTo>
                    <a:pt x="34" y="36"/>
                  </a:lnTo>
                  <a:lnTo>
                    <a:pt x="40" y="46"/>
                  </a:lnTo>
                  <a:lnTo>
                    <a:pt x="42" y="56"/>
                  </a:lnTo>
                  <a:lnTo>
                    <a:pt x="28" y="56"/>
                  </a:lnTo>
                  <a:lnTo>
                    <a:pt x="26" y="66"/>
                  </a:lnTo>
                  <a:lnTo>
                    <a:pt x="34" y="70"/>
                  </a:lnTo>
                  <a:lnTo>
                    <a:pt x="62" y="96"/>
                  </a:lnTo>
                  <a:lnTo>
                    <a:pt x="80" y="116"/>
                  </a:lnTo>
                  <a:lnTo>
                    <a:pt x="84" y="130"/>
                  </a:lnTo>
                  <a:lnTo>
                    <a:pt x="82" y="144"/>
                  </a:lnTo>
                  <a:lnTo>
                    <a:pt x="82" y="152"/>
                  </a:lnTo>
                  <a:lnTo>
                    <a:pt x="78" y="164"/>
                  </a:lnTo>
                  <a:lnTo>
                    <a:pt x="72" y="176"/>
                  </a:lnTo>
                  <a:lnTo>
                    <a:pt x="66" y="184"/>
                  </a:lnTo>
                  <a:lnTo>
                    <a:pt x="56" y="188"/>
                  </a:lnTo>
                  <a:lnTo>
                    <a:pt x="56" y="196"/>
                  </a:lnTo>
                  <a:lnTo>
                    <a:pt x="46" y="200"/>
                  </a:lnTo>
                  <a:lnTo>
                    <a:pt x="42" y="204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34" name="Freeform 323"/>
            <p:cNvSpPr>
              <a:spLocks noChangeAspect="1"/>
            </p:cNvSpPr>
            <p:nvPr/>
          </p:nvSpPr>
          <p:spPr bwMode="auto">
            <a:xfrm>
              <a:off x="4667" y="1615"/>
              <a:ext cx="23" cy="22"/>
            </a:xfrm>
            <a:custGeom>
              <a:avLst/>
              <a:gdLst>
                <a:gd name="T0" fmla="*/ 1 w 38"/>
                <a:gd name="T1" fmla="*/ 1 h 36"/>
                <a:gd name="T2" fmla="*/ 1 w 38"/>
                <a:gd name="T3" fmla="*/ 1 h 36"/>
                <a:gd name="T4" fmla="*/ 1 w 38"/>
                <a:gd name="T5" fmla="*/ 1 h 36"/>
                <a:gd name="T6" fmla="*/ 0 w 38"/>
                <a:gd name="T7" fmla="*/ 1 h 36"/>
                <a:gd name="T8" fmla="*/ 1 w 38"/>
                <a:gd name="T9" fmla="*/ 1 h 36"/>
                <a:gd name="T10" fmla="*/ 1 w 38"/>
                <a:gd name="T11" fmla="*/ 0 h 36"/>
                <a:gd name="T12" fmla="*/ 1 w 38"/>
                <a:gd name="T13" fmla="*/ 1 h 36"/>
                <a:gd name="T14" fmla="*/ 1 w 38"/>
                <a:gd name="T15" fmla="*/ 1 h 36"/>
                <a:gd name="T16" fmla="*/ 1 w 38"/>
                <a:gd name="T17" fmla="*/ 1 h 36"/>
                <a:gd name="T18" fmla="*/ 1 w 38"/>
                <a:gd name="T19" fmla="*/ 1 h 36"/>
                <a:gd name="T20" fmla="*/ 1 w 38"/>
                <a:gd name="T21" fmla="*/ 1 h 36"/>
                <a:gd name="T22" fmla="*/ 1 w 38"/>
                <a:gd name="T23" fmla="*/ 1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"/>
                <a:gd name="T37" fmla="*/ 0 h 36"/>
                <a:gd name="T38" fmla="*/ 38 w 38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" h="36">
                  <a:moveTo>
                    <a:pt x="14" y="36"/>
                  </a:moveTo>
                  <a:lnTo>
                    <a:pt x="12" y="28"/>
                  </a:lnTo>
                  <a:lnTo>
                    <a:pt x="2" y="22"/>
                  </a:lnTo>
                  <a:lnTo>
                    <a:pt x="0" y="8"/>
                  </a:lnTo>
                  <a:lnTo>
                    <a:pt x="6" y="4"/>
                  </a:lnTo>
                  <a:lnTo>
                    <a:pt x="20" y="0"/>
                  </a:lnTo>
                  <a:lnTo>
                    <a:pt x="28" y="6"/>
                  </a:lnTo>
                  <a:lnTo>
                    <a:pt x="38" y="12"/>
                  </a:lnTo>
                  <a:lnTo>
                    <a:pt x="38" y="20"/>
                  </a:lnTo>
                  <a:lnTo>
                    <a:pt x="32" y="26"/>
                  </a:lnTo>
                  <a:lnTo>
                    <a:pt x="24" y="30"/>
                  </a:lnTo>
                  <a:lnTo>
                    <a:pt x="14" y="36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35" name="Freeform 324"/>
            <p:cNvSpPr>
              <a:spLocks noChangeAspect="1"/>
            </p:cNvSpPr>
            <p:nvPr/>
          </p:nvSpPr>
          <p:spPr bwMode="auto">
            <a:xfrm>
              <a:off x="4686" y="1675"/>
              <a:ext cx="80" cy="45"/>
            </a:xfrm>
            <a:custGeom>
              <a:avLst/>
              <a:gdLst>
                <a:gd name="T0" fmla="*/ 1 w 130"/>
                <a:gd name="T1" fmla="*/ 1 h 72"/>
                <a:gd name="T2" fmla="*/ 1 w 130"/>
                <a:gd name="T3" fmla="*/ 0 h 72"/>
                <a:gd name="T4" fmla="*/ 1 w 130"/>
                <a:gd name="T5" fmla="*/ 1 h 72"/>
                <a:gd name="T6" fmla="*/ 1 w 130"/>
                <a:gd name="T7" fmla="*/ 1 h 72"/>
                <a:gd name="T8" fmla="*/ 1 w 130"/>
                <a:gd name="T9" fmla="*/ 1 h 72"/>
                <a:gd name="T10" fmla="*/ 1 w 130"/>
                <a:gd name="T11" fmla="*/ 1 h 72"/>
                <a:gd name="T12" fmla="*/ 2 w 130"/>
                <a:gd name="T13" fmla="*/ 1 h 72"/>
                <a:gd name="T14" fmla="*/ 2 w 130"/>
                <a:gd name="T15" fmla="*/ 1 h 72"/>
                <a:gd name="T16" fmla="*/ 2 w 130"/>
                <a:gd name="T17" fmla="*/ 2 h 72"/>
                <a:gd name="T18" fmla="*/ 2 w 130"/>
                <a:gd name="T19" fmla="*/ 2 h 72"/>
                <a:gd name="T20" fmla="*/ 2 w 130"/>
                <a:gd name="T21" fmla="*/ 2 h 72"/>
                <a:gd name="T22" fmla="*/ 1 w 130"/>
                <a:gd name="T23" fmla="*/ 2 h 72"/>
                <a:gd name="T24" fmla="*/ 1 w 130"/>
                <a:gd name="T25" fmla="*/ 1 h 72"/>
                <a:gd name="T26" fmla="*/ 1 w 130"/>
                <a:gd name="T27" fmla="*/ 1 h 72"/>
                <a:gd name="T28" fmla="*/ 1 w 130"/>
                <a:gd name="T29" fmla="*/ 1 h 72"/>
                <a:gd name="T30" fmla="*/ 1 w 130"/>
                <a:gd name="T31" fmla="*/ 1 h 72"/>
                <a:gd name="T32" fmla="*/ 0 w 130"/>
                <a:gd name="T33" fmla="*/ 1 h 72"/>
                <a:gd name="T34" fmla="*/ 1 w 130"/>
                <a:gd name="T35" fmla="*/ 1 h 72"/>
                <a:gd name="T36" fmla="*/ 1 w 130"/>
                <a:gd name="T37" fmla="*/ 1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0"/>
                <a:gd name="T58" fmla="*/ 0 h 72"/>
                <a:gd name="T59" fmla="*/ 130 w 130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0" h="72">
                  <a:moveTo>
                    <a:pt x="16" y="6"/>
                  </a:moveTo>
                  <a:lnTo>
                    <a:pt x="30" y="0"/>
                  </a:lnTo>
                  <a:lnTo>
                    <a:pt x="44" y="14"/>
                  </a:lnTo>
                  <a:lnTo>
                    <a:pt x="60" y="22"/>
                  </a:lnTo>
                  <a:lnTo>
                    <a:pt x="72" y="30"/>
                  </a:lnTo>
                  <a:lnTo>
                    <a:pt x="88" y="40"/>
                  </a:lnTo>
                  <a:lnTo>
                    <a:pt x="104" y="44"/>
                  </a:lnTo>
                  <a:lnTo>
                    <a:pt x="128" y="46"/>
                  </a:lnTo>
                  <a:lnTo>
                    <a:pt x="128" y="58"/>
                  </a:lnTo>
                  <a:lnTo>
                    <a:pt x="130" y="70"/>
                  </a:lnTo>
                  <a:lnTo>
                    <a:pt x="102" y="72"/>
                  </a:lnTo>
                  <a:lnTo>
                    <a:pt x="88" y="66"/>
                  </a:lnTo>
                  <a:lnTo>
                    <a:pt x="72" y="54"/>
                  </a:lnTo>
                  <a:lnTo>
                    <a:pt x="48" y="52"/>
                  </a:lnTo>
                  <a:lnTo>
                    <a:pt x="34" y="46"/>
                  </a:lnTo>
                  <a:lnTo>
                    <a:pt x="20" y="36"/>
                  </a:lnTo>
                  <a:lnTo>
                    <a:pt x="0" y="30"/>
                  </a:lnTo>
                  <a:lnTo>
                    <a:pt x="4" y="14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36" name="Freeform 325"/>
            <p:cNvSpPr>
              <a:spLocks noChangeAspect="1"/>
            </p:cNvSpPr>
            <p:nvPr/>
          </p:nvSpPr>
          <p:spPr bwMode="auto">
            <a:xfrm>
              <a:off x="4775" y="1701"/>
              <a:ext cx="31" cy="15"/>
            </a:xfrm>
            <a:custGeom>
              <a:avLst/>
              <a:gdLst>
                <a:gd name="T0" fmla="*/ 1 w 50"/>
                <a:gd name="T1" fmla="*/ 0 h 26"/>
                <a:gd name="T2" fmla="*/ 1 w 50"/>
                <a:gd name="T3" fmla="*/ 1 h 26"/>
                <a:gd name="T4" fmla="*/ 1 w 50"/>
                <a:gd name="T5" fmla="*/ 1 h 26"/>
                <a:gd name="T6" fmla="*/ 0 w 50"/>
                <a:gd name="T7" fmla="*/ 1 h 26"/>
                <a:gd name="T8" fmla="*/ 1 w 50"/>
                <a:gd name="T9" fmla="*/ 1 h 26"/>
                <a:gd name="T10" fmla="*/ 1 w 50"/>
                <a:gd name="T11" fmla="*/ 1 h 26"/>
                <a:gd name="T12" fmla="*/ 1 w 50"/>
                <a:gd name="T13" fmla="*/ 1 h 26"/>
                <a:gd name="T14" fmla="*/ 1 w 50"/>
                <a:gd name="T15" fmla="*/ 1 h 26"/>
                <a:gd name="T16" fmla="*/ 1 w 50"/>
                <a:gd name="T17" fmla="*/ 1 h 26"/>
                <a:gd name="T18" fmla="*/ 1 w 50"/>
                <a:gd name="T19" fmla="*/ 1 h 26"/>
                <a:gd name="T20" fmla="*/ 1 w 50"/>
                <a:gd name="T21" fmla="*/ 1 h 26"/>
                <a:gd name="T22" fmla="*/ 1 w 50"/>
                <a:gd name="T23" fmla="*/ 1 h 26"/>
                <a:gd name="T24" fmla="*/ 1 w 50"/>
                <a:gd name="T25" fmla="*/ 0 h 26"/>
                <a:gd name="T26" fmla="*/ 1 w 50"/>
                <a:gd name="T27" fmla="*/ 0 h 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0"/>
                <a:gd name="T43" fmla="*/ 0 h 26"/>
                <a:gd name="T44" fmla="*/ 50 w 50"/>
                <a:gd name="T45" fmla="*/ 26 h 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0" h="26">
                  <a:moveTo>
                    <a:pt x="10" y="0"/>
                  </a:moveTo>
                  <a:lnTo>
                    <a:pt x="4" y="6"/>
                  </a:lnTo>
                  <a:lnTo>
                    <a:pt x="2" y="6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8" y="24"/>
                  </a:lnTo>
                  <a:lnTo>
                    <a:pt x="16" y="26"/>
                  </a:lnTo>
                  <a:lnTo>
                    <a:pt x="32" y="24"/>
                  </a:lnTo>
                  <a:lnTo>
                    <a:pt x="46" y="22"/>
                  </a:lnTo>
                  <a:lnTo>
                    <a:pt x="50" y="16"/>
                  </a:lnTo>
                  <a:lnTo>
                    <a:pt x="46" y="6"/>
                  </a:lnTo>
                  <a:lnTo>
                    <a:pt x="32" y="4"/>
                  </a:lnTo>
                  <a:lnTo>
                    <a:pt x="2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37" name="Freeform 326"/>
            <p:cNvSpPr>
              <a:spLocks noChangeAspect="1"/>
            </p:cNvSpPr>
            <p:nvPr/>
          </p:nvSpPr>
          <p:spPr bwMode="auto">
            <a:xfrm>
              <a:off x="4766" y="1718"/>
              <a:ext cx="43" cy="56"/>
            </a:xfrm>
            <a:custGeom>
              <a:avLst/>
              <a:gdLst>
                <a:gd name="T0" fmla="*/ 1 w 70"/>
                <a:gd name="T1" fmla="*/ 1 h 90"/>
                <a:gd name="T2" fmla="*/ 1 w 70"/>
                <a:gd name="T3" fmla="*/ 1 h 90"/>
                <a:gd name="T4" fmla="*/ 1 w 70"/>
                <a:gd name="T5" fmla="*/ 1 h 90"/>
                <a:gd name="T6" fmla="*/ 1 w 70"/>
                <a:gd name="T7" fmla="*/ 1 h 90"/>
                <a:gd name="T8" fmla="*/ 0 w 70"/>
                <a:gd name="T9" fmla="*/ 1 h 90"/>
                <a:gd name="T10" fmla="*/ 1 w 70"/>
                <a:gd name="T11" fmla="*/ 1 h 90"/>
                <a:gd name="T12" fmla="*/ 1 w 70"/>
                <a:gd name="T13" fmla="*/ 1 h 90"/>
                <a:gd name="T14" fmla="*/ 1 w 70"/>
                <a:gd name="T15" fmla="*/ 1 h 90"/>
                <a:gd name="T16" fmla="*/ 1 w 70"/>
                <a:gd name="T17" fmla="*/ 0 h 90"/>
                <a:gd name="T18" fmla="*/ 1 w 70"/>
                <a:gd name="T19" fmla="*/ 1 h 90"/>
                <a:gd name="T20" fmla="*/ 1 w 70"/>
                <a:gd name="T21" fmla="*/ 1 h 90"/>
                <a:gd name="T22" fmla="*/ 1 w 70"/>
                <a:gd name="T23" fmla="*/ 1 h 90"/>
                <a:gd name="T24" fmla="*/ 1 w 70"/>
                <a:gd name="T25" fmla="*/ 1 h 90"/>
                <a:gd name="T26" fmla="*/ 1 w 70"/>
                <a:gd name="T27" fmla="*/ 1 h 90"/>
                <a:gd name="T28" fmla="*/ 1 w 70"/>
                <a:gd name="T29" fmla="*/ 1 h 90"/>
                <a:gd name="T30" fmla="*/ 1 w 70"/>
                <a:gd name="T31" fmla="*/ 1 h 90"/>
                <a:gd name="T32" fmla="*/ 1 w 70"/>
                <a:gd name="T33" fmla="*/ 1 h 90"/>
                <a:gd name="T34" fmla="*/ 1 w 70"/>
                <a:gd name="T35" fmla="*/ 1 h 90"/>
                <a:gd name="T36" fmla="*/ 1 w 70"/>
                <a:gd name="T37" fmla="*/ 1 h 90"/>
                <a:gd name="T38" fmla="*/ 1 w 70"/>
                <a:gd name="T39" fmla="*/ 1 h 90"/>
                <a:gd name="T40" fmla="*/ 1 w 70"/>
                <a:gd name="T41" fmla="*/ 1 h 90"/>
                <a:gd name="T42" fmla="*/ 1 w 70"/>
                <a:gd name="T43" fmla="*/ 1 h 90"/>
                <a:gd name="T44" fmla="*/ 1 w 70"/>
                <a:gd name="T45" fmla="*/ 1 h 90"/>
                <a:gd name="T46" fmla="*/ 1 w 70"/>
                <a:gd name="T47" fmla="*/ 1 h 90"/>
                <a:gd name="T48" fmla="*/ 1 w 70"/>
                <a:gd name="T49" fmla="*/ 1 h 90"/>
                <a:gd name="T50" fmla="*/ 1 w 70"/>
                <a:gd name="T51" fmla="*/ 2 h 90"/>
                <a:gd name="T52" fmla="*/ 1 w 70"/>
                <a:gd name="T53" fmla="*/ 2 h 90"/>
                <a:gd name="T54" fmla="*/ 1 w 70"/>
                <a:gd name="T55" fmla="*/ 1 h 90"/>
                <a:gd name="T56" fmla="*/ 1 w 70"/>
                <a:gd name="T57" fmla="*/ 1 h 90"/>
                <a:gd name="T58" fmla="*/ 1 w 70"/>
                <a:gd name="T59" fmla="*/ 1 h 90"/>
                <a:gd name="T60" fmla="*/ 1 w 70"/>
                <a:gd name="T61" fmla="*/ 1 h 90"/>
                <a:gd name="T62" fmla="*/ 1 w 70"/>
                <a:gd name="T63" fmla="*/ 1 h 90"/>
                <a:gd name="T64" fmla="*/ 1 w 70"/>
                <a:gd name="T65" fmla="*/ 1 h 90"/>
                <a:gd name="T66" fmla="*/ 1 w 70"/>
                <a:gd name="T67" fmla="*/ 1 h 90"/>
                <a:gd name="T68" fmla="*/ 1 w 70"/>
                <a:gd name="T69" fmla="*/ 1 h 90"/>
                <a:gd name="T70" fmla="*/ 1 w 70"/>
                <a:gd name="T71" fmla="*/ 1 h 9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0"/>
                <a:gd name="T109" fmla="*/ 0 h 90"/>
                <a:gd name="T110" fmla="*/ 70 w 70"/>
                <a:gd name="T111" fmla="*/ 90 h 9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0" h="90">
                  <a:moveTo>
                    <a:pt x="14" y="74"/>
                  </a:moveTo>
                  <a:lnTo>
                    <a:pt x="10" y="50"/>
                  </a:lnTo>
                  <a:lnTo>
                    <a:pt x="8" y="38"/>
                  </a:lnTo>
                  <a:lnTo>
                    <a:pt x="2" y="34"/>
                  </a:lnTo>
                  <a:lnTo>
                    <a:pt x="0" y="26"/>
                  </a:lnTo>
                  <a:lnTo>
                    <a:pt x="12" y="20"/>
                  </a:lnTo>
                  <a:lnTo>
                    <a:pt x="4" y="12"/>
                  </a:lnTo>
                  <a:lnTo>
                    <a:pt x="4" y="6"/>
                  </a:lnTo>
                  <a:lnTo>
                    <a:pt x="10" y="0"/>
                  </a:lnTo>
                  <a:lnTo>
                    <a:pt x="14" y="6"/>
                  </a:lnTo>
                  <a:lnTo>
                    <a:pt x="24" y="10"/>
                  </a:lnTo>
                  <a:lnTo>
                    <a:pt x="30" y="22"/>
                  </a:lnTo>
                  <a:lnTo>
                    <a:pt x="64" y="22"/>
                  </a:lnTo>
                  <a:lnTo>
                    <a:pt x="64" y="34"/>
                  </a:lnTo>
                  <a:lnTo>
                    <a:pt x="56" y="38"/>
                  </a:lnTo>
                  <a:lnTo>
                    <a:pt x="52" y="40"/>
                  </a:lnTo>
                  <a:lnTo>
                    <a:pt x="48" y="46"/>
                  </a:lnTo>
                  <a:lnTo>
                    <a:pt x="48" y="50"/>
                  </a:lnTo>
                  <a:lnTo>
                    <a:pt x="48" y="54"/>
                  </a:lnTo>
                  <a:lnTo>
                    <a:pt x="56" y="58"/>
                  </a:lnTo>
                  <a:lnTo>
                    <a:pt x="60" y="46"/>
                  </a:lnTo>
                  <a:lnTo>
                    <a:pt x="70" y="48"/>
                  </a:lnTo>
                  <a:lnTo>
                    <a:pt x="68" y="60"/>
                  </a:lnTo>
                  <a:lnTo>
                    <a:pt x="68" y="70"/>
                  </a:lnTo>
                  <a:lnTo>
                    <a:pt x="70" y="76"/>
                  </a:lnTo>
                  <a:lnTo>
                    <a:pt x="70" y="86"/>
                  </a:lnTo>
                  <a:lnTo>
                    <a:pt x="64" y="90"/>
                  </a:lnTo>
                  <a:lnTo>
                    <a:pt x="60" y="82"/>
                  </a:lnTo>
                  <a:lnTo>
                    <a:pt x="58" y="68"/>
                  </a:lnTo>
                  <a:lnTo>
                    <a:pt x="54" y="64"/>
                  </a:lnTo>
                  <a:lnTo>
                    <a:pt x="48" y="62"/>
                  </a:lnTo>
                  <a:lnTo>
                    <a:pt x="40" y="56"/>
                  </a:lnTo>
                  <a:lnTo>
                    <a:pt x="36" y="62"/>
                  </a:lnTo>
                  <a:lnTo>
                    <a:pt x="36" y="74"/>
                  </a:lnTo>
                  <a:lnTo>
                    <a:pt x="26" y="74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38" name="Freeform 327"/>
            <p:cNvSpPr>
              <a:spLocks noChangeAspect="1"/>
            </p:cNvSpPr>
            <p:nvPr/>
          </p:nvSpPr>
          <p:spPr bwMode="auto">
            <a:xfrm>
              <a:off x="4685" y="1887"/>
              <a:ext cx="20" cy="35"/>
            </a:xfrm>
            <a:custGeom>
              <a:avLst/>
              <a:gdLst>
                <a:gd name="T0" fmla="*/ 1 w 32"/>
                <a:gd name="T1" fmla="*/ 0 h 58"/>
                <a:gd name="T2" fmla="*/ 1 w 32"/>
                <a:gd name="T3" fmla="*/ 1 h 58"/>
                <a:gd name="T4" fmla="*/ 1 w 32"/>
                <a:gd name="T5" fmla="*/ 1 h 58"/>
                <a:gd name="T6" fmla="*/ 1 w 32"/>
                <a:gd name="T7" fmla="*/ 1 h 58"/>
                <a:gd name="T8" fmla="*/ 1 w 32"/>
                <a:gd name="T9" fmla="*/ 1 h 58"/>
                <a:gd name="T10" fmla="*/ 1 w 32"/>
                <a:gd name="T11" fmla="*/ 1 h 58"/>
                <a:gd name="T12" fmla="*/ 1 w 32"/>
                <a:gd name="T13" fmla="*/ 1 h 58"/>
                <a:gd name="T14" fmla="*/ 0 w 32"/>
                <a:gd name="T15" fmla="*/ 1 h 58"/>
                <a:gd name="T16" fmla="*/ 0 w 32"/>
                <a:gd name="T17" fmla="*/ 1 h 58"/>
                <a:gd name="T18" fmla="*/ 1 w 32"/>
                <a:gd name="T19" fmla="*/ 1 h 58"/>
                <a:gd name="T20" fmla="*/ 1 w 32"/>
                <a:gd name="T21" fmla="*/ 0 h 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58"/>
                <a:gd name="T35" fmla="*/ 32 w 32"/>
                <a:gd name="T36" fmla="*/ 58 h 5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58">
                  <a:moveTo>
                    <a:pt x="6" y="0"/>
                  </a:moveTo>
                  <a:lnTo>
                    <a:pt x="16" y="12"/>
                  </a:lnTo>
                  <a:lnTo>
                    <a:pt x="26" y="26"/>
                  </a:lnTo>
                  <a:lnTo>
                    <a:pt x="32" y="40"/>
                  </a:lnTo>
                  <a:lnTo>
                    <a:pt x="26" y="56"/>
                  </a:lnTo>
                  <a:lnTo>
                    <a:pt x="16" y="58"/>
                  </a:lnTo>
                  <a:lnTo>
                    <a:pt x="6" y="56"/>
                  </a:lnTo>
                  <a:lnTo>
                    <a:pt x="0" y="44"/>
                  </a:lnTo>
                  <a:lnTo>
                    <a:pt x="0" y="26"/>
                  </a:lnTo>
                  <a:lnTo>
                    <a:pt x="4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39" name="Freeform 328"/>
            <p:cNvSpPr>
              <a:spLocks noChangeAspect="1"/>
            </p:cNvSpPr>
            <p:nvPr/>
          </p:nvSpPr>
          <p:spPr bwMode="auto">
            <a:xfrm>
              <a:off x="4573" y="1619"/>
              <a:ext cx="283" cy="286"/>
            </a:xfrm>
            <a:custGeom>
              <a:avLst/>
              <a:gdLst>
                <a:gd name="T0" fmla="*/ 1 w 460"/>
                <a:gd name="T1" fmla="*/ 4 h 464"/>
                <a:gd name="T2" fmla="*/ 1 w 460"/>
                <a:gd name="T3" fmla="*/ 4 h 464"/>
                <a:gd name="T4" fmla="*/ 1 w 460"/>
                <a:gd name="T5" fmla="*/ 4 h 464"/>
                <a:gd name="T6" fmla="*/ 1 w 460"/>
                <a:gd name="T7" fmla="*/ 2 h 464"/>
                <a:gd name="T8" fmla="*/ 1 w 460"/>
                <a:gd name="T9" fmla="*/ 2 h 464"/>
                <a:gd name="T10" fmla="*/ 2 w 460"/>
                <a:gd name="T11" fmla="*/ 1 h 464"/>
                <a:gd name="T12" fmla="*/ 2 w 460"/>
                <a:gd name="T13" fmla="*/ 1 h 464"/>
                <a:gd name="T14" fmla="*/ 4 w 460"/>
                <a:gd name="T15" fmla="*/ 1 h 464"/>
                <a:gd name="T16" fmla="*/ 4 w 460"/>
                <a:gd name="T17" fmla="*/ 1 h 464"/>
                <a:gd name="T18" fmla="*/ 4 w 460"/>
                <a:gd name="T19" fmla="*/ 1 h 464"/>
                <a:gd name="T20" fmla="*/ 4 w 460"/>
                <a:gd name="T21" fmla="*/ 1 h 464"/>
                <a:gd name="T22" fmla="*/ 4 w 460"/>
                <a:gd name="T23" fmla="*/ 2 h 464"/>
                <a:gd name="T24" fmla="*/ 4 w 460"/>
                <a:gd name="T25" fmla="*/ 3 h 464"/>
                <a:gd name="T26" fmla="*/ 6 w 460"/>
                <a:gd name="T27" fmla="*/ 4 h 464"/>
                <a:gd name="T28" fmla="*/ 7 w 460"/>
                <a:gd name="T29" fmla="*/ 2 h 464"/>
                <a:gd name="T30" fmla="*/ 7 w 460"/>
                <a:gd name="T31" fmla="*/ 4 h 464"/>
                <a:gd name="T32" fmla="*/ 7 w 460"/>
                <a:gd name="T33" fmla="*/ 4 h 464"/>
                <a:gd name="T34" fmla="*/ 9 w 460"/>
                <a:gd name="T35" fmla="*/ 2 h 464"/>
                <a:gd name="T36" fmla="*/ 9 w 460"/>
                <a:gd name="T37" fmla="*/ 2 h 464"/>
                <a:gd name="T38" fmla="*/ 9 w 460"/>
                <a:gd name="T39" fmla="*/ 2 h 464"/>
                <a:gd name="T40" fmla="*/ 9 w 460"/>
                <a:gd name="T41" fmla="*/ 4 h 464"/>
                <a:gd name="T42" fmla="*/ 9 w 460"/>
                <a:gd name="T43" fmla="*/ 4 h 464"/>
                <a:gd name="T44" fmla="*/ 8 w 460"/>
                <a:gd name="T45" fmla="*/ 4 h 464"/>
                <a:gd name="T46" fmla="*/ 8 w 460"/>
                <a:gd name="T47" fmla="*/ 4 h 464"/>
                <a:gd name="T48" fmla="*/ 7 w 460"/>
                <a:gd name="T49" fmla="*/ 4 h 464"/>
                <a:gd name="T50" fmla="*/ 7 w 460"/>
                <a:gd name="T51" fmla="*/ 4 h 464"/>
                <a:gd name="T52" fmla="*/ 7 w 460"/>
                <a:gd name="T53" fmla="*/ 4 h 464"/>
                <a:gd name="T54" fmla="*/ 7 w 460"/>
                <a:gd name="T55" fmla="*/ 4 h 464"/>
                <a:gd name="T56" fmla="*/ 6 w 460"/>
                <a:gd name="T57" fmla="*/ 4 h 464"/>
                <a:gd name="T58" fmla="*/ 6 w 460"/>
                <a:gd name="T59" fmla="*/ 4 h 464"/>
                <a:gd name="T60" fmla="*/ 7 w 460"/>
                <a:gd name="T61" fmla="*/ 5 h 464"/>
                <a:gd name="T62" fmla="*/ 6 w 460"/>
                <a:gd name="T63" fmla="*/ 6 h 464"/>
                <a:gd name="T64" fmla="*/ 6 w 460"/>
                <a:gd name="T65" fmla="*/ 6 h 464"/>
                <a:gd name="T66" fmla="*/ 4 w 460"/>
                <a:gd name="T67" fmla="*/ 6 h 464"/>
                <a:gd name="T68" fmla="*/ 4 w 460"/>
                <a:gd name="T69" fmla="*/ 7 h 464"/>
                <a:gd name="T70" fmla="*/ 4 w 460"/>
                <a:gd name="T71" fmla="*/ 7 h 464"/>
                <a:gd name="T72" fmla="*/ 4 w 460"/>
                <a:gd name="T73" fmla="*/ 9 h 464"/>
                <a:gd name="T74" fmla="*/ 4 w 460"/>
                <a:gd name="T75" fmla="*/ 9 h 464"/>
                <a:gd name="T76" fmla="*/ 3 w 460"/>
                <a:gd name="T77" fmla="*/ 9 h 464"/>
                <a:gd name="T78" fmla="*/ 2 w 460"/>
                <a:gd name="T79" fmla="*/ 9 h 464"/>
                <a:gd name="T80" fmla="*/ 1 w 460"/>
                <a:gd name="T81" fmla="*/ 7 h 464"/>
                <a:gd name="T82" fmla="*/ 1 w 460"/>
                <a:gd name="T83" fmla="*/ 6 h 464"/>
                <a:gd name="T84" fmla="*/ 1 w 460"/>
                <a:gd name="T85" fmla="*/ 5 h 464"/>
                <a:gd name="T86" fmla="*/ 1 w 460"/>
                <a:gd name="T87" fmla="*/ 6 h 464"/>
                <a:gd name="T88" fmla="*/ 1 w 460"/>
                <a:gd name="T89" fmla="*/ 4 h 464"/>
                <a:gd name="T90" fmla="*/ 1 w 460"/>
                <a:gd name="T91" fmla="*/ 4 h 464"/>
                <a:gd name="T92" fmla="*/ 0 w 460"/>
                <a:gd name="T93" fmla="*/ 4 h 46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60"/>
                <a:gd name="T142" fmla="*/ 0 h 464"/>
                <a:gd name="T143" fmla="*/ 460 w 460"/>
                <a:gd name="T144" fmla="*/ 464 h 46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60" h="464">
                  <a:moveTo>
                    <a:pt x="0" y="208"/>
                  </a:moveTo>
                  <a:lnTo>
                    <a:pt x="6" y="196"/>
                  </a:lnTo>
                  <a:lnTo>
                    <a:pt x="14" y="196"/>
                  </a:lnTo>
                  <a:lnTo>
                    <a:pt x="22" y="202"/>
                  </a:lnTo>
                  <a:lnTo>
                    <a:pt x="26" y="196"/>
                  </a:lnTo>
                  <a:lnTo>
                    <a:pt x="40" y="196"/>
                  </a:lnTo>
                  <a:lnTo>
                    <a:pt x="40" y="186"/>
                  </a:lnTo>
                  <a:lnTo>
                    <a:pt x="28" y="172"/>
                  </a:lnTo>
                  <a:lnTo>
                    <a:pt x="24" y="158"/>
                  </a:lnTo>
                  <a:lnTo>
                    <a:pt x="16" y="158"/>
                  </a:lnTo>
                  <a:lnTo>
                    <a:pt x="16" y="148"/>
                  </a:lnTo>
                  <a:lnTo>
                    <a:pt x="26" y="136"/>
                  </a:lnTo>
                  <a:lnTo>
                    <a:pt x="34" y="136"/>
                  </a:lnTo>
                  <a:lnTo>
                    <a:pt x="42" y="140"/>
                  </a:lnTo>
                  <a:lnTo>
                    <a:pt x="54" y="138"/>
                  </a:lnTo>
                  <a:lnTo>
                    <a:pt x="98" y="82"/>
                  </a:lnTo>
                  <a:lnTo>
                    <a:pt x="100" y="68"/>
                  </a:lnTo>
                  <a:lnTo>
                    <a:pt x="106" y="62"/>
                  </a:lnTo>
                  <a:lnTo>
                    <a:pt x="90" y="48"/>
                  </a:lnTo>
                  <a:lnTo>
                    <a:pt x="88" y="18"/>
                  </a:lnTo>
                  <a:lnTo>
                    <a:pt x="118" y="22"/>
                  </a:lnTo>
                  <a:lnTo>
                    <a:pt x="134" y="18"/>
                  </a:lnTo>
                  <a:lnTo>
                    <a:pt x="140" y="0"/>
                  </a:lnTo>
                  <a:lnTo>
                    <a:pt x="152" y="2"/>
                  </a:lnTo>
                  <a:lnTo>
                    <a:pt x="154" y="16"/>
                  </a:lnTo>
                  <a:lnTo>
                    <a:pt x="164" y="22"/>
                  </a:lnTo>
                  <a:lnTo>
                    <a:pt x="166" y="30"/>
                  </a:lnTo>
                  <a:lnTo>
                    <a:pt x="166" y="40"/>
                  </a:lnTo>
                  <a:lnTo>
                    <a:pt x="178" y="48"/>
                  </a:lnTo>
                  <a:lnTo>
                    <a:pt x="176" y="56"/>
                  </a:lnTo>
                  <a:lnTo>
                    <a:pt x="166" y="58"/>
                  </a:lnTo>
                  <a:lnTo>
                    <a:pt x="162" y="68"/>
                  </a:lnTo>
                  <a:lnTo>
                    <a:pt x="162" y="76"/>
                  </a:lnTo>
                  <a:lnTo>
                    <a:pt x="188" y="88"/>
                  </a:lnTo>
                  <a:lnTo>
                    <a:pt x="200" y="98"/>
                  </a:lnTo>
                  <a:lnTo>
                    <a:pt x="188" y="106"/>
                  </a:lnTo>
                  <a:lnTo>
                    <a:pt x="184" y="122"/>
                  </a:lnTo>
                  <a:lnTo>
                    <a:pt x="204" y="128"/>
                  </a:lnTo>
                  <a:lnTo>
                    <a:pt x="232" y="144"/>
                  </a:lnTo>
                  <a:lnTo>
                    <a:pt x="256" y="146"/>
                  </a:lnTo>
                  <a:lnTo>
                    <a:pt x="272" y="158"/>
                  </a:lnTo>
                  <a:lnTo>
                    <a:pt x="286" y="164"/>
                  </a:lnTo>
                  <a:lnTo>
                    <a:pt x="314" y="162"/>
                  </a:lnTo>
                  <a:lnTo>
                    <a:pt x="312" y="138"/>
                  </a:lnTo>
                  <a:lnTo>
                    <a:pt x="328" y="138"/>
                  </a:lnTo>
                  <a:lnTo>
                    <a:pt x="328" y="146"/>
                  </a:lnTo>
                  <a:lnTo>
                    <a:pt x="330" y="152"/>
                  </a:lnTo>
                  <a:lnTo>
                    <a:pt x="336" y="156"/>
                  </a:lnTo>
                  <a:lnTo>
                    <a:pt x="344" y="158"/>
                  </a:lnTo>
                  <a:lnTo>
                    <a:pt x="374" y="154"/>
                  </a:lnTo>
                  <a:lnTo>
                    <a:pt x="378" y="148"/>
                  </a:lnTo>
                  <a:lnTo>
                    <a:pt x="374" y="138"/>
                  </a:lnTo>
                  <a:lnTo>
                    <a:pt x="384" y="136"/>
                  </a:lnTo>
                  <a:lnTo>
                    <a:pt x="394" y="122"/>
                  </a:lnTo>
                  <a:lnTo>
                    <a:pt x="406" y="122"/>
                  </a:lnTo>
                  <a:lnTo>
                    <a:pt x="412" y="114"/>
                  </a:lnTo>
                  <a:lnTo>
                    <a:pt x="434" y="114"/>
                  </a:lnTo>
                  <a:lnTo>
                    <a:pt x="444" y="112"/>
                  </a:lnTo>
                  <a:lnTo>
                    <a:pt x="444" y="126"/>
                  </a:lnTo>
                  <a:lnTo>
                    <a:pt x="460" y="128"/>
                  </a:lnTo>
                  <a:lnTo>
                    <a:pt x="454" y="138"/>
                  </a:lnTo>
                  <a:lnTo>
                    <a:pt x="454" y="148"/>
                  </a:lnTo>
                  <a:lnTo>
                    <a:pt x="440" y="148"/>
                  </a:lnTo>
                  <a:lnTo>
                    <a:pt x="424" y="162"/>
                  </a:lnTo>
                  <a:lnTo>
                    <a:pt x="422" y="174"/>
                  </a:lnTo>
                  <a:lnTo>
                    <a:pt x="414" y="182"/>
                  </a:lnTo>
                  <a:lnTo>
                    <a:pt x="410" y="202"/>
                  </a:lnTo>
                  <a:lnTo>
                    <a:pt x="396" y="204"/>
                  </a:lnTo>
                  <a:lnTo>
                    <a:pt x="390" y="232"/>
                  </a:lnTo>
                  <a:lnTo>
                    <a:pt x="384" y="238"/>
                  </a:lnTo>
                  <a:lnTo>
                    <a:pt x="382" y="232"/>
                  </a:lnTo>
                  <a:lnTo>
                    <a:pt x="382" y="222"/>
                  </a:lnTo>
                  <a:lnTo>
                    <a:pt x="384" y="210"/>
                  </a:lnTo>
                  <a:lnTo>
                    <a:pt x="374" y="208"/>
                  </a:lnTo>
                  <a:lnTo>
                    <a:pt x="370" y="220"/>
                  </a:lnTo>
                  <a:lnTo>
                    <a:pt x="362" y="216"/>
                  </a:lnTo>
                  <a:lnTo>
                    <a:pt x="362" y="208"/>
                  </a:lnTo>
                  <a:lnTo>
                    <a:pt x="366" y="202"/>
                  </a:lnTo>
                  <a:lnTo>
                    <a:pt x="370" y="200"/>
                  </a:lnTo>
                  <a:lnTo>
                    <a:pt x="378" y="196"/>
                  </a:lnTo>
                  <a:lnTo>
                    <a:pt x="378" y="184"/>
                  </a:lnTo>
                  <a:lnTo>
                    <a:pt x="344" y="184"/>
                  </a:lnTo>
                  <a:lnTo>
                    <a:pt x="338" y="172"/>
                  </a:lnTo>
                  <a:lnTo>
                    <a:pt x="328" y="168"/>
                  </a:lnTo>
                  <a:lnTo>
                    <a:pt x="324" y="162"/>
                  </a:lnTo>
                  <a:lnTo>
                    <a:pt x="318" y="168"/>
                  </a:lnTo>
                  <a:lnTo>
                    <a:pt x="318" y="174"/>
                  </a:lnTo>
                  <a:lnTo>
                    <a:pt x="326" y="182"/>
                  </a:lnTo>
                  <a:lnTo>
                    <a:pt x="314" y="188"/>
                  </a:lnTo>
                  <a:lnTo>
                    <a:pt x="316" y="196"/>
                  </a:lnTo>
                  <a:lnTo>
                    <a:pt x="322" y="200"/>
                  </a:lnTo>
                  <a:lnTo>
                    <a:pt x="324" y="214"/>
                  </a:lnTo>
                  <a:lnTo>
                    <a:pt x="328" y="236"/>
                  </a:lnTo>
                  <a:lnTo>
                    <a:pt x="318" y="242"/>
                  </a:lnTo>
                  <a:lnTo>
                    <a:pt x="296" y="246"/>
                  </a:lnTo>
                  <a:lnTo>
                    <a:pt x="290" y="262"/>
                  </a:lnTo>
                  <a:lnTo>
                    <a:pt x="276" y="274"/>
                  </a:lnTo>
                  <a:lnTo>
                    <a:pt x="262" y="278"/>
                  </a:lnTo>
                  <a:lnTo>
                    <a:pt x="258" y="290"/>
                  </a:lnTo>
                  <a:lnTo>
                    <a:pt x="234" y="312"/>
                  </a:lnTo>
                  <a:lnTo>
                    <a:pt x="222" y="314"/>
                  </a:lnTo>
                  <a:lnTo>
                    <a:pt x="218" y="320"/>
                  </a:lnTo>
                  <a:lnTo>
                    <a:pt x="216" y="328"/>
                  </a:lnTo>
                  <a:lnTo>
                    <a:pt x="204" y="332"/>
                  </a:lnTo>
                  <a:lnTo>
                    <a:pt x="202" y="340"/>
                  </a:lnTo>
                  <a:lnTo>
                    <a:pt x="190" y="342"/>
                  </a:lnTo>
                  <a:lnTo>
                    <a:pt x="182" y="350"/>
                  </a:lnTo>
                  <a:lnTo>
                    <a:pt x="188" y="368"/>
                  </a:lnTo>
                  <a:lnTo>
                    <a:pt x="186" y="376"/>
                  </a:lnTo>
                  <a:lnTo>
                    <a:pt x="188" y="388"/>
                  </a:lnTo>
                  <a:lnTo>
                    <a:pt x="180" y="404"/>
                  </a:lnTo>
                  <a:lnTo>
                    <a:pt x="180" y="424"/>
                  </a:lnTo>
                  <a:lnTo>
                    <a:pt x="166" y="436"/>
                  </a:lnTo>
                  <a:lnTo>
                    <a:pt x="170" y="446"/>
                  </a:lnTo>
                  <a:lnTo>
                    <a:pt x="160" y="446"/>
                  </a:lnTo>
                  <a:lnTo>
                    <a:pt x="156" y="452"/>
                  </a:lnTo>
                  <a:lnTo>
                    <a:pt x="148" y="464"/>
                  </a:lnTo>
                  <a:lnTo>
                    <a:pt x="136" y="460"/>
                  </a:lnTo>
                  <a:lnTo>
                    <a:pt x="124" y="440"/>
                  </a:lnTo>
                  <a:lnTo>
                    <a:pt x="126" y="428"/>
                  </a:lnTo>
                  <a:lnTo>
                    <a:pt x="104" y="390"/>
                  </a:lnTo>
                  <a:lnTo>
                    <a:pt x="102" y="374"/>
                  </a:lnTo>
                  <a:lnTo>
                    <a:pt x="80" y="330"/>
                  </a:lnTo>
                  <a:lnTo>
                    <a:pt x="74" y="278"/>
                  </a:lnTo>
                  <a:lnTo>
                    <a:pt x="68" y="262"/>
                  </a:lnTo>
                  <a:lnTo>
                    <a:pt x="74" y="254"/>
                  </a:lnTo>
                  <a:lnTo>
                    <a:pt x="72" y="246"/>
                  </a:lnTo>
                  <a:lnTo>
                    <a:pt x="68" y="234"/>
                  </a:lnTo>
                  <a:lnTo>
                    <a:pt x="60" y="234"/>
                  </a:lnTo>
                  <a:lnTo>
                    <a:pt x="58" y="246"/>
                  </a:lnTo>
                  <a:lnTo>
                    <a:pt x="46" y="258"/>
                  </a:lnTo>
                  <a:lnTo>
                    <a:pt x="38" y="260"/>
                  </a:lnTo>
                  <a:lnTo>
                    <a:pt x="24" y="252"/>
                  </a:lnTo>
                  <a:lnTo>
                    <a:pt x="20" y="244"/>
                  </a:lnTo>
                  <a:lnTo>
                    <a:pt x="10" y="232"/>
                  </a:lnTo>
                  <a:lnTo>
                    <a:pt x="26" y="232"/>
                  </a:lnTo>
                  <a:lnTo>
                    <a:pt x="32" y="224"/>
                  </a:lnTo>
                  <a:lnTo>
                    <a:pt x="24" y="222"/>
                  </a:lnTo>
                  <a:lnTo>
                    <a:pt x="10" y="222"/>
                  </a:lnTo>
                  <a:lnTo>
                    <a:pt x="4" y="216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40" name="Freeform 329"/>
            <p:cNvSpPr>
              <a:spLocks noChangeAspect="1"/>
            </p:cNvSpPr>
            <p:nvPr/>
          </p:nvSpPr>
          <p:spPr bwMode="auto">
            <a:xfrm>
              <a:off x="4806" y="1698"/>
              <a:ext cx="82" cy="182"/>
            </a:xfrm>
            <a:custGeom>
              <a:avLst/>
              <a:gdLst>
                <a:gd name="T0" fmla="*/ 1 w 134"/>
                <a:gd name="T1" fmla="*/ 2 h 296"/>
                <a:gd name="T2" fmla="*/ 1 w 134"/>
                <a:gd name="T3" fmla="*/ 2 h 296"/>
                <a:gd name="T4" fmla="*/ 1 w 134"/>
                <a:gd name="T5" fmla="*/ 1 h 296"/>
                <a:gd name="T6" fmla="*/ 1 w 134"/>
                <a:gd name="T7" fmla="*/ 1 h 296"/>
                <a:gd name="T8" fmla="*/ 1 w 134"/>
                <a:gd name="T9" fmla="*/ 1 h 296"/>
                <a:gd name="T10" fmla="*/ 1 w 134"/>
                <a:gd name="T11" fmla="*/ 1 h 296"/>
                <a:gd name="T12" fmla="*/ 2 w 134"/>
                <a:gd name="T13" fmla="*/ 1 h 296"/>
                <a:gd name="T14" fmla="*/ 2 w 134"/>
                <a:gd name="T15" fmla="*/ 1 h 296"/>
                <a:gd name="T16" fmla="*/ 2 w 134"/>
                <a:gd name="T17" fmla="*/ 1 h 296"/>
                <a:gd name="T18" fmla="*/ 1 w 134"/>
                <a:gd name="T19" fmla="*/ 1 h 296"/>
                <a:gd name="T20" fmla="*/ 2 w 134"/>
                <a:gd name="T21" fmla="*/ 1 h 296"/>
                <a:gd name="T22" fmla="*/ 2 w 134"/>
                <a:gd name="T23" fmla="*/ 2 h 296"/>
                <a:gd name="T24" fmla="*/ 2 w 134"/>
                <a:gd name="T25" fmla="*/ 2 h 296"/>
                <a:gd name="T26" fmla="*/ 2 w 134"/>
                <a:gd name="T27" fmla="*/ 2 h 296"/>
                <a:gd name="T28" fmla="*/ 2 w 134"/>
                <a:gd name="T29" fmla="*/ 3 h 296"/>
                <a:gd name="T30" fmla="*/ 1 w 134"/>
                <a:gd name="T31" fmla="*/ 4 h 296"/>
                <a:gd name="T32" fmla="*/ 1 w 134"/>
                <a:gd name="T33" fmla="*/ 4 h 296"/>
                <a:gd name="T34" fmla="*/ 1 w 134"/>
                <a:gd name="T35" fmla="*/ 4 h 296"/>
                <a:gd name="T36" fmla="*/ 2 w 134"/>
                <a:gd name="T37" fmla="*/ 4 h 296"/>
                <a:gd name="T38" fmla="*/ 2 w 134"/>
                <a:gd name="T39" fmla="*/ 4 h 296"/>
                <a:gd name="T40" fmla="*/ 2 w 134"/>
                <a:gd name="T41" fmla="*/ 6 h 296"/>
                <a:gd name="T42" fmla="*/ 2 w 134"/>
                <a:gd name="T43" fmla="*/ 6 h 296"/>
                <a:gd name="T44" fmla="*/ 2 w 134"/>
                <a:gd name="T45" fmla="*/ 6 h 296"/>
                <a:gd name="T46" fmla="*/ 2 w 134"/>
                <a:gd name="T47" fmla="*/ 6 h 296"/>
                <a:gd name="T48" fmla="*/ 2 w 134"/>
                <a:gd name="T49" fmla="*/ 6 h 296"/>
                <a:gd name="T50" fmla="*/ 2 w 134"/>
                <a:gd name="T51" fmla="*/ 4 h 296"/>
                <a:gd name="T52" fmla="*/ 1 w 134"/>
                <a:gd name="T53" fmla="*/ 4 h 296"/>
                <a:gd name="T54" fmla="*/ 1 w 134"/>
                <a:gd name="T55" fmla="*/ 4 h 296"/>
                <a:gd name="T56" fmla="*/ 1 w 134"/>
                <a:gd name="T57" fmla="*/ 4 h 296"/>
                <a:gd name="T58" fmla="*/ 1 w 134"/>
                <a:gd name="T59" fmla="*/ 4 h 296"/>
                <a:gd name="T60" fmla="*/ 1 w 134"/>
                <a:gd name="T61" fmla="*/ 4 h 296"/>
                <a:gd name="T62" fmla="*/ 1 w 134"/>
                <a:gd name="T63" fmla="*/ 4 h 296"/>
                <a:gd name="T64" fmla="*/ 0 w 134"/>
                <a:gd name="T65" fmla="*/ 2 h 2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4"/>
                <a:gd name="T100" fmla="*/ 0 h 296"/>
                <a:gd name="T101" fmla="*/ 134 w 134"/>
                <a:gd name="T102" fmla="*/ 296 h 2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4" h="296">
                  <a:moveTo>
                    <a:pt x="0" y="124"/>
                  </a:moveTo>
                  <a:lnTo>
                    <a:pt x="6" y="120"/>
                  </a:lnTo>
                  <a:lnTo>
                    <a:pt x="6" y="110"/>
                  </a:lnTo>
                  <a:lnTo>
                    <a:pt x="12" y="104"/>
                  </a:lnTo>
                  <a:lnTo>
                    <a:pt x="18" y="76"/>
                  </a:lnTo>
                  <a:lnTo>
                    <a:pt x="32" y="74"/>
                  </a:lnTo>
                  <a:lnTo>
                    <a:pt x="36" y="54"/>
                  </a:lnTo>
                  <a:lnTo>
                    <a:pt x="44" y="46"/>
                  </a:lnTo>
                  <a:lnTo>
                    <a:pt x="46" y="34"/>
                  </a:lnTo>
                  <a:lnTo>
                    <a:pt x="62" y="20"/>
                  </a:lnTo>
                  <a:lnTo>
                    <a:pt x="76" y="20"/>
                  </a:lnTo>
                  <a:lnTo>
                    <a:pt x="76" y="10"/>
                  </a:lnTo>
                  <a:lnTo>
                    <a:pt x="82" y="0"/>
                  </a:lnTo>
                  <a:lnTo>
                    <a:pt x="90" y="2"/>
                  </a:lnTo>
                  <a:lnTo>
                    <a:pt x="96" y="12"/>
                  </a:lnTo>
                  <a:lnTo>
                    <a:pt x="104" y="18"/>
                  </a:lnTo>
                  <a:lnTo>
                    <a:pt x="102" y="42"/>
                  </a:lnTo>
                  <a:lnTo>
                    <a:pt x="94" y="52"/>
                  </a:lnTo>
                  <a:lnTo>
                    <a:pt x="86" y="64"/>
                  </a:lnTo>
                  <a:lnTo>
                    <a:pt x="86" y="68"/>
                  </a:lnTo>
                  <a:lnTo>
                    <a:pt x="106" y="74"/>
                  </a:lnTo>
                  <a:lnTo>
                    <a:pt x="106" y="88"/>
                  </a:lnTo>
                  <a:lnTo>
                    <a:pt x="116" y="92"/>
                  </a:lnTo>
                  <a:lnTo>
                    <a:pt x="116" y="108"/>
                  </a:lnTo>
                  <a:lnTo>
                    <a:pt x="124" y="110"/>
                  </a:lnTo>
                  <a:lnTo>
                    <a:pt x="124" y="116"/>
                  </a:lnTo>
                  <a:lnTo>
                    <a:pt x="132" y="116"/>
                  </a:lnTo>
                  <a:lnTo>
                    <a:pt x="134" y="126"/>
                  </a:lnTo>
                  <a:lnTo>
                    <a:pt x="116" y="136"/>
                  </a:lnTo>
                  <a:lnTo>
                    <a:pt x="106" y="144"/>
                  </a:lnTo>
                  <a:lnTo>
                    <a:pt x="88" y="146"/>
                  </a:lnTo>
                  <a:lnTo>
                    <a:pt x="88" y="158"/>
                  </a:lnTo>
                  <a:lnTo>
                    <a:pt x="86" y="162"/>
                  </a:lnTo>
                  <a:lnTo>
                    <a:pt x="84" y="168"/>
                  </a:lnTo>
                  <a:lnTo>
                    <a:pt x="86" y="178"/>
                  </a:lnTo>
                  <a:lnTo>
                    <a:pt x="88" y="184"/>
                  </a:lnTo>
                  <a:lnTo>
                    <a:pt x="98" y="192"/>
                  </a:lnTo>
                  <a:lnTo>
                    <a:pt x="104" y="208"/>
                  </a:lnTo>
                  <a:lnTo>
                    <a:pt x="100" y="218"/>
                  </a:lnTo>
                  <a:lnTo>
                    <a:pt x="96" y="228"/>
                  </a:lnTo>
                  <a:lnTo>
                    <a:pt x="102" y="236"/>
                  </a:lnTo>
                  <a:lnTo>
                    <a:pt x="110" y="248"/>
                  </a:lnTo>
                  <a:lnTo>
                    <a:pt x="110" y="264"/>
                  </a:lnTo>
                  <a:lnTo>
                    <a:pt x="116" y="274"/>
                  </a:lnTo>
                  <a:lnTo>
                    <a:pt x="112" y="286"/>
                  </a:lnTo>
                  <a:lnTo>
                    <a:pt x="100" y="296"/>
                  </a:lnTo>
                  <a:lnTo>
                    <a:pt x="98" y="288"/>
                  </a:lnTo>
                  <a:lnTo>
                    <a:pt x="100" y="280"/>
                  </a:lnTo>
                  <a:lnTo>
                    <a:pt x="100" y="270"/>
                  </a:lnTo>
                  <a:lnTo>
                    <a:pt x="100" y="256"/>
                  </a:lnTo>
                  <a:lnTo>
                    <a:pt x="98" y="250"/>
                  </a:lnTo>
                  <a:lnTo>
                    <a:pt x="90" y="230"/>
                  </a:lnTo>
                  <a:lnTo>
                    <a:pt x="90" y="214"/>
                  </a:lnTo>
                  <a:lnTo>
                    <a:pt x="84" y="200"/>
                  </a:lnTo>
                  <a:lnTo>
                    <a:pt x="74" y="188"/>
                  </a:lnTo>
                  <a:lnTo>
                    <a:pt x="68" y="200"/>
                  </a:lnTo>
                  <a:lnTo>
                    <a:pt x="56" y="204"/>
                  </a:lnTo>
                  <a:lnTo>
                    <a:pt x="54" y="212"/>
                  </a:lnTo>
                  <a:lnTo>
                    <a:pt x="42" y="212"/>
                  </a:lnTo>
                  <a:lnTo>
                    <a:pt x="36" y="204"/>
                  </a:lnTo>
                  <a:lnTo>
                    <a:pt x="36" y="190"/>
                  </a:lnTo>
                  <a:lnTo>
                    <a:pt x="38" y="176"/>
                  </a:lnTo>
                  <a:lnTo>
                    <a:pt x="34" y="166"/>
                  </a:lnTo>
                  <a:lnTo>
                    <a:pt x="26" y="158"/>
                  </a:lnTo>
                  <a:lnTo>
                    <a:pt x="14" y="138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41" name="Freeform 330"/>
            <p:cNvSpPr>
              <a:spLocks noChangeAspect="1"/>
            </p:cNvSpPr>
            <p:nvPr/>
          </p:nvSpPr>
          <p:spPr bwMode="auto">
            <a:xfrm>
              <a:off x="4857" y="1780"/>
              <a:ext cx="80" cy="148"/>
            </a:xfrm>
            <a:custGeom>
              <a:avLst/>
              <a:gdLst>
                <a:gd name="T0" fmla="*/ 1 w 130"/>
                <a:gd name="T1" fmla="*/ 4 h 240"/>
                <a:gd name="T2" fmla="*/ 1 w 130"/>
                <a:gd name="T3" fmla="*/ 4 h 240"/>
                <a:gd name="T4" fmla="*/ 1 w 130"/>
                <a:gd name="T5" fmla="*/ 4 h 240"/>
                <a:gd name="T6" fmla="*/ 1 w 130"/>
                <a:gd name="T7" fmla="*/ 2 h 240"/>
                <a:gd name="T8" fmla="*/ 1 w 130"/>
                <a:gd name="T9" fmla="*/ 2 h 240"/>
                <a:gd name="T10" fmla="*/ 1 w 130"/>
                <a:gd name="T11" fmla="*/ 1 h 240"/>
                <a:gd name="T12" fmla="*/ 1 w 130"/>
                <a:gd name="T13" fmla="*/ 1 h 240"/>
                <a:gd name="T14" fmla="*/ 1 w 130"/>
                <a:gd name="T15" fmla="*/ 1 h 240"/>
                <a:gd name="T16" fmla="*/ 1 w 130"/>
                <a:gd name="T17" fmla="*/ 1 h 240"/>
                <a:gd name="T18" fmla="*/ 1 w 130"/>
                <a:gd name="T19" fmla="*/ 1 h 240"/>
                <a:gd name="T20" fmla="*/ 1 w 130"/>
                <a:gd name="T21" fmla="*/ 1 h 240"/>
                <a:gd name="T22" fmla="*/ 1 w 130"/>
                <a:gd name="T23" fmla="*/ 1 h 240"/>
                <a:gd name="T24" fmla="*/ 1 w 130"/>
                <a:gd name="T25" fmla="*/ 1 h 240"/>
                <a:gd name="T26" fmla="*/ 1 w 130"/>
                <a:gd name="T27" fmla="*/ 1 h 240"/>
                <a:gd name="T28" fmla="*/ 2 w 130"/>
                <a:gd name="T29" fmla="*/ 1 h 240"/>
                <a:gd name="T30" fmla="*/ 2 w 130"/>
                <a:gd name="T31" fmla="*/ 1 h 240"/>
                <a:gd name="T32" fmla="*/ 2 w 130"/>
                <a:gd name="T33" fmla="*/ 2 h 240"/>
                <a:gd name="T34" fmla="*/ 1 w 130"/>
                <a:gd name="T35" fmla="*/ 2 h 240"/>
                <a:gd name="T36" fmla="*/ 1 w 130"/>
                <a:gd name="T37" fmla="*/ 2 h 240"/>
                <a:gd name="T38" fmla="*/ 1 w 130"/>
                <a:gd name="T39" fmla="*/ 3 h 240"/>
                <a:gd name="T40" fmla="*/ 1 w 130"/>
                <a:gd name="T41" fmla="*/ 2 h 240"/>
                <a:gd name="T42" fmla="*/ 1 w 130"/>
                <a:gd name="T43" fmla="*/ 2 h 240"/>
                <a:gd name="T44" fmla="*/ 1 w 130"/>
                <a:gd name="T45" fmla="*/ 2 h 240"/>
                <a:gd name="T46" fmla="*/ 1 w 130"/>
                <a:gd name="T47" fmla="*/ 4 h 240"/>
                <a:gd name="T48" fmla="*/ 1 w 130"/>
                <a:gd name="T49" fmla="*/ 4 h 240"/>
                <a:gd name="T50" fmla="*/ 1 w 130"/>
                <a:gd name="T51" fmla="*/ 4 h 240"/>
                <a:gd name="T52" fmla="*/ 1 w 130"/>
                <a:gd name="T53" fmla="*/ 4 h 240"/>
                <a:gd name="T54" fmla="*/ 1 w 130"/>
                <a:gd name="T55" fmla="*/ 4 h 240"/>
                <a:gd name="T56" fmla="*/ 1 w 130"/>
                <a:gd name="T57" fmla="*/ 5 h 240"/>
                <a:gd name="T58" fmla="*/ 1 w 130"/>
                <a:gd name="T59" fmla="*/ 6 h 240"/>
                <a:gd name="T60" fmla="*/ 1 w 130"/>
                <a:gd name="T61" fmla="*/ 4 h 240"/>
                <a:gd name="T62" fmla="*/ 1 w 130"/>
                <a:gd name="T63" fmla="*/ 4 h 24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0"/>
                <a:gd name="T97" fmla="*/ 0 h 240"/>
                <a:gd name="T98" fmla="*/ 130 w 130"/>
                <a:gd name="T99" fmla="*/ 240 h 24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0" h="240">
                  <a:moveTo>
                    <a:pt x="34" y="214"/>
                  </a:moveTo>
                  <a:lnTo>
                    <a:pt x="20" y="198"/>
                  </a:lnTo>
                  <a:lnTo>
                    <a:pt x="12" y="194"/>
                  </a:lnTo>
                  <a:lnTo>
                    <a:pt x="14" y="174"/>
                  </a:lnTo>
                  <a:lnTo>
                    <a:pt x="16" y="162"/>
                  </a:lnTo>
                  <a:lnTo>
                    <a:pt x="28" y="152"/>
                  </a:lnTo>
                  <a:lnTo>
                    <a:pt x="32" y="140"/>
                  </a:lnTo>
                  <a:lnTo>
                    <a:pt x="26" y="130"/>
                  </a:lnTo>
                  <a:lnTo>
                    <a:pt x="26" y="114"/>
                  </a:lnTo>
                  <a:lnTo>
                    <a:pt x="18" y="102"/>
                  </a:lnTo>
                  <a:lnTo>
                    <a:pt x="12" y="94"/>
                  </a:lnTo>
                  <a:lnTo>
                    <a:pt x="20" y="74"/>
                  </a:lnTo>
                  <a:lnTo>
                    <a:pt x="14" y="58"/>
                  </a:lnTo>
                  <a:lnTo>
                    <a:pt x="4" y="50"/>
                  </a:lnTo>
                  <a:lnTo>
                    <a:pt x="0" y="30"/>
                  </a:lnTo>
                  <a:lnTo>
                    <a:pt x="4" y="24"/>
                  </a:lnTo>
                  <a:lnTo>
                    <a:pt x="4" y="12"/>
                  </a:lnTo>
                  <a:lnTo>
                    <a:pt x="22" y="10"/>
                  </a:lnTo>
                  <a:lnTo>
                    <a:pt x="36" y="0"/>
                  </a:lnTo>
                  <a:lnTo>
                    <a:pt x="48" y="6"/>
                  </a:lnTo>
                  <a:lnTo>
                    <a:pt x="48" y="14"/>
                  </a:lnTo>
                  <a:lnTo>
                    <a:pt x="56" y="16"/>
                  </a:lnTo>
                  <a:lnTo>
                    <a:pt x="60" y="30"/>
                  </a:lnTo>
                  <a:lnTo>
                    <a:pt x="56" y="34"/>
                  </a:lnTo>
                  <a:lnTo>
                    <a:pt x="56" y="48"/>
                  </a:lnTo>
                  <a:lnTo>
                    <a:pt x="68" y="42"/>
                  </a:lnTo>
                  <a:lnTo>
                    <a:pt x="76" y="36"/>
                  </a:lnTo>
                  <a:lnTo>
                    <a:pt x="88" y="40"/>
                  </a:lnTo>
                  <a:lnTo>
                    <a:pt x="100" y="32"/>
                  </a:lnTo>
                  <a:lnTo>
                    <a:pt x="116" y="50"/>
                  </a:lnTo>
                  <a:lnTo>
                    <a:pt x="120" y="66"/>
                  </a:lnTo>
                  <a:lnTo>
                    <a:pt x="130" y="76"/>
                  </a:lnTo>
                  <a:lnTo>
                    <a:pt x="130" y="86"/>
                  </a:lnTo>
                  <a:lnTo>
                    <a:pt x="126" y="98"/>
                  </a:lnTo>
                  <a:lnTo>
                    <a:pt x="86" y="100"/>
                  </a:lnTo>
                  <a:lnTo>
                    <a:pt x="78" y="112"/>
                  </a:lnTo>
                  <a:lnTo>
                    <a:pt x="78" y="120"/>
                  </a:lnTo>
                  <a:lnTo>
                    <a:pt x="82" y="130"/>
                  </a:lnTo>
                  <a:lnTo>
                    <a:pt x="86" y="140"/>
                  </a:lnTo>
                  <a:lnTo>
                    <a:pt x="84" y="144"/>
                  </a:lnTo>
                  <a:lnTo>
                    <a:pt x="72" y="128"/>
                  </a:lnTo>
                  <a:lnTo>
                    <a:pt x="56" y="126"/>
                  </a:lnTo>
                  <a:lnTo>
                    <a:pt x="56" y="116"/>
                  </a:lnTo>
                  <a:lnTo>
                    <a:pt x="44" y="116"/>
                  </a:lnTo>
                  <a:lnTo>
                    <a:pt x="40" y="120"/>
                  </a:lnTo>
                  <a:lnTo>
                    <a:pt x="40" y="132"/>
                  </a:lnTo>
                  <a:lnTo>
                    <a:pt x="38" y="140"/>
                  </a:lnTo>
                  <a:lnTo>
                    <a:pt x="32" y="154"/>
                  </a:lnTo>
                  <a:lnTo>
                    <a:pt x="28" y="162"/>
                  </a:lnTo>
                  <a:lnTo>
                    <a:pt x="24" y="178"/>
                  </a:lnTo>
                  <a:lnTo>
                    <a:pt x="30" y="182"/>
                  </a:lnTo>
                  <a:lnTo>
                    <a:pt x="40" y="186"/>
                  </a:lnTo>
                  <a:lnTo>
                    <a:pt x="42" y="192"/>
                  </a:lnTo>
                  <a:lnTo>
                    <a:pt x="46" y="210"/>
                  </a:lnTo>
                  <a:lnTo>
                    <a:pt x="52" y="218"/>
                  </a:lnTo>
                  <a:lnTo>
                    <a:pt x="64" y="222"/>
                  </a:lnTo>
                  <a:lnTo>
                    <a:pt x="72" y="230"/>
                  </a:lnTo>
                  <a:lnTo>
                    <a:pt x="68" y="234"/>
                  </a:lnTo>
                  <a:lnTo>
                    <a:pt x="66" y="240"/>
                  </a:lnTo>
                  <a:lnTo>
                    <a:pt x="56" y="238"/>
                  </a:lnTo>
                  <a:lnTo>
                    <a:pt x="58" y="230"/>
                  </a:lnTo>
                  <a:lnTo>
                    <a:pt x="52" y="226"/>
                  </a:lnTo>
                  <a:lnTo>
                    <a:pt x="42" y="224"/>
                  </a:lnTo>
                  <a:lnTo>
                    <a:pt x="34" y="214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42" name="Freeform 331"/>
            <p:cNvSpPr>
              <a:spLocks noChangeAspect="1"/>
            </p:cNvSpPr>
            <p:nvPr/>
          </p:nvSpPr>
          <p:spPr bwMode="auto">
            <a:xfrm>
              <a:off x="4883" y="1918"/>
              <a:ext cx="39" cy="50"/>
            </a:xfrm>
            <a:custGeom>
              <a:avLst/>
              <a:gdLst>
                <a:gd name="T0" fmla="*/ 0 w 64"/>
                <a:gd name="T1" fmla="*/ 0 h 82"/>
                <a:gd name="T2" fmla="*/ 1 w 64"/>
                <a:gd name="T3" fmla="*/ 1 h 82"/>
                <a:gd name="T4" fmla="*/ 1 w 64"/>
                <a:gd name="T5" fmla="*/ 1 h 82"/>
                <a:gd name="T6" fmla="*/ 1 w 64"/>
                <a:gd name="T7" fmla="*/ 1 h 82"/>
                <a:gd name="T8" fmla="*/ 1 w 64"/>
                <a:gd name="T9" fmla="*/ 1 h 82"/>
                <a:gd name="T10" fmla="*/ 1 w 64"/>
                <a:gd name="T11" fmla="*/ 1 h 82"/>
                <a:gd name="T12" fmla="*/ 1 w 64"/>
                <a:gd name="T13" fmla="*/ 1 h 82"/>
                <a:gd name="T14" fmla="*/ 1 w 64"/>
                <a:gd name="T15" fmla="*/ 1 h 82"/>
                <a:gd name="T16" fmla="*/ 1 w 64"/>
                <a:gd name="T17" fmla="*/ 1 h 82"/>
                <a:gd name="T18" fmla="*/ 1 w 64"/>
                <a:gd name="T19" fmla="*/ 1 h 82"/>
                <a:gd name="T20" fmla="*/ 1 w 64"/>
                <a:gd name="T21" fmla="*/ 1 h 82"/>
                <a:gd name="T22" fmla="*/ 1 w 64"/>
                <a:gd name="T23" fmla="*/ 1 h 82"/>
                <a:gd name="T24" fmla="*/ 1 w 64"/>
                <a:gd name="T25" fmla="*/ 1 h 82"/>
                <a:gd name="T26" fmla="*/ 1 w 64"/>
                <a:gd name="T27" fmla="*/ 1 h 82"/>
                <a:gd name="T28" fmla="*/ 1 w 64"/>
                <a:gd name="T29" fmla="*/ 1 h 82"/>
                <a:gd name="T30" fmla="*/ 1 w 64"/>
                <a:gd name="T31" fmla="*/ 1 h 82"/>
                <a:gd name="T32" fmla="*/ 1 w 64"/>
                <a:gd name="T33" fmla="*/ 1 h 82"/>
                <a:gd name="T34" fmla="*/ 1 w 64"/>
                <a:gd name="T35" fmla="*/ 1 h 82"/>
                <a:gd name="T36" fmla="*/ 1 w 64"/>
                <a:gd name="T37" fmla="*/ 1 h 82"/>
                <a:gd name="T38" fmla="*/ 1 w 64"/>
                <a:gd name="T39" fmla="*/ 1 h 82"/>
                <a:gd name="T40" fmla="*/ 1 w 64"/>
                <a:gd name="T41" fmla="*/ 1 h 82"/>
                <a:gd name="T42" fmla="*/ 0 w 64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4"/>
                <a:gd name="T67" fmla="*/ 0 h 82"/>
                <a:gd name="T68" fmla="*/ 64 w 64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4" h="82">
                  <a:moveTo>
                    <a:pt x="0" y="0"/>
                  </a:moveTo>
                  <a:lnTo>
                    <a:pt x="10" y="2"/>
                  </a:lnTo>
                  <a:lnTo>
                    <a:pt x="16" y="6"/>
                  </a:lnTo>
                  <a:lnTo>
                    <a:pt x="14" y="14"/>
                  </a:lnTo>
                  <a:lnTo>
                    <a:pt x="24" y="16"/>
                  </a:lnTo>
                  <a:lnTo>
                    <a:pt x="26" y="10"/>
                  </a:lnTo>
                  <a:lnTo>
                    <a:pt x="30" y="6"/>
                  </a:lnTo>
                  <a:lnTo>
                    <a:pt x="40" y="14"/>
                  </a:lnTo>
                  <a:lnTo>
                    <a:pt x="52" y="30"/>
                  </a:lnTo>
                  <a:lnTo>
                    <a:pt x="52" y="40"/>
                  </a:lnTo>
                  <a:lnTo>
                    <a:pt x="54" y="62"/>
                  </a:lnTo>
                  <a:lnTo>
                    <a:pt x="60" y="70"/>
                  </a:lnTo>
                  <a:lnTo>
                    <a:pt x="64" y="78"/>
                  </a:lnTo>
                  <a:lnTo>
                    <a:pt x="64" y="82"/>
                  </a:lnTo>
                  <a:lnTo>
                    <a:pt x="54" y="82"/>
                  </a:lnTo>
                  <a:lnTo>
                    <a:pt x="36" y="72"/>
                  </a:lnTo>
                  <a:lnTo>
                    <a:pt x="16" y="60"/>
                  </a:lnTo>
                  <a:lnTo>
                    <a:pt x="18" y="52"/>
                  </a:lnTo>
                  <a:lnTo>
                    <a:pt x="10" y="42"/>
                  </a:lnTo>
                  <a:lnTo>
                    <a:pt x="4" y="26"/>
                  </a:lnTo>
                  <a:lnTo>
                    <a:pt x="4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43" name="Freeform 332"/>
            <p:cNvSpPr>
              <a:spLocks noChangeAspect="1"/>
            </p:cNvSpPr>
            <p:nvPr/>
          </p:nvSpPr>
          <p:spPr bwMode="auto">
            <a:xfrm>
              <a:off x="4977" y="1915"/>
              <a:ext cx="94" cy="58"/>
            </a:xfrm>
            <a:custGeom>
              <a:avLst/>
              <a:gdLst>
                <a:gd name="T0" fmla="*/ 0 w 154"/>
                <a:gd name="T1" fmla="*/ 1 h 94"/>
                <a:gd name="T2" fmla="*/ 1 w 154"/>
                <a:gd name="T3" fmla="*/ 2 h 94"/>
                <a:gd name="T4" fmla="*/ 1 w 154"/>
                <a:gd name="T5" fmla="*/ 2 h 94"/>
                <a:gd name="T6" fmla="*/ 1 w 154"/>
                <a:gd name="T7" fmla="*/ 2 h 94"/>
                <a:gd name="T8" fmla="*/ 1 w 154"/>
                <a:gd name="T9" fmla="*/ 1 h 94"/>
                <a:gd name="T10" fmla="*/ 1 w 154"/>
                <a:gd name="T11" fmla="*/ 1 h 94"/>
                <a:gd name="T12" fmla="*/ 1 w 154"/>
                <a:gd name="T13" fmla="*/ 2 h 94"/>
                <a:gd name="T14" fmla="*/ 1 w 154"/>
                <a:gd name="T15" fmla="*/ 1 h 94"/>
                <a:gd name="T16" fmla="*/ 1 w 154"/>
                <a:gd name="T17" fmla="*/ 1 h 94"/>
                <a:gd name="T18" fmla="*/ 2 w 154"/>
                <a:gd name="T19" fmla="*/ 1 h 94"/>
                <a:gd name="T20" fmla="*/ 2 w 154"/>
                <a:gd name="T21" fmla="*/ 1 h 94"/>
                <a:gd name="T22" fmla="*/ 2 w 154"/>
                <a:gd name="T23" fmla="*/ 1 h 94"/>
                <a:gd name="T24" fmla="*/ 2 w 154"/>
                <a:gd name="T25" fmla="*/ 1 h 94"/>
                <a:gd name="T26" fmla="*/ 2 w 154"/>
                <a:gd name="T27" fmla="*/ 1 h 94"/>
                <a:gd name="T28" fmla="*/ 2 w 154"/>
                <a:gd name="T29" fmla="*/ 1 h 94"/>
                <a:gd name="T30" fmla="*/ 2 w 154"/>
                <a:gd name="T31" fmla="*/ 1 h 94"/>
                <a:gd name="T32" fmla="*/ 2 w 154"/>
                <a:gd name="T33" fmla="*/ 1 h 94"/>
                <a:gd name="T34" fmla="*/ 2 w 154"/>
                <a:gd name="T35" fmla="*/ 1 h 94"/>
                <a:gd name="T36" fmla="*/ 3 w 154"/>
                <a:gd name="T37" fmla="*/ 1 h 94"/>
                <a:gd name="T38" fmla="*/ 3 w 154"/>
                <a:gd name="T39" fmla="*/ 1 h 94"/>
                <a:gd name="T40" fmla="*/ 2 w 154"/>
                <a:gd name="T41" fmla="*/ 1 h 94"/>
                <a:gd name="T42" fmla="*/ 2 w 154"/>
                <a:gd name="T43" fmla="*/ 1 h 94"/>
                <a:gd name="T44" fmla="*/ 2 w 154"/>
                <a:gd name="T45" fmla="*/ 1 h 94"/>
                <a:gd name="T46" fmla="*/ 2 w 154"/>
                <a:gd name="T47" fmla="*/ 1 h 94"/>
                <a:gd name="T48" fmla="*/ 2 w 154"/>
                <a:gd name="T49" fmla="*/ 0 h 94"/>
                <a:gd name="T50" fmla="*/ 2 w 154"/>
                <a:gd name="T51" fmla="*/ 1 h 94"/>
                <a:gd name="T52" fmla="*/ 2 w 154"/>
                <a:gd name="T53" fmla="*/ 1 h 94"/>
                <a:gd name="T54" fmla="*/ 2 w 154"/>
                <a:gd name="T55" fmla="*/ 1 h 94"/>
                <a:gd name="T56" fmla="*/ 1 w 154"/>
                <a:gd name="T57" fmla="*/ 1 h 94"/>
                <a:gd name="T58" fmla="*/ 2 w 154"/>
                <a:gd name="T59" fmla="*/ 1 h 94"/>
                <a:gd name="T60" fmla="*/ 2 w 154"/>
                <a:gd name="T61" fmla="*/ 1 h 94"/>
                <a:gd name="T62" fmla="*/ 1 w 154"/>
                <a:gd name="T63" fmla="*/ 1 h 94"/>
                <a:gd name="T64" fmla="*/ 1 w 154"/>
                <a:gd name="T65" fmla="*/ 1 h 94"/>
                <a:gd name="T66" fmla="*/ 1 w 154"/>
                <a:gd name="T67" fmla="*/ 1 h 94"/>
                <a:gd name="T68" fmla="*/ 1 w 154"/>
                <a:gd name="T69" fmla="*/ 1 h 94"/>
                <a:gd name="T70" fmla="*/ 1 w 154"/>
                <a:gd name="T71" fmla="*/ 1 h 94"/>
                <a:gd name="T72" fmla="*/ 1 w 154"/>
                <a:gd name="T73" fmla="*/ 1 h 94"/>
                <a:gd name="T74" fmla="*/ 1 w 154"/>
                <a:gd name="T75" fmla="*/ 1 h 94"/>
                <a:gd name="T76" fmla="*/ 1 w 154"/>
                <a:gd name="T77" fmla="*/ 1 h 94"/>
                <a:gd name="T78" fmla="*/ 1 w 154"/>
                <a:gd name="T79" fmla="*/ 1 h 94"/>
                <a:gd name="T80" fmla="*/ 1 w 154"/>
                <a:gd name="T81" fmla="*/ 1 h 94"/>
                <a:gd name="T82" fmla="*/ 1 w 154"/>
                <a:gd name="T83" fmla="*/ 1 h 94"/>
                <a:gd name="T84" fmla="*/ 1 w 154"/>
                <a:gd name="T85" fmla="*/ 1 h 94"/>
                <a:gd name="T86" fmla="*/ 1 w 154"/>
                <a:gd name="T87" fmla="*/ 2 h 94"/>
                <a:gd name="T88" fmla="*/ 1 w 154"/>
                <a:gd name="T89" fmla="*/ 1 h 94"/>
                <a:gd name="T90" fmla="*/ 1 w 154"/>
                <a:gd name="T91" fmla="*/ 1 h 94"/>
                <a:gd name="T92" fmla="*/ 0 w 154"/>
                <a:gd name="T93" fmla="*/ 1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4"/>
                <a:gd name="T142" fmla="*/ 0 h 94"/>
                <a:gd name="T143" fmla="*/ 154 w 154"/>
                <a:gd name="T144" fmla="*/ 94 h 9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4" h="94">
                  <a:moveTo>
                    <a:pt x="0" y="84"/>
                  </a:moveTo>
                  <a:lnTo>
                    <a:pt x="10" y="94"/>
                  </a:lnTo>
                  <a:lnTo>
                    <a:pt x="22" y="94"/>
                  </a:lnTo>
                  <a:lnTo>
                    <a:pt x="30" y="92"/>
                  </a:lnTo>
                  <a:lnTo>
                    <a:pt x="44" y="86"/>
                  </a:lnTo>
                  <a:lnTo>
                    <a:pt x="52" y="84"/>
                  </a:lnTo>
                  <a:lnTo>
                    <a:pt x="60" y="92"/>
                  </a:lnTo>
                  <a:lnTo>
                    <a:pt x="72" y="86"/>
                  </a:lnTo>
                  <a:lnTo>
                    <a:pt x="84" y="74"/>
                  </a:lnTo>
                  <a:lnTo>
                    <a:pt x="94" y="56"/>
                  </a:lnTo>
                  <a:lnTo>
                    <a:pt x="96" y="44"/>
                  </a:lnTo>
                  <a:lnTo>
                    <a:pt x="102" y="40"/>
                  </a:lnTo>
                  <a:lnTo>
                    <a:pt x="118" y="38"/>
                  </a:lnTo>
                  <a:lnTo>
                    <a:pt x="126" y="44"/>
                  </a:lnTo>
                  <a:lnTo>
                    <a:pt x="138" y="44"/>
                  </a:lnTo>
                  <a:lnTo>
                    <a:pt x="142" y="40"/>
                  </a:lnTo>
                  <a:lnTo>
                    <a:pt x="134" y="34"/>
                  </a:lnTo>
                  <a:lnTo>
                    <a:pt x="140" y="30"/>
                  </a:lnTo>
                  <a:lnTo>
                    <a:pt x="148" y="30"/>
                  </a:lnTo>
                  <a:lnTo>
                    <a:pt x="154" y="28"/>
                  </a:lnTo>
                  <a:lnTo>
                    <a:pt x="140" y="20"/>
                  </a:lnTo>
                  <a:lnTo>
                    <a:pt x="132" y="16"/>
                  </a:lnTo>
                  <a:lnTo>
                    <a:pt x="124" y="8"/>
                  </a:lnTo>
                  <a:lnTo>
                    <a:pt x="120" y="2"/>
                  </a:lnTo>
                  <a:lnTo>
                    <a:pt x="110" y="0"/>
                  </a:lnTo>
                  <a:lnTo>
                    <a:pt x="102" y="10"/>
                  </a:lnTo>
                  <a:lnTo>
                    <a:pt x="96" y="18"/>
                  </a:lnTo>
                  <a:lnTo>
                    <a:pt x="92" y="22"/>
                  </a:lnTo>
                  <a:lnTo>
                    <a:pt x="88" y="28"/>
                  </a:lnTo>
                  <a:lnTo>
                    <a:pt x="98" y="36"/>
                  </a:lnTo>
                  <a:lnTo>
                    <a:pt x="94" y="40"/>
                  </a:lnTo>
                  <a:lnTo>
                    <a:pt x="88" y="36"/>
                  </a:lnTo>
                  <a:lnTo>
                    <a:pt x="84" y="38"/>
                  </a:lnTo>
                  <a:lnTo>
                    <a:pt x="82" y="46"/>
                  </a:lnTo>
                  <a:lnTo>
                    <a:pt x="76" y="46"/>
                  </a:lnTo>
                  <a:lnTo>
                    <a:pt x="68" y="40"/>
                  </a:lnTo>
                  <a:lnTo>
                    <a:pt x="60" y="54"/>
                  </a:lnTo>
                  <a:lnTo>
                    <a:pt x="52" y="64"/>
                  </a:lnTo>
                  <a:lnTo>
                    <a:pt x="40" y="62"/>
                  </a:lnTo>
                  <a:lnTo>
                    <a:pt x="28" y="66"/>
                  </a:lnTo>
                  <a:lnTo>
                    <a:pt x="22" y="78"/>
                  </a:lnTo>
                  <a:lnTo>
                    <a:pt x="26" y="84"/>
                  </a:lnTo>
                  <a:lnTo>
                    <a:pt x="28" y="88"/>
                  </a:lnTo>
                  <a:lnTo>
                    <a:pt x="20" y="92"/>
                  </a:lnTo>
                  <a:lnTo>
                    <a:pt x="14" y="84"/>
                  </a:lnTo>
                  <a:lnTo>
                    <a:pt x="10" y="8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44" name="Freeform 333"/>
            <p:cNvSpPr>
              <a:spLocks noChangeAspect="1"/>
            </p:cNvSpPr>
            <p:nvPr/>
          </p:nvSpPr>
          <p:spPr bwMode="auto">
            <a:xfrm>
              <a:off x="4968" y="1939"/>
              <a:ext cx="99" cy="82"/>
            </a:xfrm>
            <a:custGeom>
              <a:avLst/>
              <a:gdLst>
                <a:gd name="T0" fmla="*/ 1 w 160"/>
                <a:gd name="T1" fmla="*/ 1 h 134"/>
                <a:gd name="T2" fmla="*/ 1 w 160"/>
                <a:gd name="T3" fmla="*/ 1 h 134"/>
                <a:gd name="T4" fmla="*/ 1 w 160"/>
                <a:gd name="T5" fmla="*/ 1 h 134"/>
                <a:gd name="T6" fmla="*/ 1 w 160"/>
                <a:gd name="T7" fmla="*/ 1 h 134"/>
                <a:gd name="T8" fmla="*/ 1 w 160"/>
                <a:gd name="T9" fmla="*/ 1 h 134"/>
                <a:gd name="T10" fmla="*/ 1 w 160"/>
                <a:gd name="T11" fmla="*/ 1 h 134"/>
                <a:gd name="T12" fmla="*/ 1 w 160"/>
                <a:gd name="T13" fmla="*/ 1 h 134"/>
                <a:gd name="T14" fmla="*/ 2 w 160"/>
                <a:gd name="T15" fmla="*/ 1 h 134"/>
                <a:gd name="T16" fmla="*/ 2 w 160"/>
                <a:gd name="T17" fmla="*/ 1 h 134"/>
                <a:gd name="T18" fmla="*/ 2 w 160"/>
                <a:gd name="T19" fmla="*/ 1 h 134"/>
                <a:gd name="T20" fmla="*/ 2 w 160"/>
                <a:gd name="T21" fmla="*/ 1 h 134"/>
                <a:gd name="T22" fmla="*/ 2 w 160"/>
                <a:gd name="T23" fmla="*/ 0 h 134"/>
                <a:gd name="T24" fmla="*/ 2 w 160"/>
                <a:gd name="T25" fmla="*/ 1 h 134"/>
                <a:gd name="T26" fmla="*/ 2 w 160"/>
                <a:gd name="T27" fmla="*/ 1 h 134"/>
                <a:gd name="T28" fmla="*/ 2 w 160"/>
                <a:gd name="T29" fmla="*/ 1 h 134"/>
                <a:gd name="T30" fmla="*/ 2 w 160"/>
                <a:gd name="T31" fmla="*/ 1 h 134"/>
                <a:gd name="T32" fmla="*/ 4 w 160"/>
                <a:gd name="T33" fmla="*/ 1 h 134"/>
                <a:gd name="T34" fmla="*/ 4 w 160"/>
                <a:gd name="T35" fmla="*/ 1 h 134"/>
                <a:gd name="T36" fmla="*/ 4 w 160"/>
                <a:gd name="T37" fmla="*/ 1 h 134"/>
                <a:gd name="T38" fmla="*/ 4 w 160"/>
                <a:gd name="T39" fmla="*/ 1 h 134"/>
                <a:gd name="T40" fmla="*/ 3 w 160"/>
                <a:gd name="T41" fmla="*/ 1 h 134"/>
                <a:gd name="T42" fmla="*/ 2 w 160"/>
                <a:gd name="T43" fmla="*/ 1 h 134"/>
                <a:gd name="T44" fmla="*/ 2 w 160"/>
                <a:gd name="T45" fmla="*/ 1 h 134"/>
                <a:gd name="T46" fmla="*/ 2 w 160"/>
                <a:gd name="T47" fmla="*/ 2 h 134"/>
                <a:gd name="T48" fmla="*/ 2 w 160"/>
                <a:gd name="T49" fmla="*/ 2 h 134"/>
                <a:gd name="T50" fmla="*/ 2 w 160"/>
                <a:gd name="T51" fmla="*/ 2 h 134"/>
                <a:gd name="T52" fmla="*/ 2 w 160"/>
                <a:gd name="T53" fmla="*/ 2 h 134"/>
                <a:gd name="T54" fmla="*/ 2 w 160"/>
                <a:gd name="T55" fmla="*/ 2 h 134"/>
                <a:gd name="T56" fmla="*/ 2 w 160"/>
                <a:gd name="T57" fmla="*/ 2 h 134"/>
                <a:gd name="T58" fmla="*/ 1 w 160"/>
                <a:gd name="T59" fmla="*/ 2 h 134"/>
                <a:gd name="T60" fmla="*/ 1 w 160"/>
                <a:gd name="T61" fmla="*/ 2 h 134"/>
                <a:gd name="T62" fmla="*/ 1 w 160"/>
                <a:gd name="T63" fmla="*/ 2 h 134"/>
                <a:gd name="T64" fmla="*/ 1 w 160"/>
                <a:gd name="T65" fmla="*/ 2 h 134"/>
                <a:gd name="T66" fmla="*/ 1 w 160"/>
                <a:gd name="T67" fmla="*/ 2 h 134"/>
                <a:gd name="T68" fmla="*/ 1 w 160"/>
                <a:gd name="T69" fmla="*/ 2 h 134"/>
                <a:gd name="T70" fmla="*/ 1 w 160"/>
                <a:gd name="T71" fmla="*/ 1 h 134"/>
                <a:gd name="T72" fmla="*/ 1 w 160"/>
                <a:gd name="T73" fmla="*/ 1 h 134"/>
                <a:gd name="T74" fmla="*/ 0 w 160"/>
                <a:gd name="T75" fmla="*/ 1 h 134"/>
                <a:gd name="T76" fmla="*/ 1 w 160"/>
                <a:gd name="T77" fmla="*/ 1 h 134"/>
                <a:gd name="T78" fmla="*/ 1 w 160"/>
                <a:gd name="T79" fmla="*/ 1 h 13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0"/>
                <a:gd name="T121" fmla="*/ 0 h 134"/>
                <a:gd name="T122" fmla="*/ 160 w 160"/>
                <a:gd name="T123" fmla="*/ 134 h 13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0" h="134">
                  <a:moveTo>
                    <a:pt x="14" y="46"/>
                  </a:moveTo>
                  <a:lnTo>
                    <a:pt x="24" y="56"/>
                  </a:lnTo>
                  <a:lnTo>
                    <a:pt x="36" y="56"/>
                  </a:lnTo>
                  <a:lnTo>
                    <a:pt x="44" y="54"/>
                  </a:lnTo>
                  <a:lnTo>
                    <a:pt x="66" y="46"/>
                  </a:lnTo>
                  <a:lnTo>
                    <a:pt x="74" y="54"/>
                  </a:lnTo>
                  <a:lnTo>
                    <a:pt x="86" y="48"/>
                  </a:lnTo>
                  <a:lnTo>
                    <a:pt x="98" y="36"/>
                  </a:lnTo>
                  <a:lnTo>
                    <a:pt x="108" y="18"/>
                  </a:lnTo>
                  <a:lnTo>
                    <a:pt x="110" y="6"/>
                  </a:lnTo>
                  <a:lnTo>
                    <a:pt x="116" y="2"/>
                  </a:lnTo>
                  <a:lnTo>
                    <a:pt x="132" y="0"/>
                  </a:lnTo>
                  <a:lnTo>
                    <a:pt x="140" y="6"/>
                  </a:lnTo>
                  <a:lnTo>
                    <a:pt x="138" y="14"/>
                  </a:lnTo>
                  <a:lnTo>
                    <a:pt x="132" y="16"/>
                  </a:lnTo>
                  <a:lnTo>
                    <a:pt x="140" y="26"/>
                  </a:lnTo>
                  <a:lnTo>
                    <a:pt x="146" y="42"/>
                  </a:lnTo>
                  <a:lnTo>
                    <a:pt x="150" y="48"/>
                  </a:lnTo>
                  <a:lnTo>
                    <a:pt x="160" y="56"/>
                  </a:lnTo>
                  <a:lnTo>
                    <a:pt x="156" y="60"/>
                  </a:lnTo>
                  <a:lnTo>
                    <a:pt x="144" y="58"/>
                  </a:lnTo>
                  <a:lnTo>
                    <a:pt x="138" y="64"/>
                  </a:lnTo>
                  <a:lnTo>
                    <a:pt x="136" y="84"/>
                  </a:lnTo>
                  <a:lnTo>
                    <a:pt x="120" y="96"/>
                  </a:lnTo>
                  <a:lnTo>
                    <a:pt x="122" y="112"/>
                  </a:lnTo>
                  <a:lnTo>
                    <a:pt x="120" y="118"/>
                  </a:lnTo>
                  <a:lnTo>
                    <a:pt x="118" y="134"/>
                  </a:lnTo>
                  <a:lnTo>
                    <a:pt x="94" y="132"/>
                  </a:lnTo>
                  <a:lnTo>
                    <a:pt x="92" y="124"/>
                  </a:lnTo>
                  <a:lnTo>
                    <a:pt x="64" y="120"/>
                  </a:lnTo>
                  <a:lnTo>
                    <a:pt x="60" y="126"/>
                  </a:lnTo>
                  <a:lnTo>
                    <a:pt x="46" y="124"/>
                  </a:lnTo>
                  <a:lnTo>
                    <a:pt x="44" y="116"/>
                  </a:lnTo>
                  <a:lnTo>
                    <a:pt x="24" y="116"/>
                  </a:lnTo>
                  <a:lnTo>
                    <a:pt x="20" y="96"/>
                  </a:lnTo>
                  <a:lnTo>
                    <a:pt x="12" y="86"/>
                  </a:lnTo>
                  <a:lnTo>
                    <a:pt x="2" y="66"/>
                  </a:lnTo>
                  <a:lnTo>
                    <a:pt x="0" y="54"/>
                  </a:lnTo>
                  <a:lnTo>
                    <a:pt x="6" y="46"/>
                  </a:lnTo>
                  <a:lnTo>
                    <a:pt x="14" y="46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45" name="Freeform 334"/>
            <p:cNvSpPr>
              <a:spLocks noChangeAspect="1"/>
            </p:cNvSpPr>
            <p:nvPr/>
          </p:nvSpPr>
          <p:spPr bwMode="auto">
            <a:xfrm>
              <a:off x="4834" y="1930"/>
              <a:ext cx="106" cy="108"/>
            </a:xfrm>
            <a:custGeom>
              <a:avLst/>
              <a:gdLst>
                <a:gd name="T0" fmla="*/ 0 w 172"/>
                <a:gd name="T1" fmla="*/ 0 h 176"/>
                <a:gd name="T2" fmla="*/ 1 w 172"/>
                <a:gd name="T3" fmla="*/ 1 h 176"/>
                <a:gd name="T4" fmla="*/ 1 w 172"/>
                <a:gd name="T5" fmla="*/ 1 h 176"/>
                <a:gd name="T6" fmla="*/ 1 w 172"/>
                <a:gd name="T7" fmla="*/ 1 h 176"/>
                <a:gd name="T8" fmla="*/ 1 w 172"/>
                <a:gd name="T9" fmla="*/ 1 h 176"/>
                <a:gd name="T10" fmla="*/ 1 w 172"/>
                <a:gd name="T11" fmla="*/ 1 h 176"/>
                <a:gd name="T12" fmla="*/ 1 w 172"/>
                <a:gd name="T13" fmla="*/ 1 h 176"/>
                <a:gd name="T14" fmla="*/ 2 w 172"/>
                <a:gd name="T15" fmla="*/ 1 h 176"/>
                <a:gd name="T16" fmla="*/ 2 w 172"/>
                <a:gd name="T17" fmla="*/ 1 h 176"/>
                <a:gd name="T18" fmla="*/ 2 w 172"/>
                <a:gd name="T19" fmla="*/ 1 h 176"/>
                <a:gd name="T20" fmla="*/ 2 w 172"/>
                <a:gd name="T21" fmla="*/ 1 h 176"/>
                <a:gd name="T22" fmla="*/ 2 w 172"/>
                <a:gd name="T23" fmla="*/ 2 h 176"/>
                <a:gd name="T24" fmla="*/ 2 w 172"/>
                <a:gd name="T25" fmla="*/ 2 h 176"/>
                <a:gd name="T26" fmla="*/ 3 w 172"/>
                <a:gd name="T27" fmla="*/ 2 h 176"/>
                <a:gd name="T28" fmla="*/ 4 w 172"/>
                <a:gd name="T29" fmla="*/ 2 h 176"/>
                <a:gd name="T30" fmla="*/ 4 w 172"/>
                <a:gd name="T31" fmla="*/ 2 h 176"/>
                <a:gd name="T32" fmla="*/ 4 w 172"/>
                <a:gd name="T33" fmla="*/ 2 h 176"/>
                <a:gd name="T34" fmla="*/ 4 w 172"/>
                <a:gd name="T35" fmla="*/ 2 h 176"/>
                <a:gd name="T36" fmla="*/ 4 w 172"/>
                <a:gd name="T37" fmla="*/ 2 h 176"/>
                <a:gd name="T38" fmla="*/ 4 w 172"/>
                <a:gd name="T39" fmla="*/ 4 h 176"/>
                <a:gd name="T40" fmla="*/ 4 w 172"/>
                <a:gd name="T41" fmla="*/ 4 h 176"/>
                <a:gd name="T42" fmla="*/ 4 w 172"/>
                <a:gd name="T43" fmla="*/ 4 h 176"/>
                <a:gd name="T44" fmla="*/ 4 w 172"/>
                <a:gd name="T45" fmla="*/ 4 h 176"/>
                <a:gd name="T46" fmla="*/ 2 w 172"/>
                <a:gd name="T47" fmla="*/ 4 h 176"/>
                <a:gd name="T48" fmla="*/ 2 w 172"/>
                <a:gd name="T49" fmla="*/ 2 h 176"/>
                <a:gd name="T50" fmla="*/ 2 w 172"/>
                <a:gd name="T51" fmla="*/ 2 h 176"/>
                <a:gd name="T52" fmla="*/ 1 w 172"/>
                <a:gd name="T53" fmla="*/ 2 h 176"/>
                <a:gd name="T54" fmla="*/ 1 w 172"/>
                <a:gd name="T55" fmla="*/ 1 h 176"/>
                <a:gd name="T56" fmla="*/ 1 w 172"/>
                <a:gd name="T57" fmla="*/ 1 h 176"/>
                <a:gd name="T58" fmla="*/ 1 w 172"/>
                <a:gd name="T59" fmla="*/ 1 h 176"/>
                <a:gd name="T60" fmla="*/ 1 w 172"/>
                <a:gd name="T61" fmla="*/ 1 h 176"/>
                <a:gd name="T62" fmla="*/ 1 w 172"/>
                <a:gd name="T63" fmla="*/ 1 h 176"/>
                <a:gd name="T64" fmla="*/ 1 w 172"/>
                <a:gd name="T65" fmla="*/ 1 h 176"/>
                <a:gd name="T66" fmla="*/ 1 w 172"/>
                <a:gd name="T67" fmla="*/ 1 h 176"/>
                <a:gd name="T68" fmla="*/ 1 w 172"/>
                <a:gd name="T69" fmla="*/ 1 h 176"/>
                <a:gd name="T70" fmla="*/ 0 w 172"/>
                <a:gd name="T71" fmla="*/ 0 h 1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2"/>
                <a:gd name="T109" fmla="*/ 0 h 176"/>
                <a:gd name="T110" fmla="*/ 172 w 172"/>
                <a:gd name="T111" fmla="*/ 176 h 17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2" h="176">
                  <a:moveTo>
                    <a:pt x="0" y="0"/>
                  </a:moveTo>
                  <a:lnTo>
                    <a:pt x="20" y="2"/>
                  </a:lnTo>
                  <a:lnTo>
                    <a:pt x="38" y="4"/>
                  </a:lnTo>
                  <a:lnTo>
                    <a:pt x="48" y="18"/>
                  </a:lnTo>
                  <a:lnTo>
                    <a:pt x="60" y="28"/>
                  </a:lnTo>
                  <a:lnTo>
                    <a:pt x="72" y="36"/>
                  </a:lnTo>
                  <a:lnTo>
                    <a:pt x="84" y="50"/>
                  </a:lnTo>
                  <a:lnTo>
                    <a:pt x="96" y="54"/>
                  </a:lnTo>
                  <a:lnTo>
                    <a:pt x="108" y="64"/>
                  </a:lnTo>
                  <a:lnTo>
                    <a:pt x="122" y="78"/>
                  </a:lnTo>
                  <a:lnTo>
                    <a:pt x="134" y="84"/>
                  </a:lnTo>
                  <a:lnTo>
                    <a:pt x="134" y="96"/>
                  </a:lnTo>
                  <a:lnTo>
                    <a:pt x="136" y="102"/>
                  </a:lnTo>
                  <a:lnTo>
                    <a:pt x="144" y="104"/>
                  </a:lnTo>
                  <a:lnTo>
                    <a:pt x="152" y="116"/>
                  </a:lnTo>
                  <a:lnTo>
                    <a:pt x="152" y="124"/>
                  </a:lnTo>
                  <a:lnTo>
                    <a:pt x="150" y="130"/>
                  </a:lnTo>
                  <a:lnTo>
                    <a:pt x="160" y="124"/>
                  </a:lnTo>
                  <a:lnTo>
                    <a:pt x="172" y="130"/>
                  </a:lnTo>
                  <a:lnTo>
                    <a:pt x="172" y="156"/>
                  </a:lnTo>
                  <a:lnTo>
                    <a:pt x="170" y="176"/>
                  </a:lnTo>
                  <a:lnTo>
                    <a:pt x="160" y="174"/>
                  </a:lnTo>
                  <a:lnTo>
                    <a:pt x="152" y="176"/>
                  </a:lnTo>
                  <a:lnTo>
                    <a:pt x="142" y="174"/>
                  </a:lnTo>
                  <a:lnTo>
                    <a:pt x="96" y="128"/>
                  </a:lnTo>
                  <a:lnTo>
                    <a:pt x="90" y="120"/>
                  </a:lnTo>
                  <a:lnTo>
                    <a:pt x="86" y="106"/>
                  </a:lnTo>
                  <a:lnTo>
                    <a:pt x="64" y="80"/>
                  </a:lnTo>
                  <a:lnTo>
                    <a:pt x="60" y="70"/>
                  </a:lnTo>
                  <a:lnTo>
                    <a:pt x="60" y="62"/>
                  </a:lnTo>
                  <a:lnTo>
                    <a:pt x="46" y="50"/>
                  </a:lnTo>
                  <a:lnTo>
                    <a:pt x="38" y="50"/>
                  </a:lnTo>
                  <a:lnTo>
                    <a:pt x="38" y="42"/>
                  </a:lnTo>
                  <a:lnTo>
                    <a:pt x="20" y="22"/>
                  </a:lnTo>
                  <a:lnTo>
                    <a:pt x="4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46" name="Freeform 335"/>
            <p:cNvSpPr>
              <a:spLocks noChangeAspect="1"/>
            </p:cNvSpPr>
            <p:nvPr/>
          </p:nvSpPr>
          <p:spPr bwMode="auto">
            <a:xfrm>
              <a:off x="4955" y="2007"/>
              <a:ext cx="9" cy="9"/>
            </a:xfrm>
            <a:custGeom>
              <a:avLst/>
              <a:gdLst>
                <a:gd name="T0" fmla="*/ 0 w 16"/>
                <a:gd name="T1" fmla="*/ 1 h 14"/>
                <a:gd name="T2" fmla="*/ 1 w 16"/>
                <a:gd name="T3" fmla="*/ 0 h 14"/>
                <a:gd name="T4" fmla="*/ 1 w 16"/>
                <a:gd name="T5" fmla="*/ 1 h 14"/>
                <a:gd name="T6" fmla="*/ 1 w 16"/>
                <a:gd name="T7" fmla="*/ 1 h 14"/>
                <a:gd name="T8" fmla="*/ 1 w 16"/>
                <a:gd name="T9" fmla="*/ 1 h 14"/>
                <a:gd name="T10" fmla="*/ 0 w 16"/>
                <a:gd name="T11" fmla="*/ 1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4"/>
                <a:gd name="T20" fmla="*/ 16 w 16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4">
                  <a:moveTo>
                    <a:pt x="0" y="6"/>
                  </a:moveTo>
                  <a:lnTo>
                    <a:pt x="6" y="0"/>
                  </a:lnTo>
                  <a:lnTo>
                    <a:pt x="16" y="4"/>
                  </a:lnTo>
                  <a:lnTo>
                    <a:pt x="14" y="12"/>
                  </a:lnTo>
                  <a:lnTo>
                    <a:pt x="6" y="1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47" name="Freeform 336"/>
            <p:cNvSpPr>
              <a:spLocks noChangeAspect="1"/>
            </p:cNvSpPr>
            <p:nvPr/>
          </p:nvSpPr>
          <p:spPr bwMode="auto">
            <a:xfrm>
              <a:off x="4933" y="1998"/>
              <a:ext cx="17" cy="17"/>
            </a:xfrm>
            <a:custGeom>
              <a:avLst/>
              <a:gdLst>
                <a:gd name="T0" fmla="*/ 0 w 26"/>
                <a:gd name="T1" fmla="*/ 0 h 28"/>
                <a:gd name="T2" fmla="*/ 1 w 26"/>
                <a:gd name="T3" fmla="*/ 0 h 28"/>
                <a:gd name="T4" fmla="*/ 1 w 26"/>
                <a:gd name="T5" fmla="*/ 1 h 28"/>
                <a:gd name="T6" fmla="*/ 1 w 26"/>
                <a:gd name="T7" fmla="*/ 1 h 28"/>
                <a:gd name="T8" fmla="*/ 1 w 26"/>
                <a:gd name="T9" fmla="*/ 1 h 28"/>
                <a:gd name="T10" fmla="*/ 1 w 26"/>
                <a:gd name="T11" fmla="*/ 1 h 28"/>
                <a:gd name="T12" fmla="*/ 1 w 26"/>
                <a:gd name="T13" fmla="*/ 1 h 28"/>
                <a:gd name="T14" fmla="*/ 1 w 26"/>
                <a:gd name="T15" fmla="*/ 1 h 28"/>
                <a:gd name="T16" fmla="*/ 1 w 26"/>
                <a:gd name="T17" fmla="*/ 1 h 28"/>
                <a:gd name="T18" fmla="*/ 1 w 26"/>
                <a:gd name="T19" fmla="*/ 1 h 28"/>
                <a:gd name="T20" fmla="*/ 0 w 26"/>
                <a:gd name="T21" fmla="*/ 1 h 28"/>
                <a:gd name="T22" fmla="*/ 0 w 26"/>
                <a:gd name="T23" fmla="*/ 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"/>
                <a:gd name="T37" fmla="*/ 0 h 28"/>
                <a:gd name="T38" fmla="*/ 26 w 26"/>
                <a:gd name="T39" fmla="*/ 28 h 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" h="28">
                  <a:moveTo>
                    <a:pt x="0" y="0"/>
                  </a:moveTo>
                  <a:lnTo>
                    <a:pt x="12" y="0"/>
                  </a:lnTo>
                  <a:lnTo>
                    <a:pt x="14" y="10"/>
                  </a:lnTo>
                  <a:lnTo>
                    <a:pt x="18" y="16"/>
                  </a:lnTo>
                  <a:lnTo>
                    <a:pt x="24" y="18"/>
                  </a:lnTo>
                  <a:lnTo>
                    <a:pt x="26" y="26"/>
                  </a:lnTo>
                  <a:lnTo>
                    <a:pt x="20" y="28"/>
                  </a:lnTo>
                  <a:lnTo>
                    <a:pt x="14" y="24"/>
                  </a:lnTo>
                  <a:lnTo>
                    <a:pt x="12" y="16"/>
                  </a:lnTo>
                  <a:lnTo>
                    <a:pt x="6" y="1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48" name="Freeform 337"/>
            <p:cNvSpPr>
              <a:spLocks noChangeAspect="1"/>
            </p:cNvSpPr>
            <p:nvPr/>
          </p:nvSpPr>
          <p:spPr bwMode="auto">
            <a:xfrm>
              <a:off x="4936" y="2042"/>
              <a:ext cx="98" cy="27"/>
            </a:xfrm>
            <a:custGeom>
              <a:avLst/>
              <a:gdLst>
                <a:gd name="T0" fmla="*/ 1 w 158"/>
                <a:gd name="T1" fmla="*/ 1 h 44"/>
                <a:gd name="T2" fmla="*/ 1 w 158"/>
                <a:gd name="T3" fmla="*/ 0 h 44"/>
                <a:gd name="T4" fmla="*/ 1 w 158"/>
                <a:gd name="T5" fmla="*/ 1 h 44"/>
                <a:gd name="T6" fmla="*/ 1 w 158"/>
                <a:gd name="T7" fmla="*/ 1 h 44"/>
                <a:gd name="T8" fmla="*/ 1 w 158"/>
                <a:gd name="T9" fmla="*/ 1 h 44"/>
                <a:gd name="T10" fmla="*/ 1 w 158"/>
                <a:gd name="T11" fmla="*/ 1 h 44"/>
                <a:gd name="T12" fmla="*/ 2 w 158"/>
                <a:gd name="T13" fmla="*/ 1 h 44"/>
                <a:gd name="T14" fmla="*/ 2 w 158"/>
                <a:gd name="T15" fmla="*/ 1 h 44"/>
                <a:gd name="T16" fmla="*/ 2 w 158"/>
                <a:gd name="T17" fmla="*/ 1 h 44"/>
                <a:gd name="T18" fmla="*/ 2 w 158"/>
                <a:gd name="T19" fmla="*/ 1 h 44"/>
                <a:gd name="T20" fmla="*/ 3 w 158"/>
                <a:gd name="T21" fmla="*/ 1 h 44"/>
                <a:gd name="T22" fmla="*/ 3 w 158"/>
                <a:gd name="T23" fmla="*/ 1 h 44"/>
                <a:gd name="T24" fmla="*/ 4 w 158"/>
                <a:gd name="T25" fmla="*/ 1 h 44"/>
                <a:gd name="T26" fmla="*/ 4 w 158"/>
                <a:gd name="T27" fmla="*/ 1 h 44"/>
                <a:gd name="T28" fmla="*/ 3 w 158"/>
                <a:gd name="T29" fmla="*/ 1 h 44"/>
                <a:gd name="T30" fmla="*/ 2 w 158"/>
                <a:gd name="T31" fmla="*/ 1 h 44"/>
                <a:gd name="T32" fmla="*/ 2 w 158"/>
                <a:gd name="T33" fmla="*/ 1 h 44"/>
                <a:gd name="T34" fmla="*/ 2 w 158"/>
                <a:gd name="T35" fmla="*/ 1 h 44"/>
                <a:gd name="T36" fmla="*/ 1 w 158"/>
                <a:gd name="T37" fmla="*/ 1 h 44"/>
                <a:gd name="T38" fmla="*/ 1 w 158"/>
                <a:gd name="T39" fmla="*/ 1 h 44"/>
                <a:gd name="T40" fmla="*/ 1 w 158"/>
                <a:gd name="T41" fmla="*/ 1 h 44"/>
                <a:gd name="T42" fmla="*/ 1 w 158"/>
                <a:gd name="T43" fmla="*/ 1 h 44"/>
                <a:gd name="T44" fmla="*/ 1 w 158"/>
                <a:gd name="T45" fmla="*/ 1 h 44"/>
                <a:gd name="T46" fmla="*/ 1 w 158"/>
                <a:gd name="T47" fmla="*/ 1 h 44"/>
                <a:gd name="T48" fmla="*/ 0 w 158"/>
                <a:gd name="T49" fmla="*/ 1 h 44"/>
                <a:gd name="T50" fmla="*/ 1 w 158"/>
                <a:gd name="T51" fmla="*/ 1 h 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8"/>
                <a:gd name="T79" fmla="*/ 0 h 44"/>
                <a:gd name="T80" fmla="*/ 158 w 158"/>
                <a:gd name="T81" fmla="*/ 44 h 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8" h="44">
                  <a:moveTo>
                    <a:pt x="8" y="2"/>
                  </a:moveTo>
                  <a:lnTo>
                    <a:pt x="28" y="0"/>
                  </a:lnTo>
                  <a:lnTo>
                    <a:pt x="46" y="10"/>
                  </a:lnTo>
                  <a:lnTo>
                    <a:pt x="56" y="14"/>
                  </a:lnTo>
                  <a:lnTo>
                    <a:pt x="74" y="14"/>
                  </a:lnTo>
                  <a:lnTo>
                    <a:pt x="84" y="10"/>
                  </a:lnTo>
                  <a:lnTo>
                    <a:pt x="100" y="10"/>
                  </a:lnTo>
                  <a:lnTo>
                    <a:pt x="112" y="18"/>
                  </a:lnTo>
                  <a:lnTo>
                    <a:pt x="114" y="24"/>
                  </a:lnTo>
                  <a:lnTo>
                    <a:pt x="134" y="26"/>
                  </a:lnTo>
                  <a:lnTo>
                    <a:pt x="142" y="26"/>
                  </a:lnTo>
                  <a:lnTo>
                    <a:pt x="144" y="32"/>
                  </a:lnTo>
                  <a:lnTo>
                    <a:pt x="154" y="36"/>
                  </a:lnTo>
                  <a:lnTo>
                    <a:pt x="158" y="42"/>
                  </a:lnTo>
                  <a:lnTo>
                    <a:pt x="144" y="44"/>
                  </a:lnTo>
                  <a:lnTo>
                    <a:pt x="126" y="40"/>
                  </a:lnTo>
                  <a:lnTo>
                    <a:pt x="116" y="38"/>
                  </a:lnTo>
                  <a:lnTo>
                    <a:pt x="108" y="38"/>
                  </a:lnTo>
                  <a:lnTo>
                    <a:pt x="78" y="36"/>
                  </a:lnTo>
                  <a:lnTo>
                    <a:pt x="68" y="28"/>
                  </a:lnTo>
                  <a:lnTo>
                    <a:pt x="36" y="28"/>
                  </a:lnTo>
                  <a:lnTo>
                    <a:pt x="26" y="24"/>
                  </a:lnTo>
                  <a:lnTo>
                    <a:pt x="14" y="20"/>
                  </a:lnTo>
                  <a:lnTo>
                    <a:pt x="10" y="16"/>
                  </a:lnTo>
                  <a:lnTo>
                    <a:pt x="0" y="1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49" name="Freeform 338"/>
            <p:cNvSpPr>
              <a:spLocks noChangeAspect="1"/>
            </p:cNvSpPr>
            <p:nvPr/>
          </p:nvSpPr>
          <p:spPr bwMode="auto">
            <a:xfrm>
              <a:off x="5113" y="2062"/>
              <a:ext cx="35" cy="23"/>
            </a:xfrm>
            <a:custGeom>
              <a:avLst/>
              <a:gdLst>
                <a:gd name="T0" fmla="*/ 0 w 56"/>
                <a:gd name="T1" fmla="*/ 1 h 36"/>
                <a:gd name="T2" fmla="*/ 1 w 56"/>
                <a:gd name="T3" fmla="*/ 1 h 36"/>
                <a:gd name="T4" fmla="*/ 1 w 56"/>
                <a:gd name="T5" fmla="*/ 1 h 36"/>
                <a:gd name="T6" fmla="*/ 1 w 56"/>
                <a:gd name="T7" fmla="*/ 1 h 36"/>
                <a:gd name="T8" fmla="*/ 2 w 56"/>
                <a:gd name="T9" fmla="*/ 1 h 36"/>
                <a:gd name="T10" fmla="*/ 1 w 56"/>
                <a:gd name="T11" fmla="*/ 0 h 36"/>
                <a:gd name="T12" fmla="*/ 1 w 56"/>
                <a:gd name="T13" fmla="*/ 1 h 36"/>
                <a:gd name="T14" fmla="*/ 1 w 56"/>
                <a:gd name="T15" fmla="*/ 1 h 36"/>
                <a:gd name="T16" fmla="*/ 1 w 56"/>
                <a:gd name="T17" fmla="*/ 1 h 36"/>
                <a:gd name="T18" fmla="*/ 1 w 56"/>
                <a:gd name="T19" fmla="*/ 1 h 36"/>
                <a:gd name="T20" fmla="*/ 0 w 56"/>
                <a:gd name="T21" fmla="*/ 1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"/>
                <a:gd name="T34" fmla="*/ 0 h 36"/>
                <a:gd name="T35" fmla="*/ 56 w 56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" h="36">
                  <a:moveTo>
                    <a:pt x="0" y="36"/>
                  </a:moveTo>
                  <a:lnTo>
                    <a:pt x="18" y="28"/>
                  </a:lnTo>
                  <a:lnTo>
                    <a:pt x="30" y="18"/>
                  </a:lnTo>
                  <a:lnTo>
                    <a:pt x="54" y="8"/>
                  </a:lnTo>
                  <a:lnTo>
                    <a:pt x="56" y="2"/>
                  </a:lnTo>
                  <a:lnTo>
                    <a:pt x="38" y="0"/>
                  </a:lnTo>
                  <a:lnTo>
                    <a:pt x="24" y="8"/>
                  </a:lnTo>
                  <a:lnTo>
                    <a:pt x="14" y="16"/>
                  </a:lnTo>
                  <a:lnTo>
                    <a:pt x="8" y="18"/>
                  </a:lnTo>
                  <a:lnTo>
                    <a:pt x="2" y="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50" name="Freeform 339"/>
            <p:cNvSpPr>
              <a:spLocks noChangeAspect="1"/>
            </p:cNvSpPr>
            <p:nvPr/>
          </p:nvSpPr>
          <p:spPr bwMode="auto">
            <a:xfrm>
              <a:off x="5068" y="2074"/>
              <a:ext cx="18" cy="10"/>
            </a:xfrm>
            <a:custGeom>
              <a:avLst/>
              <a:gdLst>
                <a:gd name="T0" fmla="*/ 1 w 30"/>
                <a:gd name="T1" fmla="*/ 0 h 16"/>
                <a:gd name="T2" fmla="*/ 1 w 30"/>
                <a:gd name="T3" fmla="*/ 0 h 16"/>
                <a:gd name="T4" fmla="*/ 1 w 30"/>
                <a:gd name="T5" fmla="*/ 1 h 16"/>
                <a:gd name="T6" fmla="*/ 1 w 30"/>
                <a:gd name="T7" fmla="*/ 1 h 16"/>
                <a:gd name="T8" fmla="*/ 1 w 30"/>
                <a:gd name="T9" fmla="*/ 1 h 16"/>
                <a:gd name="T10" fmla="*/ 1 w 30"/>
                <a:gd name="T11" fmla="*/ 1 h 16"/>
                <a:gd name="T12" fmla="*/ 1 w 30"/>
                <a:gd name="T13" fmla="*/ 1 h 16"/>
                <a:gd name="T14" fmla="*/ 0 w 30"/>
                <a:gd name="T15" fmla="*/ 1 h 16"/>
                <a:gd name="T16" fmla="*/ 1 w 30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6"/>
                <a:gd name="T29" fmla="*/ 30 w 30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6">
                  <a:moveTo>
                    <a:pt x="2" y="0"/>
                  </a:moveTo>
                  <a:lnTo>
                    <a:pt x="14" y="0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26" y="16"/>
                  </a:lnTo>
                  <a:lnTo>
                    <a:pt x="14" y="14"/>
                  </a:lnTo>
                  <a:lnTo>
                    <a:pt x="4" y="8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51" name="Freeform 340"/>
            <p:cNvSpPr>
              <a:spLocks noChangeAspect="1"/>
            </p:cNvSpPr>
            <p:nvPr/>
          </p:nvSpPr>
          <p:spPr bwMode="auto">
            <a:xfrm>
              <a:off x="5076" y="2062"/>
              <a:ext cx="23" cy="7"/>
            </a:xfrm>
            <a:custGeom>
              <a:avLst/>
              <a:gdLst>
                <a:gd name="T0" fmla="*/ 0 w 38"/>
                <a:gd name="T1" fmla="*/ 1 h 10"/>
                <a:gd name="T2" fmla="*/ 1 w 38"/>
                <a:gd name="T3" fmla="*/ 1 h 10"/>
                <a:gd name="T4" fmla="*/ 1 w 38"/>
                <a:gd name="T5" fmla="*/ 1 h 10"/>
                <a:gd name="T6" fmla="*/ 1 w 38"/>
                <a:gd name="T7" fmla="*/ 1 h 10"/>
                <a:gd name="T8" fmla="*/ 1 w 38"/>
                <a:gd name="T9" fmla="*/ 1 h 10"/>
                <a:gd name="T10" fmla="*/ 1 w 38"/>
                <a:gd name="T11" fmla="*/ 1 h 10"/>
                <a:gd name="T12" fmla="*/ 1 w 38"/>
                <a:gd name="T13" fmla="*/ 0 h 10"/>
                <a:gd name="T14" fmla="*/ 1 w 38"/>
                <a:gd name="T15" fmla="*/ 1 h 10"/>
                <a:gd name="T16" fmla="*/ 0 w 38"/>
                <a:gd name="T17" fmla="*/ 1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10"/>
                <a:gd name="T29" fmla="*/ 38 w 38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10">
                  <a:moveTo>
                    <a:pt x="0" y="10"/>
                  </a:moveTo>
                  <a:lnTo>
                    <a:pt x="18" y="10"/>
                  </a:lnTo>
                  <a:lnTo>
                    <a:pt x="38" y="10"/>
                  </a:lnTo>
                  <a:lnTo>
                    <a:pt x="38" y="4"/>
                  </a:lnTo>
                  <a:lnTo>
                    <a:pt x="24" y="4"/>
                  </a:lnTo>
                  <a:lnTo>
                    <a:pt x="18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52" name="Freeform 341"/>
            <p:cNvSpPr>
              <a:spLocks noChangeAspect="1"/>
            </p:cNvSpPr>
            <p:nvPr/>
          </p:nvSpPr>
          <p:spPr bwMode="auto">
            <a:xfrm>
              <a:off x="5058" y="2062"/>
              <a:ext cx="13" cy="7"/>
            </a:xfrm>
            <a:custGeom>
              <a:avLst/>
              <a:gdLst>
                <a:gd name="T0" fmla="*/ 0 w 20"/>
                <a:gd name="T1" fmla="*/ 1 h 10"/>
                <a:gd name="T2" fmla="*/ 0 w 20"/>
                <a:gd name="T3" fmla="*/ 1 h 10"/>
                <a:gd name="T4" fmla="*/ 1 w 20"/>
                <a:gd name="T5" fmla="*/ 1 h 10"/>
                <a:gd name="T6" fmla="*/ 1 w 20"/>
                <a:gd name="T7" fmla="*/ 1 h 10"/>
                <a:gd name="T8" fmla="*/ 1 w 20"/>
                <a:gd name="T9" fmla="*/ 0 h 10"/>
                <a:gd name="T10" fmla="*/ 0 w 20"/>
                <a:gd name="T11" fmla="*/ 1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10"/>
                <a:gd name="T20" fmla="*/ 20 w 20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10">
                  <a:moveTo>
                    <a:pt x="0" y="2"/>
                  </a:moveTo>
                  <a:lnTo>
                    <a:pt x="0" y="10"/>
                  </a:lnTo>
                  <a:lnTo>
                    <a:pt x="20" y="10"/>
                  </a:lnTo>
                  <a:lnTo>
                    <a:pt x="18" y="2"/>
                  </a:lnTo>
                  <a:lnTo>
                    <a:pt x="8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53" name="Freeform 342"/>
            <p:cNvSpPr>
              <a:spLocks noChangeAspect="1"/>
            </p:cNvSpPr>
            <p:nvPr/>
          </p:nvSpPr>
          <p:spPr bwMode="auto">
            <a:xfrm>
              <a:off x="5038" y="2062"/>
              <a:ext cx="16" cy="12"/>
            </a:xfrm>
            <a:custGeom>
              <a:avLst/>
              <a:gdLst>
                <a:gd name="T0" fmla="*/ 1 w 26"/>
                <a:gd name="T1" fmla="*/ 0 h 18"/>
                <a:gd name="T2" fmla="*/ 1 w 26"/>
                <a:gd name="T3" fmla="*/ 1 h 18"/>
                <a:gd name="T4" fmla="*/ 1 w 26"/>
                <a:gd name="T5" fmla="*/ 1 h 18"/>
                <a:gd name="T6" fmla="*/ 1 w 26"/>
                <a:gd name="T7" fmla="*/ 1 h 18"/>
                <a:gd name="T8" fmla="*/ 1 w 26"/>
                <a:gd name="T9" fmla="*/ 1 h 18"/>
                <a:gd name="T10" fmla="*/ 1 w 26"/>
                <a:gd name="T11" fmla="*/ 1 h 18"/>
                <a:gd name="T12" fmla="*/ 0 w 26"/>
                <a:gd name="T13" fmla="*/ 1 h 18"/>
                <a:gd name="T14" fmla="*/ 1 w 26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18"/>
                <a:gd name="T26" fmla="*/ 26 w 26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18">
                  <a:moveTo>
                    <a:pt x="2" y="0"/>
                  </a:moveTo>
                  <a:lnTo>
                    <a:pt x="14" y="2"/>
                  </a:lnTo>
                  <a:lnTo>
                    <a:pt x="26" y="4"/>
                  </a:lnTo>
                  <a:lnTo>
                    <a:pt x="26" y="10"/>
                  </a:lnTo>
                  <a:lnTo>
                    <a:pt x="24" y="18"/>
                  </a:lnTo>
                  <a:lnTo>
                    <a:pt x="12" y="14"/>
                  </a:lnTo>
                  <a:lnTo>
                    <a:pt x="0" y="1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54" name="Freeform 343"/>
            <p:cNvSpPr>
              <a:spLocks noChangeAspect="1"/>
            </p:cNvSpPr>
            <p:nvPr/>
          </p:nvSpPr>
          <p:spPr bwMode="auto">
            <a:xfrm>
              <a:off x="5067" y="1966"/>
              <a:ext cx="60" cy="72"/>
            </a:xfrm>
            <a:custGeom>
              <a:avLst/>
              <a:gdLst>
                <a:gd name="T0" fmla="*/ 1 w 98"/>
                <a:gd name="T1" fmla="*/ 1 h 118"/>
                <a:gd name="T2" fmla="*/ 1 w 98"/>
                <a:gd name="T3" fmla="*/ 1 h 118"/>
                <a:gd name="T4" fmla="*/ 1 w 98"/>
                <a:gd name="T5" fmla="*/ 1 h 118"/>
                <a:gd name="T6" fmla="*/ 1 w 98"/>
                <a:gd name="T7" fmla="*/ 1 h 118"/>
                <a:gd name="T8" fmla="*/ 1 w 98"/>
                <a:gd name="T9" fmla="*/ 1 h 118"/>
                <a:gd name="T10" fmla="*/ 1 w 98"/>
                <a:gd name="T11" fmla="*/ 1 h 118"/>
                <a:gd name="T12" fmla="*/ 1 w 98"/>
                <a:gd name="T13" fmla="*/ 1 h 118"/>
                <a:gd name="T14" fmla="*/ 1 w 98"/>
                <a:gd name="T15" fmla="*/ 1 h 118"/>
                <a:gd name="T16" fmla="*/ 2 w 98"/>
                <a:gd name="T17" fmla="*/ 1 h 118"/>
                <a:gd name="T18" fmla="*/ 2 w 98"/>
                <a:gd name="T19" fmla="*/ 0 h 118"/>
                <a:gd name="T20" fmla="*/ 2 w 98"/>
                <a:gd name="T21" fmla="*/ 1 h 118"/>
                <a:gd name="T22" fmla="*/ 1 w 98"/>
                <a:gd name="T23" fmla="*/ 1 h 118"/>
                <a:gd name="T24" fmla="*/ 1 w 98"/>
                <a:gd name="T25" fmla="*/ 1 h 118"/>
                <a:gd name="T26" fmla="*/ 1 w 98"/>
                <a:gd name="T27" fmla="*/ 1 h 118"/>
                <a:gd name="T28" fmla="*/ 1 w 98"/>
                <a:gd name="T29" fmla="*/ 1 h 118"/>
                <a:gd name="T30" fmla="*/ 1 w 98"/>
                <a:gd name="T31" fmla="*/ 1 h 118"/>
                <a:gd name="T32" fmla="*/ 1 w 98"/>
                <a:gd name="T33" fmla="*/ 1 h 118"/>
                <a:gd name="T34" fmla="*/ 1 w 98"/>
                <a:gd name="T35" fmla="*/ 1 h 118"/>
                <a:gd name="T36" fmla="*/ 1 w 98"/>
                <a:gd name="T37" fmla="*/ 1 h 118"/>
                <a:gd name="T38" fmla="*/ 1 w 98"/>
                <a:gd name="T39" fmla="*/ 1 h 118"/>
                <a:gd name="T40" fmla="*/ 1 w 98"/>
                <a:gd name="T41" fmla="*/ 1 h 118"/>
                <a:gd name="T42" fmla="*/ 1 w 98"/>
                <a:gd name="T43" fmla="*/ 1 h 118"/>
                <a:gd name="T44" fmla="*/ 1 w 98"/>
                <a:gd name="T45" fmla="*/ 1 h 118"/>
                <a:gd name="T46" fmla="*/ 1 w 98"/>
                <a:gd name="T47" fmla="*/ 1 h 118"/>
                <a:gd name="T48" fmla="*/ 1 w 98"/>
                <a:gd name="T49" fmla="*/ 1 h 118"/>
                <a:gd name="T50" fmla="*/ 1 w 98"/>
                <a:gd name="T51" fmla="*/ 1 h 118"/>
                <a:gd name="T52" fmla="*/ 1 w 98"/>
                <a:gd name="T53" fmla="*/ 1 h 118"/>
                <a:gd name="T54" fmla="*/ 1 w 98"/>
                <a:gd name="T55" fmla="*/ 1 h 118"/>
                <a:gd name="T56" fmla="*/ 1 w 98"/>
                <a:gd name="T57" fmla="*/ 1 h 118"/>
                <a:gd name="T58" fmla="*/ 1 w 98"/>
                <a:gd name="T59" fmla="*/ 1 h 118"/>
                <a:gd name="T60" fmla="*/ 1 w 98"/>
                <a:gd name="T61" fmla="*/ 1 h 118"/>
                <a:gd name="T62" fmla="*/ 1 w 98"/>
                <a:gd name="T63" fmla="*/ 1 h 118"/>
                <a:gd name="T64" fmla="*/ 1 w 98"/>
                <a:gd name="T65" fmla="*/ 1 h 118"/>
                <a:gd name="T66" fmla="*/ 1 w 98"/>
                <a:gd name="T67" fmla="*/ 1 h 118"/>
                <a:gd name="T68" fmla="*/ 1 w 98"/>
                <a:gd name="T69" fmla="*/ 1 h 118"/>
                <a:gd name="T70" fmla="*/ 1 w 98"/>
                <a:gd name="T71" fmla="*/ 1 h 118"/>
                <a:gd name="T72" fmla="*/ 1 w 98"/>
                <a:gd name="T73" fmla="*/ 2 h 118"/>
                <a:gd name="T74" fmla="*/ 1 w 98"/>
                <a:gd name="T75" fmla="*/ 2 h 118"/>
                <a:gd name="T76" fmla="*/ 1 w 98"/>
                <a:gd name="T77" fmla="*/ 2 h 118"/>
                <a:gd name="T78" fmla="*/ 1 w 98"/>
                <a:gd name="T79" fmla="*/ 2 h 118"/>
                <a:gd name="T80" fmla="*/ 1 w 98"/>
                <a:gd name="T81" fmla="*/ 2 h 118"/>
                <a:gd name="T82" fmla="*/ 1 w 98"/>
                <a:gd name="T83" fmla="*/ 2 h 118"/>
                <a:gd name="T84" fmla="*/ 1 w 98"/>
                <a:gd name="T85" fmla="*/ 1 h 118"/>
                <a:gd name="T86" fmla="*/ 1 w 98"/>
                <a:gd name="T87" fmla="*/ 1 h 118"/>
                <a:gd name="T88" fmla="*/ 1 w 98"/>
                <a:gd name="T89" fmla="*/ 1 h 118"/>
                <a:gd name="T90" fmla="*/ 1 w 98"/>
                <a:gd name="T91" fmla="*/ 1 h 118"/>
                <a:gd name="T92" fmla="*/ 1 w 98"/>
                <a:gd name="T93" fmla="*/ 2 h 118"/>
                <a:gd name="T94" fmla="*/ 1 w 98"/>
                <a:gd name="T95" fmla="*/ 2 h 118"/>
                <a:gd name="T96" fmla="*/ 1 w 98"/>
                <a:gd name="T97" fmla="*/ 2 h 118"/>
                <a:gd name="T98" fmla="*/ 1 w 98"/>
                <a:gd name="T99" fmla="*/ 2 h 118"/>
                <a:gd name="T100" fmla="*/ 1 w 98"/>
                <a:gd name="T101" fmla="*/ 2 h 118"/>
                <a:gd name="T102" fmla="*/ 1 w 98"/>
                <a:gd name="T103" fmla="*/ 2 h 118"/>
                <a:gd name="T104" fmla="*/ 1 w 98"/>
                <a:gd name="T105" fmla="*/ 2 h 118"/>
                <a:gd name="T106" fmla="*/ 1 w 98"/>
                <a:gd name="T107" fmla="*/ 1 h 118"/>
                <a:gd name="T108" fmla="*/ 0 w 98"/>
                <a:gd name="T109" fmla="*/ 1 h 118"/>
                <a:gd name="T110" fmla="*/ 0 w 98"/>
                <a:gd name="T111" fmla="*/ 1 h 118"/>
                <a:gd name="T112" fmla="*/ 1 w 98"/>
                <a:gd name="T113" fmla="*/ 1 h 118"/>
                <a:gd name="T114" fmla="*/ 1 w 98"/>
                <a:gd name="T115" fmla="*/ 1 h 118"/>
                <a:gd name="T116" fmla="*/ 1 w 98"/>
                <a:gd name="T117" fmla="*/ 1 h 1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8"/>
                <a:gd name="T178" fmla="*/ 0 h 118"/>
                <a:gd name="T179" fmla="*/ 98 w 98"/>
                <a:gd name="T180" fmla="*/ 118 h 11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8" h="118">
                  <a:moveTo>
                    <a:pt x="12" y="36"/>
                  </a:moveTo>
                  <a:lnTo>
                    <a:pt x="12" y="26"/>
                  </a:lnTo>
                  <a:lnTo>
                    <a:pt x="20" y="14"/>
                  </a:lnTo>
                  <a:lnTo>
                    <a:pt x="32" y="8"/>
                  </a:lnTo>
                  <a:lnTo>
                    <a:pt x="48" y="10"/>
                  </a:lnTo>
                  <a:lnTo>
                    <a:pt x="58" y="14"/>
                  </a:lnTo>
                  <a:lnTo>
                    <a:pt x="74" y="14"/>
                  </a:lnTo>
                  <a:lnTo>
                    <a:pt x="84" y="12"/>
                  </a:lnTo>
                  <a:lnTo>
                    <a:pt x="90" y="8"/>
                  </a:lnTo>
                  <a:lnTo>
                    <a:pt x="98" y="0"/>
                  </a:lnTo>
                  <a:lnTo>
                    <a:pt x="98" y="8"/>
                  </a:lnTo>
                  <a:lnTo>
                    <a:pt x="88" y="20"/>
                  </a:lnTo>
                  <a:lnTo>
                    <a:pt x="80" y="26"/>
                  </a:lnTo>
                  <a:lnTo>
                    <a:pt x="56" y="22"/>
                  </a:lnTo>
                  <a:lnTo>
                    <a:pt x="42" y="20"/>
                  </a:lnTo>
                  <a:lnTo>
                    <a:pt x="30" y="20"/>
                  </a:lnTo>
                  <a:lnTo>
                    <a:pt x="24" y="20"/>
                  </a:lnTo>
                  <a:lnTo>
                    <a:pt x="18" y="26"/>
                  </a:lnTo>
                  <a:lnTo>
                    <a:pt x="18" y="36"/>
                  </a:lnTo>
                  <a:lnTo>
                    <a:pt x="22" y="42"/>
                  </a:lnTo>
                  <a:lnTo>
                    <a:pt x="26" y="46"/>
                  </a:lnTo>
                  <a:lnTo>
                    <a:pt x="28" y="50"/>
                  </a:lnTo>
                  <a:lnTo>
                    <a:pt x="32" y="52"/>
                  </a:lnTo>
                  <a:lnTo>
                    <a:pt x="38" y="44"/>
                  </a:lnTo>
                  <a:lnTo>
                    <a:pt x="42" y="42"/>
                  </a:lnTo>
                  <a:lnTo>
                    <a:pt x="52" y="44"/>
                  </a:lnTo>
                  <a:lnTo>
                    <a:pt x="60" y="40"/>
                  </a:lnTo>
                  <a:lnTo>
                    <a:pt x="70" y="40"/>
                  </a:lnTo>
                  <a:lnTo>
                    <a:pt x="68" y="46"/>
                  </a:lnTo>
                  <a:lnTo>
                    <a:pt x="56" y="48"/>
                  </a:lnTo>
                  <a:lnTo>
                    <a:pt x="50" y="54"/>
                  </a:lnTo>
                  <a:lnTo>
                    <a:pt x="44" y="60"/>
                  </a:lnTo>
                  <a:lnTo>
                    <a:pt x="44" y="62"/>
                  </a:lnTo>
                  <a:lnTo>
                    <a:pt x="48" y="68"/>
                  </a:lnTo>
                  <a:lnTo>
                    <a:pt x="54" y="80"/>
                  </a:lnTo>
                  <a:lnTo>
                    <a:pt x="54" y="84"/>
                  </a:lnTo>
                  <a:lnTo>
                    <a:pt x="56" y="92"/>
                  </a:lnTo>
                  <a:lnTo>
                    <a:pt x="62" y="96"/>
                  </a:lnTo>
                  <a:lnTo>
                    <a:pt x="54" y="100"/>
                  </a:lnTo>
                  <a:lnTo>
                    <a:pt x="46" y="98"/>
                  </a:lnTo>
                  <a:lnTo>
                    <a:pt x="44" y="104"/>
                  </a:lnTo>
                  <a:lnTo>
                    <a:pt x="38" y="94"/>
                  </a:lnTo>
                  <a:lnTo>
                    <a:pt x="34" y="84"/>
                  </a:lnTo>
                  <a:lnTo>
                    <a:pt x="32" y="70"/>
                  </a:lnTo>
                  <a:lnTo>
                    <a:pt x="24" y="70"/>
                  </a:lnTo>
                  <a:lnTo>
                    <a:pt x="22" y="76"/>
                  </a:lnTo>
                  <a:lnTo>
                    <a:pt x="24" y="92"/>
                  </a:lnTo>
                  <a:lnTo>
                    <a:pt x="24" y="98"/>
                  </a:lnTo>
                  <a:lnTo>
                    <a:pt x="24" y="112"/>
                  </a:lnTo>
                  <a:lnTo>
                    <a:pt x="22" y="118"/>
                  </a:lnTo>
                  <a:lnTo>
                    <a:pt x="10" y="116"/>
                  </a:lnTo>
                  <a:lnTo>
                    <a:pt x="10" y="102"/>
                  </a:lnTo>
                  <a:lnTo>
                    <a:pt x="12" y="90"/>
                  </a:lnTo>
                  <a:lnTo>
                    <a:pt x="10" y="84"/>
                  </a:lnTo>
                  <a:lnTo>
                    <a:pt x="0" y="80"/>
                  </a:lnTo>
                  <a:lnTo>
                    <a:pt x="0" y="68"/>
                  </a:lnTo>
                  <a:lnTo>
                    <a:pt x="4" y="58"/>
                  </a:lnTo>
                  <a:lnTo>
                    <a:pt x="8" y="42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55" name="Freeform 344"/>
            <p:cNvSpPr>
              <a:spLocks noChangeAspect="1"/>
            </p:cNvSpPr>
            <p:nvPr/>
          </p:nvSpPr>
          <p:spPr bwMode="auto">
            <a:xfrm>
              <a:off x="5182" y="1988"/>
              <a:ext cx="99" cy="83"/>
            </a:xfrm>
            <a:custGeom>
              <a:avLst/>
              <a:gdLst>
                <a:gd name="T0" fmla="*/ 1 w 162"/>
                <a:gd name="T1" fmla="*/ 1 h 136"/>
                <a:gd name="T2" fmla="*/ 1 w 162"/>
                <a:gd name="T3" fmla="*/ 1 h 136"/>
                <a:gd name="T4" fmla="*/ 1 w 162"/>
                <a:gd name="T5" fmla="*/ 0 h 136"/>
                <a:gd name="T6" fmla="*/ 1 w 162"/>
                <a:gd name="T7" fmla="*/ 1 h 136"/>
                <a:gd name="T8" fmla="*/ 1 w 162"/>
                <a:gd name="T9" fmla="*/ 1 h 136"/>
                <a:gd name="T10" fmla="*/ 1 w 162"/>
                <a:gd name="T11" fmla="*/ 1 h 136"/>
                <a:gd name="T12" fmla="*/ 1 w 162"/>
                <a:gd name="T13" fmla="*/ 1 h 136"/>
                <a:gd name="T14" fmla="*/ 1 w 162"/>
                <a:gd name="T15" fmla="*/ 1 h 136"/>
                <a:gd name="T16" fmla="*/ 1 w 162"/>
                <a:gd name="T17" fmla="*/ 1 h 136"/>
                <a:gd name="T18" fmla="*/ 1 w 162"/>
                <a:gd name="T19" fmla="*/ 1 h 136"/>
                <a:gd name="T20" fmla="*/ 1 w 162"/>
                <a:gd name="T21" fmla="*/ 1 h 136"/>
                <a:gd name="T22" fmla="*/ 1 w 162"/>
                <a:gd name="T23" fmla="*/ 1 h 136"/>
                <a:gd name="T24" fmla="*/ 2 w 162"/>
                <a:gd name="T25" fmla="*/ 1 h 136"/>
                <a:gd name="T26" fmla="*/ 2 w 162"/>
                <a:gd name="T27" fmla="*/ 1 h 136"/>
                <a:gd name="T28" fmla="*/ 2 w 162"/>
                <a:gd name="T29" fmla="*/ 1 h 136"/>
                <a:gd name="T30" fmla="*/ 2 w 162"/>
                <a:gd name="T31" fmla="*/ 1 h 136"/>
                <a:gd name="T32" fmla="*/ 2 w 162"/>
                <a:gd name="T33" fmla="*/ 1 h 136"/>
                <a:gd name="T34" fmla="*/ 3 w 162"/>
                <a:gd name="T35" fmla="*/ 1 h 136"/>
                <a:gd name="T36" fmla="*/ 4 w 162"/>
                <a:gd name="T37" fmla="*/ 1 h 136"/>
                <a:gd name="T38" fmla="*/ 4 w 162"/>
                <a:gd name="T39" fmla="*/ 2 h 136"/>
                <a:gd name="T40" fmla="*/ 3 w 162"/>
                <a:gd name="T41" fmla="*/ 2 h 136"/>
                <a:gd name="T42" fmla="*/ 2 w 162"/>
                <a:gd name="T43" fmla="*/ 2 h 136"/>
                <a:gd name="T44" fmla="*/ 2 w 162"/>
                <a:gd name="T45" fmla="*/ 2 h 136"/>
                <a:gd name="T46" fmla="*/ 2 w 162"/>
                <a:gd name="T47" fmla="*/ 2 h 136"/>
                <a:gd name="T48" fmla="*/ 2 w 162"/>
                <a:gd name="T49" fmla="*/ 2 h 136"/>
                <a:gd name="T50" fmla="*/ 2 w 162"/>
                <a:gd name="T51" fmla="*/ 2 h 136"/>
                <a:gd name="T52" fmla="*/ 2 w 162"/>
                <a:gd name="T53" fmla="*/ 2 h 136"/>
                <a:gd name="T54" fmla="*/ 2 w 162"/>
                <a:gd name="T55" fmla="*/ 2 h 136"/>
                <a:gd name="T56" fmla="*/ 2 w 162"/>
                <a:gd name="T57" fmla="*/ 2 h 136"/>
                <a:gd name="T58" fmla="*/ 2 w 162"/>
                <a:gd name="T59" fmla="*/ 2 h 136"/>
                <a:gd name="T60" fmla="*/ 2 w 162"/>
                <a:gd name="T61" fmla="*/ 2 h 136"/>
                <a:gd name="T62" fmla="*/ 2 w 162"/>
                <a:gd name="T63" fmla="*/ 1 h 136"/>
                <a:gd name="T64" fmla="*/ 2 w 162"/>
                <a:gd name="T65" fmla="*/ 1 h 136"/>
                <a:gd name="T66" fmla="*/ 1 w 162"/>
                <a:gd name="T67" fmla="*/ 1 h 136"/>
                <a:gd name="T68" fmla="*/ 1 w 162"/>
                <a:gd name="T69" fmla="*/ 1 h 136"/>
                <a:gd name="T70" fmla="*/ 1 w 162"/>
                <a:gd name="T71" fmla="*/ 1 h 136"/>
                <a:gd name="T72" fmla="*/ 1 w 162"/>
                <a:gd name="T73" fmla="*/ 1 h 136"/>
                <a:gd name="T74" fmla="*/ 1 w 162"/>
                <a:gd name="T75" fmla="*/ 1 h 136"/>
                <a:gd name="T76" fmla="*/ 1 w 162"/>
                <a:gd name="T77" fmla="*/ 1 h 136"/>
                <a:gd name="T78" fmla="*/ 1 w 162"/>
                <a:gd name="T79" fmla="*/ 1 h 136"/>
                <a:gd name="T80" fmla="*/ 1 w 162"/>
                <a:gd name="T81" fmla="*/ 1 h 136"/>
                <a:gd name="T82" fmla="*/ 1 w 162"/>
                <a:gd name="T83" fmla="*/ 1 h 136"/>
                <a:gd name="T84" fmla="*/ 1 w 162"/>
                <a:gd name="T85" fmla="*/ 1 h 136"/>
                <a:gd name="T86" fmla="*/ 1 w 162"/>
                <a:gd name="T87" fmla="*/ 1 h 136"/>
                <a:gd name="T88" fmla="*/ 1 w 162"/>
                <a:gd name="T89" fmla="*/ 1 h 136"/>
                <a:gd name="T90" fmla="*/ 1 w 162"/>
                <a:gd name="T91" fmla="*/ 1 h 136"/>
                <a:gd name="T92" fmla="*/ 1 w 162"/>
                <a:gd name="T93" fmla="*/ 1 h 136"/>
                <a:gd name="T94" fmla="*/ 1 w 162"/>
                <a:gd name="T95" fmla="*/ 1 h 136"/>
                <a:gd name="T96" fmla="*/ 1 w 162"/>
                <a:gd name="T97" fmla="*/ 1 h 136"/>
                <a:gd name="T98" fmla="*/ 1 w 162"/>
                <a:gd name="T99" fmla="*/ 1 h 136"/>
                <a:gd name="T100" fmla="*/ 1 w 162"/>
                <a:gd name="T101" fmla="*/ 1 h 136"/>
                <a:gd name="T102" fmla="*/ 1 w 162"/>
                <a:gd name="T103" fmla="*/ 1 h 136"/>
                <a:gd name="T104" fmla="*/ 0 w 162"/>
                <a:gd name="T105" fmla="*/ 1 h 136"/>
                <a:gd name="T106" fmla="*/ 1 w 162"/>
                <a:gd name="T107" fmla="*/ 1 h 1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62"/>
                <a:gd name="T163" fmla="*/ 0 h 136"/>
                <a:gd name="T164" fmla="*/ 162 w 162"/>
                <a:gd name="T165" fmla="*/ 136 h 1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62" h="136">
                  <a:moveTo>
                    <a:pt x="2" y="8"/>
                  </a:moveTo>
                  <a:lnTo>
                    <a:pt x="20" y="2"/>
                  </a:lnTo>
                  <a:lnTo>
                    <a:pt x="30" y="0"/>
                  </a:lnTo>
                  <a:lnTo>
                    <a:pt x="48" y="2"/>
                  </a:lnTo>
                  <a:lnTo>
                    <a:pt x="56" y="10"/>
                  </a:lnTo>
                  <a:lnTo>
                    <a:pt x="54" y="22"/>
                  </a:lnTo>
                  <a:lnTo>
                    <a:pt x="54" y="30"/>
                  </a:lnTo>
                  <a:lnTo>
                    <a:pt x="60" y="34"/>
                  </a:lnTo>
                  <a:lnTo>
                    <a:pt x="62" y="42"/>
                  </a:lnTo>
                  <a:lnTo>
                    <a:pt x="70" y="44"/>
                  </a:lnTo>
                  <a:lnTo>
                    <a:pt x="80" y="42"/>
                  </a:lnTo>
                  <a:lnTo>
                    <a:pt x="86" y="32"/>
                  </a:lnTo>
                  <a:lnTo>
                    <a:pt x="94" y="26"/>
                  </a:lnTo>
                  <a:lnTo>
                    <a:pt x="104" y="22"/>
                  </a:lnTo>
                  <a:lnTo>
                    <a:pt x="110" y="16"/>
                  </a:lnTo>
                  <a:lnTo>
                    <a:pt x="128" y="22"/>
                  </a:lnTo>
                  <a:lnTo>
                    <a:pt x="142" y="26"/>
                  </a:lnTo>
                  <a:lnTo>
                    <a:pt x="158" y="32"/>
                  </a:lnTo>
                  <a:lnTo>
                    <a:pt x="162" y="34"/>
                  </a:lnTo>
                  <a:lnTo>
                    <a:pt x="162" y="136"/>
                  </a:lnTo>
                  <a:lnTo>
                    <a:pt x="148" y="124"/>
                  </a:lnTo>
                  <a:lnTo>
                    <a:pt x="138" y="120"/>
                  </a:lnTo>
                  <a:lnTo>
                    <a:pt x="130" y="120"/>
                  </a:lnTo>
                  <a:lnTo>
                    <a:pt x="124" y="124"/>
                  </a:lnTo>
                  <a:lnTo>
                    <a:pt x="110" y="126"/>
                  </a:lnTo>
                  <a:lnTo>
                    <a:pt x="108" y="118"/>
                  </a:lnTo>
                  <a:lnTo>
                    <a:pt x="110" y="114"/>
                  </a:lnTo>
                  <a:lnTo>
                    <a:pt x="116" y="112"/>
                  </a:lnTo>
                  <a:lnTo>
                    <a:pt x="124" y="110"/>
                  </a:lnTo>
                  <a:lnTo>
                    <a:pt x="126" y="98"/>
                  </a:lnTo>
                  <a:lnTo>
                    <a:pt x="122" y="90"/>
                  </a:lnTo>
                  <a:lnTo>
                    <a:pt x="112" y="80"/>
                  </a:lnTo>
                  <a:lnTo>
                    <a:pt x="90" y="68"/>
                  </a:lnTo>
                  <a:lnTo>
                    <a:pt x="66" y="62"/>
                  </a:lnTo>
                  <a:lnTo>
                    <a:pt x="60" y="56"/>
                  </a:lnTo>
                  <a:lnTo>
                    <a:pt x="54" y="54"/>
                  </a:lnTo>
                  <a:lnTo>
                    <a:pt x="48" y="40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42" y="58"/>
                  </a:lnTo>
                  <a:lnTo>
                    <a:pt x="32" y="56"/>
                  </a:lnTo>
                  <a:lnTo>
                    <a:pt x="32" y="46"/>
                  </a:lnTo>
                  <a:lnTo>
                    <a:pt x="30" y="40"/>
                  </a:lnTo>
                  <a:lnTo>
                    <a:pt x="20" y="38"/>
                  </a:lnTo>
                  <a:lnTo>
                    <a:pt x="30" y="32"/>
                  </a:lnTo>
                  <a:lnTo>
                    <a:pt x="42" y="34"/>
                  </a:lnTo>
                  <a:lnTo>
                    <a:pt x="50" y="32"/>
                  </a:lnTo>
                  <a:lnTo>
                    <a:pt x="46" y="24"/>
                  </a:lnTo>
                  <a:lnTo>
                    <a:pt x="30" y="24"/>
                  </a:lnTo>
                  <a:lnTo>
                    <a:pt x="20" y="26"/>
                  </a:lnTo>
                  <a:lnTo>
                    <a:pt x="16" y="16"/>
                  </a:lnTo>
                  <a:lnTo>
                    <a:pt x="6" y="16"/>
                  </a:lnTo>
                  <a:lnTo>
                    <a:pt x="0" y="14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56" name="Freeform 345"/>
            <p:cNvSpPr>
              <a:spLocks noChangeAspect="1"/>
            </p:cNvSpPr>
            <p:nvPr/>
          </p:nvSpPr>
          <p:spPr bwMode="auto">
            <a:xfrm>
              <a:off x="5154" y="2010"/>
              <a:ext cx="29" cy="10"/>
            </a:xfrm>
            <a:custGeom>
              <a:avLst/>
              <a:gdLst>
                <a:gd name="T0" fmla="*/ 1 w 48"/>
                <a:gd name="T1" fmla="*/ 1 h 16"/>
                <a:gd name="T2" fmla="*/ 1 w 48"/>
                <a:gd name="T3" fmla="*/ 0 h 16"/>
                <a:gd name="T4" fmla="*/ 1 w 48"/>
                <a:gd name="T5" fmla="*/ 1 h 16"/>
                <a:gd name="T6" fmla="*/ 1 w 48"/>
                <a:gd name="T7" fmla="*/ 1 h 16"/>
                <a:gd name="T8" fmla="*/ 1 w 48"/>
                <a:gd name="T9" fmla="*/ 1 h 16"/>
                <a:gd name="T10" fmla="*/ 1 w 48"/>
                <a:gd name="T11" fmla="*/ 1 h 16"/>
                <a:gd name="T12" fmla="*/ 1 w 48"/>
                <a:gd name="T13" fmla="*/ 1 h 16"/>
                <a:gd name="T14" fmla="*/ 1 w 48"/>
                <a:gd name="T15" fmla="*/ 1 h 16"/>
                <a:gd name="T16" fmla="*/ 1 w 48"/>
                <a:gd name="T17" fmla="*/ 1 h 16"/>
                <a:gd name="T18" fmla="*/ 1 w 48"/>
                <a:gd name="T19" fmla="*/ 1 h 16"/>
                <a:gd name="T20" fmla="*/ 0 w 48"/>
                <a:gd name="T21" fmla="*/ 1 h 16"/>
                <a:gd name="T22" fmla="*/ 1 w 48"/>
                <a:gd name="T23" fmla="*/ 1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"/>
                <a:gd name="T37" fmla="*/ 0 h 16"/>
                <a:gd name="T38" fmla="*/ 48 w 48"/>
                <a:gd name="T39" fmla="*/ 16 h 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" h="16">
                  <a:moveTo>
                    <a:pt x="4" y="2"/>
                  </a:moveTo>
                  <a:lnTo>
                    <a:pt x="20" y="0"/>
                  </a:lnTo>
                  <a:lnTo>
                    <a:pt x="38" y="2"/>
                  </a:lnTo>
                  <a:lnTo>
                    <a:pt x="48" y="10"/>
                  </a:lnTo>
                  <a:lnTo>
                    <a:pt x="46" y="16"/>
                  </a:lnTo>
                  <a:lnTo>
                    <a:pt x="34" y="12"/>
                  </a:lnTo>
                  <a:lnTo>
                    <a:pt x="24" y="10"/>
                  </a:lnTo>
                  <a:lnTo>
                    <a:pt x="12" y="10"/>
                  </a:lnTo>
                  <a:lnTo>
                    <a:pt x="8" y="14"/>
                  </a:lnTo>
                  <a:lnTo>
                    <a:pt x="2" y="14"/>
                  </a:lnTo>
                  <a:lnTo>
                    <a:pt x="0" y="6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57" name="Freeform 346"/>
            <p:cNvSpPr>
              <a:spLocks noChangeAspect="1"/>
            </p:cNvSpPr>
            <p:nvPr/>
          </p:nvSpPr>
          <p:spPr bwMode="auto">
            <a:xfrm>
              <a:off x="5138" y="2014"/>
              <a:ext cx="11" cy="6"/>
            </a:xfrm>
            <a:custGeom>
              <a:avLst/>
              <a:gdLst>
                <a:gd name="T0" fmla="*/ 1 w 18"/>
                <a:gd name="T1" fmla="*/ 0 h 10"/>
                <a:gd name="T2" fmla="*/ 1 w 18"/>
                <a:gd name="T3" fmla="*/ 0 h 10"/>
                <a:gd name="T4" fmla="*/ 1 w 18"/>
                <a:gd name="T5" fmla="*/ 1 h 10"/>
                <a:gd name="T6" fmla="*/ 1 w 18"/>
                <a:gd name="T7" fmla="*/ 1 h 10"/>
                <a:gd name="T8" fmla="*/ 1 w 18"/>
                <a:gd name="T9" fmla="*/ 1 h 10"/>
                <a:gd name="T10" fmla="*/ 0 w 18"/>
                <a:gd name="T11" fmla="*/ 1 h 10"/>
                <a:gd name="T12" fmla="*/ 1 w 18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10"/>
                <a:gd name="T23" fmla="*/ 18 w 18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10">
                  <a:moveTo>
                    <a:pt x="2" y="0"/>
                  </a:moveTo>
                  <a:lnTo>
                    <a:pt x="12" y="0"/>
                  </a:lnTo>
                  <a:lnTo>
                    <a:pt x="18" y="4"/>
                  </a:lnTo>
                  <a:lnTo>
                    <a:pt x="14" y="10"/>
                  </a:lnTo>
                  <a:lnTo>
                    <a:pt x="4" y="1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58" name="Freeform 347"/>
            <p:cNvSpPr>
              <a:spLocks noChangeAspect="1"/>
            </p:cNvSpPr>
            <p:nvPr/>
          </p:nvSpPr>
          <p:spPr bwMode="auto">
            <a:xfrm>
              <a:off x="5150" y="1963"/>
              <a:ext cx="13" cy="31"/>
            </a:xfrm>
            <a:custGeom>
              <a:avLst/>
              <a:gdLst>
                <a:gd name="T0" fmla="*/ 0 w 22"/>
                <a:gd name="T1" fmla="*/ 0 h 50"/>
                <a:gd name="T2" fmla="*/ 1 w 22"/>
                <a:gd name="T3" fmla="*/ 1 h 50"/>
                <a:gd name="T4" fmla="*/ 1 w 22"/>
                <a:gd name="T5" fmla="*/ 1 h 50"/>
                <a:gd name="T6" fmla="*/ 1 w 22"/>
                <a:gd name="T7" fmla="*/ 1 h 50"/>
                <a:gd name="T8" fmla="*/ 1 w 22"/>
                <a:gd name="T9" fmla="*/ 1 h 50"/>
                <a:gd name="T10" fmla="*/ 1 w 22"/>
                <a:gd name="T11" fmla="*/ 1 h 50"/>
                <a:gd name="T12" fmla="*/ 1 w 22"/>
                <a:gd name="T13" fmla="*/ 1 h 50"/>
                <a:gd name="T14" fmla="*/ 1 w 22"/>
                <a:gd name="T15" fmla="*/ 1 h 50"/>
                <a:gd name="T16" fmla="*/ 1 w 22"/>
                <a:gd name="T17" fmla="*/ 1 h 50"/>
                <a:gd name="T18" fmla="*/ 1 w 22"/>
                <a:gd name="T19" fmla="*/ 1 h 50"/>
                <a:gd name="T20" fmla="*/ 1 w 22"/>
                <a:gd name="T21" fmla="*/ 1 h 50"/>
                <a:gd name="T22" fmla="*/ 1 w 22"/>
                <a:gd name="T23" fmla="*/ 1 h 50"/>
                <a:gd name="T24" fmla="*/ 1 w 22"/>
                <a:gd name="T25" fmla="*/ 1 h 50"/>
                <a:gd name="T26" fmla="*/ 1 w 22"/>
                <a:gd name="T27" fmla="*/ 1 h 50"/>
                <a:gd name="T28" fmla="*/ 1 w 22"/>
                <a:gd name="T29" fmla="*/ 1 h 50"/>
                <a:gd name="T30" fmla="*/ 1 w 22"/>
                <a:gd name="T31" fmla="*/ 1 h 50"/>
                <a:gd name="T32" fmla="*/ 1 w 22"/>
                <a:gd name="T33" fmla="*/ 1 h 50"/>
                <a:gd name="T34" fmla="*/ 1 w 22"/>
                <a:gd name="T35" fmla="*/ 1 h 50"/>
                <a:gd name="T36" fmla="*/ 1 w 22"/>
                <a:gd name="T37" fmla="*/ 1 h 50"/>
                <a:gd name="T38" fmla="*/ 1 w 22"/>
                <a:gd name="T39" fmla="*/ 1 h 50"/>
                <a:gd name="T40" fmla="*/ 1 w 22"/>
                <a:gd name="T41" fmla="*/ 1 h 50"/>
                <a:gd name="T42" fmla="*/ 1 w 22"/>
                <a:gd name="T43" fmla="*/ 1 h 50"/>
                <a:gd name="T44" fmla="*/ 0 w 22"/>
                <a:gd name="T45" fmla="*/ 1 h 50"/>
                <a:gd name="T46" fmla="*/ 1 w 22"/>
                <a:gd name="T47" fmla="*/ 1 h 50"/>
                <a:gd name="T48" fmla="*/ 0 w 22"/>
                <a:gd name="T49" fmla="*/ 0 h 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"/>
                <a:gd name="T76" fmla="*/ 0 h 50"/>
                <a:gd name="T77" fmla="*/ 22 w 22"/>
                <a:gd name="T78" fmla="*/ 50 h 5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" h="50">
                  <a:moveTo>
                    <a:pt x="0" y="0"/>
                  </a:moveTo>
                  <a:lnTo>
                    <a:pt x="6" y="2"/>
                  </a:lnTo>
                  <a:lnTo>
                    <a:pt x="8" y="10"/>
                  </a:lnTo>
                  <a:lnTo>
                    <a:pt x="8" y="14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2" y="14"/>
                  </a:lnTo>
                  <a:lnTo>
                    <a:pt x="16" y="16"/>
                  </a:lnTo>
                  <a:lnTo>
                    <a:pt x="14" y="20"/>
                  </a:lnTo>
                  <a:lnTo>
                    <a:pt x="18" y="22"/>
                  </a:lnTo>
                  <a:lnTo>
                    <a:pt x="20" y="26"/>
                  </a:lnTo>
                  <a:lnTo>
                    <a:pt x="8" y="26"/>
                  </a:lnTo>
                  <a:lnTo>
                    <a:pt x="8" y="30"/>
                  </a:lnTo>
                  <a:lnTo>
                    <a:pt x="10" y="38"/>
                  </a:lnTo>
                  <a:lnTo>
                    <a:pt x="16" y="44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6" y="50"/>
                  </a:lnTo>
                  <a:lnTo>
                    <a:pt x="12" y="50"/>
                  </a:lnTo>
                  <a:lnTo>
                    <a:pt x="8" y="48"/>
                  </a:lnTo>
                  <a:lnTo>
                    <a:pt x="6" y="46"/>
                  </a:lnTo>
                  <a:lnTo>
                    <a:pt x="2" y="32"/>
                  </a:lnTo>
                  <a:lnTo>
                    <a:pt x="0" y="22"/>
                  </a:lnTo>
                  <a:lnTo>
                    <a:pt x="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59" name="Freeform 348"/>
            <p:cNvSpPr>
              <a:spLocks noChangeAspect="1"/>
            </p:cNvSpPr>
            <p:nvPr/>
          </p:nvSpPr>
          <p:spPr bwMode="auto">
            <a:xfrm>
              <a:off x="5281" y="2009"/>
              <a:ext cx="95" cy="80"/>
            </a:xfrm>
            <a:custGeom>
              <a:avLst/>
              <a:gdLst>
                <a:gd name="T0" fmla="*/ 0 w 154"/>
                <a:gd name="T1" fmla="*/ 0 h 130"/>
                <a:gd name="T2" fmla="*/ 1 w 154"/>
                <a:gd name="T3" fmla="*/ 1 h 130"/>
                <a:gd name="T4" fmla="*/ 1 w 154"/>
                <a:gd name="T5" fmla="*/ 1 h 130"/>
                <a:gd name="T6" fmla="*/ 1 w 154"/>
                <a:gd name="T7" fmla="*/ 1 h 130"/>
                <a:gd name="T8" fmla="*/ 1 w 154"/>
                <a:gd name="T9" fmla="*/ 1 h 130"/>
                <a:gd name="T10" fmla="*/ 1 w 154"/>
                <a:gd name="T11" fmla="*/ 1 h 130"/>
                <a:gd name="T12" fmla="*/ 1 w 154"/>
                <a:gd name="T13" fmla="*/ 1 h 130"/>
                <a:gd name="T14" fmla="*/ 2 w 154"/>
                <a:gd name="T15" fmla="*/ 1 h 130"/>
                <a:gd name="T16" fmla="*/ 2 w 154"/>
                <a:gd name="T17" fmla="*/ 1 h 130"/>
                <a:gd name="T18" fmla="*/ 2 w 154"/>
                <a:gd name="T19" fmla="*/ 1 h 130"/>
                <a:gd name="T20" fmla="*/ 2 w 154"/>
                <a:gd name="T21" fmla="*/ 1 h 130"/>
                <a:gd name="T22" fmla="*/ 2 w 154"/>
                <a:gd name="T23" fmla="*/ 1 h 130"/>
                <a:gd name="T24" fmla="*/ 2 w 154"/>
                <a:gd name="T25" fmla="*/ 1 h 130"/>
                <a:gd name="T26" fmla="*/ 2 w 154"/>
                <a:gd name="T27" fmla="*/ 1 h 130"/>
                <a:gd name="T28" fmla="*/ 2 w 154"/>
                <a:gd name="T29" fmla="*/ 1 h 130"/>
                <a:gd name="T30" fmla="*/ 2 w 154"/>
                <a:gd name="T31" fmla="*/ 2 h 130"/>
                <a:gd name="T32" fmla="*/ 2 w 154"/>
                <a:gd name="T33" fmla="*/ 2 h 130"/>
                <a:gd name="T34" fmla="*/ 2 w 154"/>
                <a:gd name="T35" fmla="*/ 2 h 130"/>
                <a:gd name="T36" fmla="*/ 4 w 154"/>
                <a:gd name="T37" fmla="*/ 2 h 130"/>
                <a:gd name="T38" fmla="*/ 4 w 154"/>
                <a:gd name="T39" fmla="*/ 2 h 130"/>
                <a:gd name="T40" fmla="*/ 2 w 154"/>
                <a:gd name="T41" fmla="*/ 2 h 130"/>
                <a:gd name="T42" fmla="*/ 2 w 154"/>
                <a:gd name="T43" fmla="*/ 2 h 130"/>
                <a:gd name="T44" fmla="*/ 2 w 154"/>
                <a:gd name="T45" fmla="*/ 2 h 130"/>
                <a:gd name="T46" fmla="*/ 2 w 154"/>
                <a:gd name="T47" fmla="*/ 2 h 130"/>
                <a:gd name="T48" fmla="*/ 1 w 154"/>
                <a:gd name="T49" fmla="*/ 2 h 130"/>
                <a:gd name="T50" fmla="*/ 1 w 154"/>
                <a:gd name="T51" fmla="*/ 1 h 130"/>
                <a:gd name="T52" fmla="*/ 1 w 154"/>
                <a:gd name="T53" fmla="*/ 1 h 130"/>
                <a:gd name="T54" fmla="*/ 1 w 154"/>
                <a:gd name="T55" fmla="*/ 1 h 130"/>
                <a:gd name="T56" fmla="*/ 1 w 154"/>
                <a:gd name="T57" fmla="*/ 1 h 130"/>
                <a:gd name="T58" fmla="*/ 1 w 154"/>
                <a:gd name="T59" fmla="*/ 1 h 130"/>
                <a:gd name="T60" fmla="*/ 1 w 154"/>
                <a:gd name="T61" fmla="*/ 1 h 130"/>
                <a:gd name="T62" fmla="*/ 1 w 154"/>
                <a:gd name="T63" fmla="*/ 2 h 130"/>
                <a:gd name="T64" fmla="*/ 1 w 154"/>
                <a:gd name="T65" fmla="*/ 2 h 130"/>
                <a:gd name="T66" fmla="*/ 1 w 154"/>
                <a:gd name="T67" fmla="*/ 2 h 130"/>
                <a:gd name="T68" fmla="*/ 1 w 154"/>
                <a:gd name="T69" fmla="*/ 2 h 130"/>
                <a:gd name="T70" fmla="*/ 1 w 154"/>
                <a:gd name="T71" fmla="*/ 2 h 130"/>
                <a:gd name="T72" fmla="*/ 0 w 154"/>
                <a:gd name="T73" fmla="*/ 2 h 130"/>
                <a:gd name="T74" fmla="*/ 0 w 154"/>
                <a:gd name="T75" fmla="*/ 0 h 13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4"/>
                <a:gd name="T115" fmla="*/ 0 h 130"/>
                <a:gd name="T116" fmla="*/ 154 w 154"/>
                <a:gd name="T117" fmla="*/ 130 h 13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4" h="130">
                  <a:moveTo>
                    <a:pt x="0" y="0"/>
                  </a:moveTo>
                  <a:lnTo>
                    <a:pt x="14" y="4"/>
                  </a:lnTo>
                  <a:lnTo>
                    <a:pt x="32" y="10"/>
                  </a:lnTo>
                  <a:lnTo>
                    <a:pt x="50" y="18"/>
                  </a:lnTo>
                  <a:lnTo>
                    <a:pt x="66" y="28"/>
                  </a:lnTo>
                  <a:lnTo>
                    <a:pt x="74" y="38"/>
                  </a:lnTo>
                  <a:lnTo>
                    <a:pt x="84" y="44"/>
                  </a:lnTo>
                  <a:lnTo>
                    <a:pt x="100" y="52"/>
                  </a:lnTo>
                  <a:lnTo>
                    <a:pt x="108" y="58"/>
                  </a:lnTo>
                  <a:lnTo>
                    <a:pt x="108" y="62"/>
                  </a:lnTo>
                  <a:lnTo>
                    <a:pt x="110" y="64"/>
                  </a:lnTo>
                  <a:lnTo>
                    <a:pt x="108" y="66"/>
                  </a:lnTo>
                  <a:lnTo>
                    <a:pt x="94" y="66"/>
                  </a:lnTo>
                  <a:lnTo>
                    <a:pt x="100" y="72"/>
                  </a:lnTo>
                  <a:lnTo>
                    <a:pt x="110" y="86"/>
                  </a:lnTo>
                  <a:lnTo>
                    <a:pt x="124" y="102"/>
                  </a:lnTo>
                  <a:lnTo>
                    <a:pt x="130" y="106"/>
                  </a:lnTo>
                  <a:lnTo>
                    <a:pt x="138" y="114"/>
                  </a:lnTo>
                  <a:lnTo>
                    <a:pt x="154" y="124"/>
                  </a:lnTo>
                  <a:lnTo>
                    <a:pt x="152" y="130"/>
                  </a:lnTo>
                  <a:lnTo>
                    <a:pt x="136" y="122"/>
                  </a:lnTo>
                  <a:lnTo>
                    <a:pt x="124" y="120"/>
                  </a:lnTo>
                  <a:lnTo>
                    <a:pt x="104" y="118"/>
                  </a:lnTo>
                  <a:lnTo>
                    <a:pt x="94" y="106"/>
                  </a:lnTo>
                  <a:lnTo>
                    <a:pt x="84" y="92"/>
                  </a:lnTo>
                  <a:lnTo>
                    <a:pt x="72" y="84"/>
                  </a:lnTo>
                  <a:lnTo>
                    <a:pt x="60" y="76"/>
                  </a:lnTo>
                  <a:lnTo>
                    <a:pt x="46" y="70"/>
                  </a:lnTo>
                  <a:lnTo>
                    <a:pt x="46" y="80"/>
                  </a:lnTo>
                  <a:lnTo>
                    <a:pt x="42" y="86"/>
                  </a:lnTo>
                  <a:lnTo>
                    <a:pt x="28" y="88"/>
                  </a:lnTo>
                  <a:lnTo>
                    <a:pt x="30" y="96"/>
                  </a:lnTo>
                  <a:lnTo>
                    <a:pt x="38" y="100"/>
                  </a:lnTo>
                  <a:lnTo>
                    <a:pt x="32" y="106"/>
                  </a:lnTo>
                  <a:lnTo>
                    <a:pt x="18" y="102"/>
                  </a:lnTo>
                  <a:lnTo>
                    <a:pt x="8" y="102"/>
                  </a:lnTo>
                  <a:lnTo>
                    <a:pt x="0" y="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60" name="Freeform 349"/>
            <p:cNvSpPr>
              <a:spLocks noChangeAspect="1"/>
            </p:cNvSpPr>
            <p:nvPr/>
          </p:nvSpPr>
          <p:spPr bwMode="auto">
            <a:xfrm>
              <a:off x="5358" y="2024"/>
              <a:ext cx="35" cy="22"/>
            </a:xfrm>
            <a:custGeom>
              <a:avLst/>
              <a:gdLst>
                <a:gd name="T0" fmla="*/ 0 w 58"/>
                <a:gd name="T1" fmla="*/ 1 h 36"/>
                <a:gd name="T2" fmla="*/ 1 w 58"/>
                <a:gd name="T3" fmla="*/ 1 h 36"/>
                <a:gd name="T4" fmla="*/ 1 w 58"/>
                <a:gd name="T5" fmla="*/ 1 h 36"/>
                <a:gd name="T6" fmla="*/ 1 w 58"/>
                <a:gd name="T7" fmla="*/ 1 h 36"/>
                <a:gd name="T8" fmla="*/ 1 w 58"/>
                <a:gd name="T9" fmla="*/ 1 h 36"/>
                <a:gd name="T10" fmla="*/ 1 w 58"/>
                <a:gd name="T11" fmla="*/ 0 h 36"/>
                <a:gd name="T12" fmla="*/ 1 w 58"/>
                <a:gd name="T13" fmla="*/ 1 h 36"/>
                <a:gd name="T14" fmla="*/ 1 w 58"/>
                <a:gd name="T15" fmla="*/ 1 h 36"/>
                <a:gd name="T16" fmla="*/ 1 w 58"/>
                <a:gd name="T17" fmla="*/ 1 h 36"/>
                <a:gd name="T18" fmla="*/ 1 w 58"/>
                <a:gd name="T19" fmla="*/ 1 h 36"/>
                <a:gd name="T20" fmla="*/ 1 w 58"/>
                <a:gd name="T21" fmla="*/ 1 h 36"/>
                <a:gd name="T22" fmla="*/ 1 w 58"/>
                <a:gd name="T23" fmla="*/ 1 h 36"/>
                <a:gd name="T24" fmla="*/ 1 w 58"/>
                <a:gd name="T25" fmla="*/ 1 h 36"/>
                <a:gd name="T26" fmla="*/ 0 w 58"/>
                <a:gd name="T27" fmla="*/ 1 h 36"/>
                <a:gd name="T28" fmla="*/ 0 w 58"/>
                <a:gd name="T29" fmla="*/ 1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8"/>
                <a:gd name="T46" fmla="*/ 0 h 36"/>
                <a:gd name="T47" fmla="*/ 58 w 58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8" h="36">
                  <a:moveTo>
                    <a:pt x="0" y="22"/>
                  </a:moveTo>
                  <a:lnTo>
                    <a:pt x="14" y="22"/>
                  </a:lnTo>
                  <a:lnTo>
                    <a:pt x="34" y="22"/>
                  </a:lnTo>
                  <a:lnTo>
                    <a:pt x="40" y="16"/>
                  </a:lnTo>
                  <a:lnTo>
                    <a:pt x="50" y="6"/>
                  </a:lnTo>
                  <a:lnTo>
                    <a:pt x="56" y="0"/>
                  </a:lnTo>
                  <a:lnTo>
                    <a:pt x="58" y="10"/>
                  </a:lnTo>
                  <a:lnTo>
                    <a:pt x="54" y="18"/>
                  </a:lnTo>
                  <a:lnTo>
                    <a:pt x="46" y="22"/>
                  </a:lnTo>
                  <a:lnTo>
                    <a:pt x="38" y="28"/>
                  </a:lnTo>
                  <a:lnTo>
                    <a:pt x="32" y="34"/>
                  </a:lnTo>
                  <a:lnTo>
                    <a:pt x="20" y="36"/>
                  </a:lnTo>
                  <a:lnTo>
                    <a:pt x="6" y="32"/>
                  </a:lnTo>
                  <a:lnTo>
                    <a:pt x="0" y="2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61" name="Freeform 350"/>
            <p:cNvSpPr>
              <a:spLocks noChangeAspect="1"/>
            </p:cNvSpPr>
            <p:nvPr/>
          </p:nvSpPr>
          <p:spPr bwMode="auto">
            <a:xfrm>
              <a:off x="5415" y="2034"/>
              <a:ext cx="13" cy="18"/>
            </a:xfrm>
            <a:custGeom>
              <a:avLst/>
              <a:gdLst>
                <a:gd name="T0" fmla="*/ 0 w 22"/>
                <a:gd name="T1" fmla="*/ 0 h 28"/>
                <a:gd name="T2" fmla="*/ 1 w 22"/>
                <a:gd name="T3" fmla="*/ 1 h 28"/>
                <a:gd name="T4" fmla="*/ 1 w 22"/>
                <a:gd name="T5" fmla="*/ 1 h 28"/>
                <a:gd name="T6" fmla="*/ 1 w 22"/>
                <a:gd name="T7" fmla="*/ 1 h 28"/>
                <a:gd name="T8" fmla="*/ 1 w 22"/>
                <a:gd name="T9" fmla="*/ 1 h 28"/>
                <a:gd name="T10" fmla="*/ 1 w 22"/>
                <a:gd name="T11" fmla="*/ 1 h 28"/>
                <a:gd name="T12" fmla="*/ 1 w 22"/>
                <a:gd name="T13" fmla="*/ 1 h 28"/>
                <a:gd name="T14" fmla="*/ 0 w 22"/>
                <a:gd name="T15" fmla="*/ 0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28"/>
                <a:gd name="T26" fmla="*/ 22 w 22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28">
                  <a:moveTo>
                    <a:pt x="0" y="0"/>
                  </a:moveTo>
                  <a:lnTo>
                    <a:pt x="10" y="6"/>
                  </a:lnTo>
                  <a:lnTo>
                    <a:pt x="20" y="16"/>
                  </a:lnTo>
                  <a:lnTo>
                    <a:pt x="22" y="28"/>
                  </a:lnTo>
                  <a:lnTo>
                    <a:pt x="12" y="22"/>
                  </a:lnTo>
                  <a:lnTo>
                    <a:pt x="8" y="14"/>
                  </a:lnTo>
                  <a:lnTo>
                    <a:pt x="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62" name="Freeform 351"/>
            <p:cNvSpPr>
              <a:spLocks noChangeAspect="1"/>
            </p:cNvSpPr>
            <p:nvPr/>
          </p:nvSpPr>
          <p:spPr bwMode="auto">
            <a:xfrm>
              <a:off x="5463" y="2074"/>
              <a:ext cx="11" cy="7"/>
            </a:xfrm>
            <a:custGeom>
              <a:avLst/>
              <a:gdLst>
                <a:gd name="T0" fmla="*/ 1 w 20"/>
                <a:gd name="T1" fmla="*/ 0 h 12"/>
                <a:gd name="T2" fmla="*/ 1 w 20"/>
                <a:gd name="T3" fmla="*/ 0 h 12"/>
                <a:gd name="T4" fmla="*/ 1 w 20"/>
                <a:gd name="T5" fmla="*/ 1 h 12"/>
                <a:gd name="T6" fmla="*/ 1 w 20"/>
                <a:gd name="T7" fmla="*/ 1 h 12"/>
                <a:gd name="T8" fmla="*/ 1 w 20"/>
                <a:gd name="T9" fmla="*/ 1 h 12"/>
                <a:gd name="T10" fmla="*/ 1 w 20"/>
                <a:gd name="T11" fmla="*/ 1 h 12"/>
                <a:gd name="T12" fmla="*/ 1 w 20"/>
                <a:gd name="T13" fmla="*/ 1 h 12"/>
                <a:gd name="T14" fmla="*/ 0 w 20"/>
                <a:gd name="T15" fmla="*/ 1 h 12"/>
                <a:gd name="T16" fmla="*/ 1 w 20"/>
                <a:gd name="T17" fmla="*/ 0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12"/>
                <a:gd name="T29" fmla="*/ 20 w 20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12">
                  <a:moveTo>
                    <a:pt x="4" y="0"/>
                  </a:moveTo>
                  <a:lnTo>
                    <a:pt x="10" y="0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4" y="10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63" name="Freeform 352"/>
            <p:cNvSpPr>
              <a:spLocks noChangeAspect="1"/>
            </p:cNvSpPr>
            <p:nvPr/>
          </p:nvSpPr>
          <p:spPr bwMode="auto">
            <a:xfrm>
              <a:off x="5472" y="2064"/>
              <a:ext cx="10" cy="12"/>
            </a:xfrm>
            <a:custGeom>
              <a:avLst/>
              <a:gdLst>
                <a:gd name="T0" fmla="*/ 0 w 16"/>
                <a:gd name="T1" fmla="*/ 0 h 20"/>
                <a:gd name="T2" fmla="*/ 1 w 16"/>
                <a:gd name="T3" fmla="*/ 1 h 20"/>
                <a:gd name="T4" fmla="*/ 1 w 16"/>
                <a:gd name="T5" fmla="*/ 1 h 20"/>
                <a:gd name="T6" fmla="*/ 1 w 16"/>
                <a:gd name="T7" fmla="*/ 1 h 20"/>
                <a:gd name="T8" fmla="*/ 1 w 16"/>
                <a:gd name="T9" fmla="*/ 1 h 20"/>
                <a:gd name="T10" fmla="*/ 1 w 16"/>
                <a:gd name="T11" fmla="*/ 1 h 20"/>
                <a:gd name="T12" fmla="*/ 0 w 16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20"/>
                <a:gd name="T23" fmla="*/ 16 w 16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20">
                  <a:moveTo>
                    <a:pt x="0" y="0"/>
                  </a:moveTo>
                  <a:lnTo>
                    <a:pt x="2" y="8"/>
                  </a:lnTo>
                  <a:lnTo>
                    <a:pt x="6" y="18"/>
                  </a:lnTo>
                  <a:lnTo>
                    <a:pt x="16" y="20"/>
                  </a:lnTo>
                  <a:lnTo>
                    <a:pt x="14" y="8"/>
                  </a:lnTo>
                  <a:lnTo>
                    <a:pt x="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64" name="Freeform 353"/>
            <p:cNvSpPr>
              <a:spLocks noChangeAspect="1"/>
            </p:cNvSpPr>
            <p:nvPr/>
          </p:nvSpPr>
          <p:spPr bwMode="auto">
            <a:xfrm>
              <a:off x="5481" y="2084"/>
              <a:ext cx="8" cy="6"/>
            </a:xfrm>
            <a:custGeom>
              <a:avLst/>
              <a:gdLst>
                <a:gd name="T0" fmla="*/ 0 w 14"/>
                <a:gd name="T1" fmla="*/ 1 h 10"/>
                <a:gd name="T2" fmla="*/ 1 w 14"/>
                <a:gd name="T3" fmla="*/ 0 h 10"/>
                <a:gd name="T4" fmla="*/ 1 w 14"/>
                <a:gd name="T5" fmla="*/ 1 h 10"/>
                <a:gd name="T6" fmla="*/ 1 w 14"/>
                <a:gd name="T7" fmla="*/ 1 h 10"/>
                <a:gd name="T8" fmla="*/ 1 w 14"/>
                <a:gd name="T9" fmla="*/ 1 h 10"/>
                <a:gd name="T10" fmla="*/ 0 w 14"/>
                <a:gd name="T11" fmla="*/ 1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10"/>
                <a:gd name="T20" fmla="*/ 14 w 14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10">
                  <a:moveTo>
                    <a:pt x="0" y="2"/>
                  </a:moveTo>
                  <a:lnTo>
                    <a:pt x="6" y="0"/>
                  </a:lnTo>
                  <a:lnTo>
                    <a:pt x="14" y="4"/>
                  </a:lnTo>
                  <a:lnTo>
                    <a:pt x="14" y="10"/>
                  </a:lnTo>
                  <a:lnTo>
                    <a:pt x="6" y="8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65" name="Freeform 354"/>
            <p:cNvSpPr>
              <a:spLocks noChangeAspect="1"/>
            </p:cNvSpPr>
            <p:nvPr/>
          </p:nvSpPr>
          <p:spPr bwMode="auto">
            <a:xfrm>
              <a:off x="5507" y="2183"/>
              <a:ext cx="28" cy="22"/>
            </a:xfrm>
            <a:custGeom>
              <a:avLst/>
              <a:gdLst>
                <a:gd name="T0" fmla="*/ 0 w 44"/>
                <a:gd name="T1" fmla="*/ 0 h 36"/>
                <a:gd name="T2" fmla="*/ 1 w 44"/>
                <a:gd name="T3" fmla="*/ 1 h 36"/>
                <a:gd name="T4" fmla="*/ 1 w 44"/>
                <a:gd name="T5" fmla="*/ 1 h 36"/>
                <a:gd name="T6" fmla="*/ 1 w 44"/>
                <a:gd name="T7" fmla="*/ 1 h 36"/>
                <a:gd name="T8" fmla="*/ 1 w 44"/>
                <a:gd name="T9" fmla="*/ 1 h 36"/>
                <a:gd name="T10" fmla="*/ 1 w 44"/>
                <a:gd name="T11" fmla="*/ 1 h 36"/>
                <a:gd name="T12" fmla="*/ 1 w 44"/>
                <a:gd name="T13" fmla="*/ 1 h 36"/>
                <a:gd name="T14" fmla="*/ 1 w 44"/>
                <a:gd name="T15" fmla="*/ 1 h 36"/>
                <a:gd name="T16" fmla="*/ 1 w 44"/>
                <a:gd name="T17" fmla="*/ 1 h 36"/>
                <a:gd name="T18" fmla="*/ 1 w 44"/>
                <a:gd name="T19" fmla="*/ 1 h 36"/>
                <a:gd name="T20" fmla="*/ 0 w 44"/>
                <a:gd name="T21" fmla="*/ 0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36"/>
                <a:gd name="T35" fmla="*/ 44 w 44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36">
                  <a:moveTo>
                    <a:pt x="0" y="0"/>
                  </a:moveTo>
                  <a:lnTo>
                    <a:pt x="14" y="6"/>
                  </a:lnTo>
                  <a:lnTo>
                    <a:pt x="24" y="18"/>
                  </a:lnTo>
                  <a:lnTo>
                    <a:pt x="34" y="24"/>
                  </a:lnTo>
                  <a:lnTo>
                    <a:pt x="44" y="32"/>
                  </a:lnTo>
                  <a:lnTo>
                    <a:pt x="42" y="36"/>
                  </a:lnTo>
                  <a:lnTo>
                    <a:pt x="30" y="28"/>
                  </a:lnTo>
                  <a:lnTo>
                    <a:pt x="20" y="20"/>
                  </a:lnTo>
                  <a:lnTo>
                    <a:pt x="10" y="12"/>
                  </a:lnTo>
                  <a:lnTo>
                    <a:pt x="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66" name="Freeform 355"/>
            <p:cNvSpPr>
              <a:spLocks noChangeAspect="1"/>
            </p:cNvSpPr>
            <p:nvPr/>
          </p:nvSpPr>
          <p:spPr bwMode="auto">
            <a:xfrm>
              <a:off x="5317" y="2402"/>
              <a:ext cx="36" cy="36"/>
            </a:xfrm>
            <a:custGeom>
              <a:avLst/>
              <a:gdLst>
                <a:gd name="T0" fmla="*/ 1 w 58"/>
                <a:gd name="T1" fmla="*/ 0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1 h 58"/>
                <a:gd name="T16" fmla="*/ 1 w 58"/>
                <a:gd name="T17" fmla="*/ 1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1 w 58"/>
                <a:gd name="T25" fmla="*/ 1 h 58"/>
                <a:gd name="T26" fmla="*/ 1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0 w 58"/>
                <a:gd name="T37" fmla="*/ 1 h 58"/>
                <a:gd name="T38" fmla="*/ 1 w 58"/>
                <a:gd name="T39" fmla="*/ 0 h 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8"/>
                <a:gd name="T61" fmla="*/ 0 h 58"/>
                <a:gd name="T62" fmla="*/ 58 w 58"/>
                <a:gd name="T63" fmla="*/ 58 h 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8" h="58">
                  <a:moveTo>
                    <a:pt x="2" y="0"/>
                  </a:moveTo>
                  <a:lnTo>
                    <a:pt x="12" y="6"/>
                  </a:lnTo>
                  <a:lnTo>
                    <a:pt x="26" y="12"/>
                  </a:lnTo>
                  <a:lnTo>
                    <a:pt x="40" y="10"/>
                  </a:lnTo>
                  <a:lnTo>
                    <a:pt x="52" y="8"/>
                  </a:lnTo>
                  <a:lnTo>
                    <a:pt x="58" y="10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52" y="42"/>
                  </a:lnTo>
                  <a:lnTo>
                    <a:pt x="48" y="46"/>
                  </a:lnTo>
                  <a:lnTo>
                    <a:pt x="42" y="46"/>
                  </a:lnTo>
                  <a:lnTo>
                    <a:pt x="40" y="50"/>
                  </a:lnTo>
                  <a:lnTo>
                    <a:pt x="32" y="58"/>
                  </a:lnTo>
                  <a:lnTo>
                    <a:pt x="24" y="56"/>
                  </a:lnTo>
                  <a:lnTo>
                    <a:pt x="16" y="48"/>
                  </a:lnTo>
                  <a:lnTo>
                    <a:pt x="10" y="40"/>
                  </a:lnTo>
                  <a:lnTo>
                    <a:pt x="12" y="26"/>
                  </a:lnTo>
                  <a:lnTo>
                    <a:pt x="8" y="18"/>
                  </a:lnTo>
                  <a:lnTo>
                    <a:pt x="0" y="1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67" name="Freeform 356"/>
            <p:cNvSpPr>
              <a:spLocks noChangeAspect="1"/>
            </p:cNvSpPr>
            <p:nvPr/>
          </p:nvSpPr>
          <p:spPr bwMode="auto">
            <a:xfrm>
              <a:off x="5010" y="2090"/>
              <a:ext cx="394" cy="292"/>
            </a:xfrm>
            <a:custGeom>
              <a:avLst/>
              <a:gdLst>
                <a:gd name="T0" fmla="*/ 6 w 640"/>
                <a:gd name="T1" fmla="*/ 1 h 476"/>
                <a:gd name="T2" fmla="*/ 6 w 640"/>
                <a:gd name="T3" fmla="*/ 1 h 476"/>
                <a:gd name="T4" fmla="*/ 7 w 640"/>
                <a:gd name="T5" fmla="*/ 1 h 476"/>
                <a:gd name="T6" fmla="*/ 7 w 640"/>
                <a:gd name="T7" fmla="*/ 1 h 476"/>
                <a:gd name="T8" fmla="*/ 7 w 640"/>
                <a:gd name="T9" fmla="*/ 1 h 476"/>
                <a:gd name="T10" fmla="*/ 7 w 640"/>
                <a:gd name="T11" fmla="*/ 1 h 476"/>
                <a:gd name="T12" fmla="*/ 7 w 640"/>
                <a:gd name="T13" fmla="*/ 1 h 476"/>
                <a:gd name="T14" fmla="*/ 9 w 640"/>
                <a:gd name="T15" fmla="*/ 2 h 476"/>
                <a:gd name="T16" fmla="*/ 9 w 640"/>
                <a:gd name="T17" fmla="*/ 1 h 476"/>
                <a:gd name="T18" fmla="*/ 9 w 640"/>
                <a:gd name="T19" fmla="*/ 1 h 476"/>
                <a:gd name="T20" fmla="*/ 10 w 640"/>
                <a:gd name="T21" fmla="*/ 1 h 476"/>
                <a:gd name="T22" fmla="*/ 10 w 640"/>
                <a:gd name="T23" fmla="*/ 1 h 476"/>
                <a:gd name="T24" fmla="*/ 10 w 640"/>
                <a:gd name="T25" fmla="*/ 1 h 476"/>
                <a:gd name="T26" fmla="*/ 10 w 640"/>
                <a:gd name="T27" fmla="*/ 2 h 476"/>
                <a:gd name="T28" fmla="*/ 11 w 640"/>
                <a:gd name="T29" fmla="*/ 2 h 476"/>
                <a:gd name="T30" fmla="*/ 12 w 640"/>
                <a:gd name="T31" fmla="*/ 4 h 476"/>
                <a:gd name="T32" fmla="*/ 12 w 640"/>
                <a:gd name="T33" fmla="*/ 4 h 476"/>
                <a:gd name="T34" fmla="*/ 12 w 640"/>
                <a:gd name="T35" fmla="*/ 4 h 476"/>
                <a:gd name="T36" fmla="*/ 13 w 640"/>
                <a:gd name="T37" fmla="*/ 5 h 476"/>
                <a:gd name="T38" fmla="*/ 14 w 640"/>
                <a:gd name="T39" fmla="*/ 6 h 476"/>
                <a:gd name="T40" fmla="*/ 13 w 640"/>
                <a:gd name="T41" fmla="*/ 7 h 476"/>
                <a:gd name="T42" fmla="*/ 12 w 640"/>
                <a:gd name="T43" fmla="*/ 8 h 476"/>
                <a:gd name="T44" fmla="*/ 12 w 640"/>
                <a:gd name="T45" fmla="*/ 9 h 476"/>
                <a:gd name="T46" fmla="*/ 11 w 640"/>
                <a:gd name="T47" fmla="*/ 9 h 476"/>
                <a:gd name="T48" fmla="*/ 11 w 640"/>
                <a:gd name="T49" fmla="*/ 9 h 476"/>
                <a:gd name="T50" fmla="*/ 10 w 640"/>
                <a:gd name="T51" fmla="*/ 9 h 476"/>
                <a:gd name="T52" fmla="*/ 10 w 640"/>
                <a:gd name="T53" fmla="*/ 9 h 476"/>
                <a:gd name="T54" fmla="*/ 9 w 640"/>
                <a:gd name="T55" fmla="*/ 9 h 476"/>
                <a:gd name="T56" fmla="*/ 9 w 640"/>
                <a:gd name="T57" fmla="*/ 9 h 476"/>
                <a:gd name="T58" fmla="*/ 9 w 640"/>
                <a:gd name="T59" fmla="*/ 9 h 476"/>
                <a:gd name="T60" fmla="*/ 9 w 640"/>
                <a:gd name="T61" fmla="*/ 8 h 476"/>
                <a:gd name="T62" fmla="*/ 8 w 640"/>
                <a:gd name="T63" fmla="*/ 8 h 476"/>
                <a:gd name="T64" fmla="*/ 8 w 640"/>
                <a:gd name="T65" fmla="*/ 7 h 476"/>
                <a:gd name="T66" fmla="*/ 8 w 640"/>
                <a:gd name="T67" fmla="*/ 7 h 476"/>
                <a:gd name="T68" fmla="*/ 7 w 640"/>
                <a:gd name="T69" fmla="*/ 8 h 476"/>
                <a:gd name="T70" fmla="*/ 7 w 640"/>
                <a:gd name="T71" fmla="*/ 7 h 476"/>
                <a:gd name="T72" fmla="*/ 6 w 640"/>
                <a:gd name="T73" fmla="*/ 7 h 476"/>
                <a:gd name="T74" fmla="*/ 4 w 640"/>
                <a:gd name="T75" fmla="*/ 7 h 476"/>
                <a:gd name="T76" fmla="*/ 4 w 640"/>
                <a:gd name="T77" fmla="*/ 7 h 476"/>
                <a:gd name="T78" fmla="*/ 2 w 640"/>
                <a:gd name="T79" fmla="*/ 8 h 476"/>
                <a:gd name="T80" fmla="*/ 1 w 640"/>
                <a:gd name="T81" fmla="*/ 8 h 476"/>
                <a:gd name="T82" fmla="*/ 1 w 640"/>
                <a:gd name="T83" fmla="*/ 8 h 476"/>
                <a:gd name="T84" fmla="*/ 1 w 640"/>
                <a:gd name="T85" fmla="*/ 7 h 476"/>
                <a:gd name="T86" fmla="*/ 1 w 640"/>
                <a:gd name="T87" fmla="*/ 6 h 476"/>
                <a:gd name="T88" fmla="*/ 1 w 640"/>
                <a:gd name="T89" fmla="*/ 5 h 476"/>
                <a:gd name="T90" fmla="*/ 1 w 640"/>
                <a:gd name="T91" fmla="*/ 5 h 476"/>
                <a:gd name="T92" fmla="*/ 1 w 640"/>
                <a:gd name="T93" fmla="*/ 5 h 476"/>
                <a:gd name="T94" fmla="*/ 1 w 640"/>
                <a:gd name="T95" fmla="*/ 4 h 476"/>
                <a:gd name="T96" fmla="*/ 1 w 640"/>
                <a:gd name="T97" fmla="*/ 4 h 476"/>
                <a:gd name="T98" fmla="*/ 1 w 640"/>
                <a:gd name="T99" fmla="*/ 4 h 476"/>
                <a:gd name="T100" fmla="*/ 2 w 640"/>
                <a:gd name="T101" fmla="*/ 2 h 476"/>
                <a:gd name="T102" fmla="*/ 3 w 640"/>
                <a:gd name="T103" fmla="*/ 2 h 476"/>
                <a:gd name="T104" fmla="*/ 4 w 640"/>
                <a:gd name="T105" fmla="*/ 2 h 476"/>
                <a:gd name="T106" fmla="*/ 4 w 640"/>
                <a:gd name="T107" fmla="*/ 1 h 476"/>
                <a:gd name="T108" fmla="*/ 4 w 640"/>
                <a:gd name="T109" fmla="*/ 1 h 476"/>
                <a:gd name="T110" fmla="*/ 4 w 640"/>
                <a:gd name="T111" fmla="*/ 1 h 476"/>
                <a:gd name="T112" fmla="*/ 6 w 640"/>
                <a:gd name="T113" fmla="*/ 1 h 476"/>
                <a:gd name="T114" fmla="*/ 6 w 640"/>
                <a:gd name="T115" fmla="*/ 1 h 476"/>
                <a:gd name="T116" fmla="*/ 6 w 640"/>
                <a:gd name="T117" fmla="*/ 1 h 47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0"/>
                <a:gd name="T178" fmla="*/ 0 h 476"/>
                <a:gd name="T179" fmla="*/ 640 w 640"/>
                <a:gd name="T180" fmla="*/ 476 h 47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0" h="476">
                  <a:moveTo>
                    <a:pt x="286" y="20"/>
                  </a:moveTo>
                  <a:lnTo>
                    <a:pt x="296" y="22"/>
                  </a:lnTo>
                  <a:lnTo>
                    <a:pt x="308" y="18"/>
                  </a:lnTo>
                  <a:lnTo>
                    <a:pt x="310" y="12"/>
                  </a:lnTo>
                  <a:lnTo>
                    <a:pt x="302" y="6"/>
                  </a:lnTo>
                  <a:lnTo>
                    <a:pt x="308" y="4"/>
                  </a:lnTo>
                  <a:lnTo>
                    <a:pt x="322" y="10"/>
                  </a:lnTo>
                  <a:lnTo>
                    <a:pt x="330" y="14"/>
                  </a:lnTo>
                  <a:lnTo>
                    <a:pt x="340" y="18"/>
                  </a:lnTo>
                  <a:lnTo>
                    <a:pt x="348" y="20"/>
                  </a:lnTo>
                  <a:lnTo>
                    <a:pt x="354" y="22"/>
                  </a:lnTo>
                  <a:lnTo>
                    <a:pt x="362" y="22"/>
                  </a:lnTo>
                  <a:lnTo>
                    <a:pt x="372" y="18"/>
                  </a:lnTo>
                  <a:lnTo>
                    <a:pt x="380" y="22"/>
                  </a:lnTo>
                  <a:lnTo>
                    <a:pt x="372" y="30"/>
                  </a:lnTo>
                  <a:lnTo>
                    <a:pt x="366" y="40"/>
                  </a:lnTo>
                  <a:lnTo>
                    <a:pt x="360" y="48"/>
                  </a:lnTo>
                  <a:lnTo>
                    <a:pt x="352" y="54"/>
                  </a:lnTo>
                  <a:lnTo>
                    <a:pt x="352" y="62"/>
                  </a:lnTo>
                  <a:lnTo>
                    <a:pt x="358" y="68"/>
                  </a:lnTo>
                  <a:lnTo>
                    <a:pt x="372" y="78"/>
                  </a:lnTo>
                  <a:lnTo>
                    <a:pt x="388" y="84"/>
                  </a:lnTo>
                  <a:lnTo>
                    <a:pt x="404" y="96"/>
                  </a:lnTo>
                  <a:lnTo>
                    <a:pt x="416" y="102"/>
                  </a:lnTo>
                  <a:lnTo>
                    <a:pt x="432" y="112"/>
                  </a:lnTo>
                  <a:lnTo>
                    <a:pt x="442" y="100"/>
                  </a:lnTo>
                  <a:lnTo>
                    <a:pt x="450" y="84"/>
                  </a:lnTo>
                  <a:lnTo>
                    <a:pt x="452" y="66"/>
                  </a:lnTo>
                  <a:lnTo>
                    <a:pt x="450" y="40"/>
                  </a:lnTo>
                  <a:lnTo>
                    <a:pt x="456" y="22"/>
                  </a:lnTo>
                  <a:lnTo>
                    <a:pt x="460" y="10"/>
                  </a:lnTo>
                  <a:lnTo>
                    <a:pt x="464" y="0"/>
                  </a:lnTo>
                  <a:lnTo>
                    <a:pt x="470" y="6"/>
                  </a:lnTo>
                  <a:lnTo>
                    <a:pt x="478" y="20"/>
                  </a:lnTo>
                  <a:lnTo>
                    <a:pt x="482" y="32"/>
                  </a:lnTo>
                  <a:lnTo>
                    <a:pt x="484" y="54"/>
                  </a:lnTo>
                  <a:lnTo>
                    <a:pt x="494" y="58"/>
                  </a:lnTo>
                  <a:lnTo>
                    <a:pt x="506" y="62"/>
                  </a:lnTo>
                  <a:lnTo>
                    <a:pt x="510" y="72"/>
                  </a:lnTo>
                  <a:lnTo>
                    <a:pt x="512" y="82"/>
                  </a:lnTo>
                  <a:lnTo>
                    <a:pt x="512" y="96"/>
                  </a:lnTo>
                  <a:lnTo>
                    <a:pt x="522" y="102"/>
                  </a:lnTo>
                  <a:lnTo>
                    <a:pt x="526" y="112"/>
                  </a:lnTo>
                  <a:lnTo>
                    <a:pt x="526" y="124"/>
                  </a:lnTo>
                  <a:lnTo>
                    <a:pt x="532" y="134"/>
                  </a:lnTo>
                  <a:lnTo>
                    <a:pt x="544" y="138"/>
                  </a:lnTo>
                  <a:lnTo>
                    <a:pt x="558" y="148"/>
                  </a:lnTo>
                  <a:lnTo>
                    <a:pt x="568" y="162"/>
                  </a:lnTo>
                  <a:lnTo>
                    <a:pt x="578" y="172"/>
                  </a:lnTo>
                  <a:lnTo>
                    <a:pt x="578" y="182"/>
                  </a:lnTo>
                  <a:lnTo>
                    <a:pt x="582" y="188"/>
                  </a:lnTo>
                  <a:lnTo>
                    <a:pt x="594" y="188"/>
                  </a:lnTo>
                  <a:lnTo>
                    <a:pt x="598" y="204"/>
                  </a:lnTo>
                  <a:lnTo>
                    <a:pt x="612" y="214"/>
                  </a:lnTo>
                  <a:lnTo>
                    <a:pt x="624" y="228"/>
                  </a:lnTo>
                  <a:lnTo>
                    <a:pt x="630" y="242"/>
                  </a:lnTo>
                  <a:lnTo>
                    <a:pt x="634" y="254"/>
                  </a:lnTo>
                  <a:lnTo>
                    <a:pt x="636" y="270"/>
                  </a:lnTo>
                  <a:lnTo>
                    <a:pt x="638" y="282"/>
                  </a:lnTo>
                  <a:lnTo>
                    <a:pt x="640" y="300"/>
                  </a:lnTo>
                  <a:lnTo>
                    <a:pt x="634" y="322"/>
                  </a:lnTo>
                  <a:lnTo>
                    <a:pt x="632" y="340"/>
                  </a:lnTo>
                  <a:lnTo>
                    <a:pt x="624" y="358"/>
                  </a:lnTo>
                  <a:lnTo>
                    <a:pt x="612" y="368"/>
                  </a:lnTo>
                  <a:lnTo>
                    <a:pt x="606" y="380"/>
                  </a:lnTo>
                  <a:lnTo>
                    <a:pt x="596" y="402"/>
                  </a:lnTo>
                  <a:lnTo>
                    <a:pt x="590" y="418"/>
                  </a:lnTo>
                  <a:lnTo>
                    <a:pt x="582" y="432"/>
                  </a:lnTo>
                  <a:lnTo>
                    <a:pt x="582" y="450"/>
                  </a:lnTo>
                  <a:lnTo>
                    <a:pt x="576" y="454"/>
                  </a:lnTo>
                  <a:lnTo>
                    <a:pt x="566" y="454"/>
                  </a:lnTo>
                  <a:lnTo>
                    <a:pt x="550" y="452"/>
                  </a:lnTo>
                  <a:lnTo>
                    <a:pt x="546" y="464"/>
                  </a:lnTo>
                  <a:lnTo>
                    <a:pt x="534" y="472"/>
                  </a:lnTo>
                  <a:lnTo>
                    <a:pt x="532" y="474"/>
                  </a:lnTo>
                  <a:lnTo>
                    <a:pt x="526" y="476"/>
                  </a:lnTo>
                  <a:lnTo>
                    <a:pt x="520" y="472"/>
                  </a:lnTo>
                  <a:lnTo>
                    <a:pt x="516" y="468"/>
                  </a:lnTo>
                  <a:lnTo>
                    <a:pt x="510" y="462"/>
                  </a:lnTo>
                  <a:lnTo>
                    <a:pt x="506" y="458"/>
                  </a:lnTo>
                  <a:lnTo>
                    <a:pt x="500" y="460"/>
                  </a:lnTo>
                  <a:lnTo>
                    <a:pt x="486" y="474"/>
                  </a:lnTo>
                  <a:lnTo>
                    <a:pt x="474" y="470"/>
                  </a:lnTo>
                  <a:lnTo>
                    <a:pt x="462" y="464"/>
                  </a:lnTo>
                  <a:lnTo>
                    <a:pt x="450" y="464"/>
                  </a:lnTo>
                  <a:lnTo>
                    <a:pt x="438" y="462"/>
                  </a:lnTo>
                  <a:lnTo>
                    <a:pt x="430" y="452"/>
                  </a:lnTo>
                  <a:lnTo>
                    <a:pt x="424" y="444"/>
                  </a:lnTo>
                  <a:lnTo>
                    <a:pt x="426" y="434"/>
                  </a:lnTo>
                  <a:lnTo>
                    <a:pt x="418" y="424"/>
                  </a:lnTo>
                  <a:lnTo>
                    <a:pt x="410" y="416"/>
                  </a:lnTo>
                  <a:lnTo>
                    <a:pt x="402" y="416"/>
                  </a:lnTo>
                  <a:lnTo>
                    <a:pt x="400" y="408"/>
                  </a:lnTo>
                  <a:lnTo>
                    <a:pt x="406" y="398"/>
                  </a:lnTo>
                  <a:lnTo>
                    <a:pt x="398" y="394"/>
                  </a:lnTo>
                  <a:lnTo>
                    <a:pt x="390" y="402"/>
                  </a:lnTo>
                  <a:lnTo>
                    <a:pt x="380" y="408"/>
                  </a:lnTo>
                  <a:lnTo>
                    <a:pt x="386" y="388"/>
                  </a:lnTo>
                  <a:lnTo>
                    <a:pt x="392" y="382"/>
                  </a:lnTo>
                  <a:lnTo>
                    <a:pt x="394" y="376"/>
                  </a:lnTo>
                  <a:lnTo>
                    <a:pt x="390" y="366"/>
                  </a:lnTo>
                  <a:lnTo>
                    <a:pt x="382" y="376"/>
                  </a:lnTo>
                  <a:lnTo>
                    <a:pt x="376" y="386"/>
                  </a:lnTo>
                  <a:lnTo>
                    <a:pt x="366" y="394"/>
                  </a:lnTo>
                  <a:lnTo>
                    <a:pt x="360" y="402"/>
                  </a:lnTo>
                  <a:lnTo>
                    <a:pt x="352" y="398"/>
                  </a:lnTo>
                  <a:lnTo>
                    <a:pt x="350" y="386"/>
                  </a:lnTo>
                  <a:lnTo>
                    <a:pt x="340" y="372"/>
                  </a:lnTo>
                  <a:lnTo>
                    <a:pt x="334" y="364"/>
                  </a:lnTo>
                  <a:lnTo>
                    <a:pt x="328" y="358"/>
                  </a:lnTo>
                  <a:lnTo>
                    <a:pt x="298" y="350"/>
                  </a:lnTo>
                  <a:lnTo>
                    <a:pt x="258" y="344"/>
                  </a:lnTo>
                  <a:lnTo>
                    <a:pt x="246" y="348"/>
                  </a:lnTo>
                  <a:lnTo>
                    <a:pt x="228" y="356"/>
                  </a:lnTo>
                  <a:lnTo>
                    <a:pt x="200" y="358"/>
                  </a:lnTo>
                  <a:lnTo>
                    <a:pt x="184" y="368"/>
                  </a:lnTo>
                  <a:lnTo>
                    <a:pt x="172" y="372"/>
                  </a:lnTo>
                  <a:lnTo>
                    <a:pt x="170" y="380"/>
                  </a:lnTo>
                  <a:lnTo>
                    <a:pt x="164" y="386"/>
                  </a:lnTo>
                  <a:lnTo>
                    <a:pt x="108" y="386"/>
                  </a:lnTo>
                  <a:lnTo>
                    <a:pt x="100" y="394"/>
                  </a:lnTo>
                  <a:lnTo>
                    <a:pt x="90" y="394"/>
                  </a:lnTo>
                  <a:lnTo>
                    <a:pt x="80" y="406"/>
                  </a:lnTo>
                  <a:lnTo>
                    <a:pt x="54" y="408"/>
                  </a:lnTo>
                  <a:lnTo>
                    <a:pt x="42" y="400"/>
                  </a:lnTo>
                  <a:lnTo>
                    <a:pt x="30" y="394"/>
                  </a:lnTo>
                  <a:lnTo>
                    <a:pt x="28" y="384"/>
                  </a:lnTo>
                  <a:lnTo>
                    <a:pt x="40" y="378"/>
                  </a:lnTo>
                  <a:lnTo>
                    <a:pt x="40" y="356"/>
                  </a:lnTo>
                  <a:lnTo>
                    <a:pt x="40" y="342"/>
                  </a:lnTo>
                  <a:lnTo>
                    <a:pt x="30" y="328"/>
                  </a:lnTo>
                  <a:lnTo>
                    <a:pt x="30" y="310"/>
                  </a:lnTo>
                  <a:lnTo>
                    <a:pt x="18" y="280"/>
                  </a:lnTo>
                  <a:lnTo>
                    <a:pt x="10" y="264"/>
                  </a:lnTo>
                  <a:lnTo>
                    <a:pt x="4" y="254"/>
                  </a:lnTo>
                  <a:lnTo>
                    <a:pt x="0" y="246"/>
                  </a:lnTo>
                  <a:lnTo>
                    <a:pt x="6" y="248"/>
                  </a:lnTo>
                  <a:lnTo>
                    <a:pt x="10" y="254"/>
                  </a:lnTo>
                  <a:lnTo>
                    <a:pt x="18" y="254"/>
                  </a:lnTo>
                  <a:lnTo>
                    <a:pt x="20" y="244"/>
                  </a:lnTo>
                  <a:lnTo>
                    <a:pt x="12" y="238"/>
                  </a:lnTo>
                  <a:lnTo>
                    <a:pt x="6" y="218"/>
                  </a:lnTo>
                  <a:lnTo>
                    <a:pt x="6" y="204"/>
                  </a:lnTo>
                  <a:lnTo>
                    <a:pt x="12" y="188"/>
                  </a:lnTo>
                  <a:lnTo>
                    <a:pt x="14" y="180"/>
                  </a:lnTo>
                  <a:lnTo>
                    <a:pt x="20" y="186"/>
                  </a:lnTo>
                  <a:lnTo>
                    <a:pt x="24" y="178"/>
                  </a:lnTo>
                  <a:lnTo>
                    <a:pt x="34" y="178"/>
                  </a:lnTo>
                  <a:lnTo>
                    <a:pt x="48" y="162"/>
                  </a:lnTo>
                  <a:lnTo>
                    <a:pt x="62" y="158"/>
                  </a:lnTo>
                  <a:lnTo>
                    <a:pt x="86" y="154"/>
                  </a:lnTo>
                  <a:lnTo>
                    <a:pt x="110" y="146"/>
                  </a:lnTo>
                  <a:lnTo>
                    <a:pt x="122" y="144"/>
                  </a:lnTo>
                  <a:lnTo>
                    <a:pt x="144" y="118"/>
                  </a:lnTo>
                  <a:lnTo>
                    <a:pt x="142" y="106"/>
                  </a:lnTo>
                  <a:lnTo>
                    <a:pt x="146" y="98"/>
                  </a:lnTo>
                  <a:lnTo>
                    <a:pt x="156" y="92"/>
                  </a:lnTo>
                  <a:lnTo>
                    <a:pt x="160" y="98"/>
                  </a:lnTo>
                  <a:lnTo>
                    <a:pt x="164" y="102"/>
                  </a:lnTo>
                  <a:lnTo>
                    <a:pt x="168" y="96"/>
                  </a:lnTo>
                  <a:lnTo>
                    <a:pt x="168" y="84"/>
                  </a:lnTo>
                  <a:lnTo>
                    <a:pt x="176" y="88"/>
                  </a:lnTo>
                  <a:lnTo>
                    <a:pt x="180" y="84"/>
                  </a:lnTo>
                  <a:lnTo>
                    <a:pt x="182" y="72"/>
                  </a:lnTo>
                  <a:lnTo>
                    <a:pt x="192" y="66"/>
                  </a:lnTo>
                  <a:lnTo>
                    <a:pt x="198" y="60"/>
                  </a:lnTo>
                  <a:lnTo>
                    <a:pt x="204" y="60"/>
                  </a:lnTo>
                  <a:lnTo>
                    <a:pt x="220" y="48"/>
                  </a:lnTo>
                  <a:lnTo>
                    <a:pt x="230" y="54"/>
                  </a:lnTo>
                  <a:lnTo>
                    <a:pt x="236" y="60"/>
                  </a:lnTo>
                  <a:lnTo>
                    <a:pt x="242" y="66"/>
                  </a:lnTo>
                  <a:lnTo>
                    <a:pt x="254" y="64"/>
                  </a:lnTo>
                  <a:lnTo>
                    <a:pt x="262" y="62"/>
                  </a:lnTo>
                  <a:lnTo>
                    <a:pt x="256" y="52"/>
                  </a:lnTo>
                  <a:lnTo>
                    <a:pt x="268" y="40"/>
                  </a:lnTo>
                  <a:lnTo>
                    <a:pt x="274" y="28"/>
                  </a:lnTo>
                  <a:lnTo>
                    <a:pt x="282" y="24"/>
                  </a:lnTo>
                  <a:lnTo>
                    <a:pt x="286" y="2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68" name="Freeform 357"/>
            <p:cNvSpPr>
              <a:spLocks noChangeAspect="1"/>
            </p:cNvSpPr>
            <p:nvPr/>
          </p:nvSpPr>
          <p:spPr bwMode="auto">
            <a:xfrm>
              <a:off x="5075" y="1801"/>
              <a:ext cx="43" cy="59"/>
            </a:xfrm>
            <a:custGeom>
              <a:avLst/>
              <a:gdLst>
                <a:gd name="T0" fmla="*/ 1 w 70"/>
                <a:gd name="T1" fmla="*/ 1 h 96"/>
                <a:gd name="T2" fmla="*/ 1 w 70"/>
                <a:gd name="T3" fmla="*/ 1 h 96"/>
                <a:gd name="T4" fmla="*/ 1 w 70"/>
                <a:gd name="T5" fmla="*/ 1 h 96"/>
                <a:gd name="T6" fmla="*/ 1 w 70"/>
                <a:gd name="T7" fmla="*/ 1 h 96"/>
                <a:gd name="T8" fmla="*/ 1 w 70"/>
                <a:gd name="T9" fmla="*/ 1 h 96"/>
                <a:gd name="T10" fmla="*/ 1 w 70"/>
                <a:gd name="T11" fmla="*/ 1 h 96"/>
                <a:gd name="T12" fmla="*/ 1 w 70"/>
                <a:gd name="T13" fmla="*/ 1 h 96"/>
                <a:gd name="T14" fmla="*/ 1 w 70"/>
                <a:gd name="T15" fmla="*/ 1 h 96"/>
                <a:gd name="T16" fmla="*/ 1 w 70"/>
                <a:gd name="T17" fmla="*/ 1 h 96"/>
                <a:gd name="T18" fmla="*/ 1 w 70"/>
                <a:gd name="T19" fmla="*/ 2 h 96"/>
                <a:gd name="T20" fmla="*/ 1 w 70"/>
                <a:gd name="T21" fmla="*/ 2 h 96"/>
                <a:gd name="T22" fmla="*/ 1 w 70"/>
                <a:gd name="T23" fmla="*/ 2 h 96"/>
                <a:gd name="T24" fmla="*/ 1 w 70"/>
                <a:gd name="T25" fmla="*/ 1 h 96"/>
                <a:gd name="T26" fmla="*/ 1 w 70"/>
                <a:gd name="T27" fmla="*/ 1 h 96"/>
                <a:gd name="T28" fmla="*/ 1 w 70"/>
                <a:gd name="T29" fmla="*/ 1 h 96"/>
                <a:gd name="T30" fmla="*/ 1 w 70"/>
                <a:gd name="T31" fmla="*/ 1 h 96"/>
                <a:gd name="T32" fmla="*/ 1 w 70"/>
                <a:gd name="T33" fmla="*/ 1 h 96"/>
                <a:gd name="T34" fmla="*/ 1 w 70"/>
                <a:gd name="T35" fmla="*/ 1 h 96"/>
                <a:gd name="T36" fmla="*/ 1 w 70"/>
                <a:gd name="T37" fmla="*/ 1 h 96"/>
                <a:gd name="T38" fmla="*/ 1 w 70"/>
                <a:gd name="T39" fmla="*/ 1 h 96"/>
                <a:gd name="T40" fmla="*/ 1 w 70"/>
                <a:gd name="T41" fmla="*/ 1 h 96"/>
                <a:gd name="T42" fmla="*/ 1 w 70"/>
                <a:gd name="T43" fmla="*/ 1 h 96"/>
                <a:gd name="T44" fmla="*/ 1 w 70"/>
                <a:gd name="T45" fmla="*/ 1 h 96"/>
                <a:gd name="T46" fmla="*/ 1 w 70"/>
                <a:gd name="T47" fmla="*/ 1 h 96"/>
                <a:gd name="T48" fmla="*/ 1 w 70"/>
                <a:gd name="T49" fmla="*/ 1 h 96"/>
                <a:gd name="T50" fmla="*/ 1 w 70"/>
                <a:gd name="T51" fmla="*/ 1 h 96"/>
                <a:gd name="T52" fmla="*/ 1 w 70"/>
                <a:gd name="T53" fmla="*/ 1 h 96"/>
                <a:gd name="T54" fmla="*/ 1 w 70"/>
                <a:gd name="T55" fmla="*/ 0 h 96"/>
                <a:gd name="T56" fmla="*/ 1 w 70"/>
                <a:gd name="T57" fmla="*/ 1 h 96"/>
                <a:gd name="T58" fmla="*/ 1 w 70"/>
                <a:gd name="T59" fmla="*/ 1 h 96"/>
                <a:gd name="T60" fmla="*/ 1 w 70"/>
                <a:gd name="T61" fmla="*/ 1 h 96"/>
                <a:gd name="T62" fmla="*/ 0 w 70"/>
                <a:gd name="T63" fmla="*/ 1 h 96"/>
                <a:gd name="T64" fmla="*/ 1 w 70"/>
                <a:gd name="T65" fmla="*/ 1 h 96"/>
                <a:gd name="T66" fmla="*/ 1 w 70"/>
                <a:gd name="T67" fmla="*/ 1 h 96"/>
                <a:gd name="T68" fmla="*/ 1 w 70"/>
                <a:gd name="T69" fmla="*/ 1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0"/>
                <a:gd name="T106" fmla="*/ 0 h 96"/>
                <a:gd name="T107" fmla="*/ 70 w 70"/>
                <a:gd name="T108" fmla="*/ 96 h 9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0" h="96">
                  <a:moveTo>
                    <a:pt x="4" y="58"/>
                  </a:moveTo>
                  <a:lnTo>
                    <a:pt x="14" y="64"/>
                  </a:lnTo>
                  <a:lnTo>
                    <a:pt x="16" y="76"/>
                  </a:lnTo>
                  <a:lnTo>
                    <a:pt x="24" y="78"/>
                  </a:lnTo>
                  <a:lnTo>
                    <a:pt x="30" y="72"/>
                  </a:lnTo>
                  <a:lnTo>
                    <a:pt x="38" y="74"/>
                  </a:lnTo>
                  <a:lnTo>
                    <a:pt x="40" y="82"/>
                  </a:lnTo>
                  <a:lnTo>
                    <a:pt x="48" y="80"/>
                  </a:lnTo>
                  <a:lnTo>
                    <a:pt x="52" y="84"/>
                  </a:lnTo>
                  <a:lnTo>
                    <a:pt x="62" y="90"/>
                  </a:lnTo>
                  <a:lnTo>
                    <a:pt x="66" y="96"/>
                  </a:lnTo>
                  <a:lnTo>
                    <a:pt x="70" y="90"/>
                  </a:lnTo>
                  <a:lnTo>
                    <a:pt x="62" y="84"/>
                  </a:lnTo>
                  <a:lnTo>
                    <a:pt x="62" y="78"/>
                  </a:lnTo>
                  <a:lnTo>
                    <a:pt x="58" y="72"/>
                  </a:lnTo>
                  <a:lnTo>
                    <a:pt x="50" y="72"/>
                  </a:lnTo>
                  <a:lnTo>
                    <a:pt x="46" y="68"/>
                  </a:lnTo>
                  <a:lnTo>
                    <a:pt x="40" y="70"/>
                  </a:lnTo>
                  <a:lnTo>
                    <a:pt x="32" y="66"/>
                  </a:lnTo>
                  <a:lnTo>
                    <a:pt x="28" y="62"/>
                  </a:lnTo>
                  <a:lnTo>
                    <a:pt x="26" y="54"/>
                  </a:lnTo>
                  <a:lnTo>
                    <a:pt x="28" y="42"/>
                  </a:lnTo>
                  <a:lnTo>
                    <a:pt x="34" y="40"/>
                  </a:lnTo>
                  <a:lnTo>
                    <a:pt x="40" y="26"/>
                  </a:lnTo>
                  <a:lnTo>
                    <a:pt x="38" y="14"/>
                  </a:lnTo>
                  <a:lnTo>
                    <a:pt x="38" y="4"/>
                  </a:lnTo>
                  <a:lnTo>
                    <a:pt x="28" y="2"/>
                  </a:lnTo>
                  <a:lnTo>
                    <a:pt x="12" y="0"/>
                  </a:lnTo>
                  <a:lnTo>
                    <a:pt x="10" y="16"/>
                  </a:lnTo>
                  <a:lnTo>
                    <a:pt x="10" y="28"/>
                  </a:lnTo>
                  <a:lnTo>
                    <a:pt x="12" y="36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4" y="58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69" name="Freeform 358"/>
            <p:cNvSpPr>
              <a:spLocks noChangeAspect="1"/>
            </p:cNvSpPr>
            <p:nvPr/>
          </p:nvSpPr>
          <p:spPr bwMode="auto">
            <a:xfrm>
              <a:off x="5049" y="1873"/>
              <a:ext cx="26" cy="29"/>
            </a:xfrm>
            <a:custGeom>
              <a:avLst/>
              <a:gdLst>
                <a:gd name="T0" fmla="*/ 0 w 42"/>
                <a:gd name="T1" fmla="*/ 1 h 46"/>
                <a:gd name="T2" fmla="*/ 1 w 42"/>
                <a:gd name="T3" fmla="*/ 1 h 46"/>
                <a:gd name="T4" fmla="*/ 1 w 42"/>
                <a:gd name="T5" fmla="*/ 1 h 46"/>
                <a:gd name="T6" fmla="*/ 1 w 42"/>
                <a:gd name="T7" fmla="*/ 1 h 46"/>
                <a:gd name="T8" fmla="*/ 1 w 42"/>
                <a:gd name="T9" fmla="*/ 0 h 46"/>
                <a:gd name="T10" fmla="*/ 1 w 42"/>
                <a:gd name="T11" fmla="*/ 1 h 46"/>
                <a:gd name="T12" fmla="*/ 1 w 42"/>
                <a:gd name="T13" fmla="*/ 1 h 46"/>
                <a:gd name="T14" fmla="*/ 1 w 42"/>
                <a:gd name="T15" fmla="*/ 1 h 46"/>
                <a:gd name="T16" fmla="*/ 1 w 42"/>
                <a:gd name="T17" fmla="*/ 1 h 46"/>
                <a:gd name="T18" fmla="*/ 1 w 42"/>
                <a:gd name="T19" fmla="*/ 1 h 46"/>
                <a:gd name="T20" fmla="*/ 0 w 42"/>
                <a:gd name="T21" fmla="*/ 1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"/>
                <a:gd name="T34" fmla="*/ 0 h 46"/>
                <a:gd name="T35" fmla="*/ 42 w 42"/>
                <a:gd name="T36" fmla="*/ 46 h 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" h="46">
                  <a:moveTo>
                    <a:pt x="0" y="46"/>
                  </a:moveTo>
                  <a:lnTo>
                    <a:pt x="8" y="34"/>
                  </a:lnTo>
                  <a:lnTo>
                    <a:pt x="20" y="20"/>
                  </a:lnTo>
                  <a:lnTo>
                    <a:pt x="32" y="10"/>
                  </a:lnTo>
                  <a:lnTo>
                    <a:pt x="36" y="0"/>
                  </a:lnTo>
                  <a:lnTo>
                    <a:pt x="38" y="6"/>
                  </a:lnTo>
                  <a:lnTo>
                    <a:pt x="42" y="12"/>
                  </a:lnTo>
                  <a:lnTo>
                    <a:pt x="32" y="16"/>
                  </a:lnTo>
                  <a:lnTo>
                    <a:pt x="20" y="30"/>
                  </a:lnTo>
                  <a:lnTo>
                    <a:pt x="14" y="38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70" name="Freeform 359"/>
            <p:cNvSpPr>
              <a:spLocks noChangeAspect="1"/>
            </p:cNvSpPr>
            <p:nvPr/>
          </p:nvSpPr>
          <p:spPr bwMode="auto">
            <a:xfrm>
              <a:off x="5095" y="1888"/>
              <a:ext cx="46" cy="37"/>
            </a:xfrm>
            <a:custGeom>
              <a:avLst/>
              <a:gdLst>
                <a:gd name="T0" fmla="*/ 1 w 74"/>
                <a:gd name="T1" fmla="*/ 1 h 60"/>
                <a:gd name="T2" fmla="*/ 1 w 74"/>
                <a:gd name="T3" fmla="*/ 1 h 60"/>
                <a:gd name="T4" fmla="*/ 1 w 74"/>
                <a:gd name="T5" fmla="*/ 1 h 60"/>
                <a:gd name="T6" fmla="*/ 1 w 74"/>
                <a:gd name="T7" fmla="*/ 1 h 60"/>
                <a:gd name="T8" fmla="*/ 1 w 74"/>
                <a:gd name="T9" fmla="*/ 1 h 60"/>
                <a:gd name="T10" fmla="*/ 1 w 74"/>
                <a:gd name="T11" fmla="*/ 1 h 60"/>
                <a:gd name="T12" fmla="*/ 1 w 74"/>
                <a:gd name="T13" fmla="*/ 1 h 60"/>
                <a:gd name="T14" fmla="*/ 1 w 74"/>
                <a:gd name="T15" fmla="*/ 1 h 60"/>
                <a:gd name="T16" fmla="*/ 1 w 74"/>
                <a:gd name="T17" fmla="*/ 1 h 60"/>
                <a:gd name="T18" fmla="*/ 1 w 74"/>
                <a:gd name="T19" fmla="*/ 1 h 60"/>
                <a:gd name="T20" fmla="*/ 1 w 74"/>
                <a:gd name="T21" fmla="*/ 1 h 60"/>
                <a:gd name="T22" fmla="*/ 0 w 74"/>
                <a:gd name="T23" fmla="*/ 1 h 60"/>
                <a:gd name="T24" fmla="*/ 1 w 74"/>
                <a:gd name="T25" fmla="*/ 1 h 60"/>
                <a:gd name="T26" fmla="*/ 1 w 74"/>
                <a:gd name="T27" fmla="*/ 1 h 60"/>
                <a:gd name="T28" fmla="*/ 1 w 74"/>
                <a:gd name="T29" fmla="*/ 1 h 60"/>
                <a:gd name="T30" fmla="*/ 1 w 74"/>
                <a:gd name="T31" fmla="*/ 1 h 60"/>
                <a:gd name="T32" fmla="*/ 1 w 74"/>
                <a:gd name="T33" fmla="*/ 1 h 60"/>
                <a:gd name="T34" fmla="*/ 1 w 74"/>
                <a:gd name="T35" fmla="*/ 1 h 60"/>
                <a:gd name="T36" fmla="*/ 1 w 74"/>
                <a:gd name="T37" fmla="*/ 1 h 60"/>
                <a:gd name="T38" fmla="*/ 1 w 74"/>
                <a:gd name="T39" fmla="*/ 1 h 60"/>
                <a:gd name="T40" fmla="*/ 1 w 74"/>
                <a:gd name="T41" fmla="*/ 1 h 60"/>
                <a:gd name="T42" fmla="*/ 1 w 74"/>
                <a:gd name="T43" fmla="*/ 1 h 60"/>
                <a:gd name="T44" fmla="*/ 1 w 74"/>
                <a:gd name="T45" fmla="*/ 1 h 60"/>
                <a:gd name="T46" fmla="*/ 1 w 74"/>
                <a:gd name="T47" fmla="*/ 0 h 60"/>
                <a:gd name="T48" fmla="*/ 1 w 74"/>
                <a:gd name="T49" fmla="*/ 1 h 60"/>
                <a:gd name="T50" fmla="*/ 1 w 74"/>
                <a:gd name="T51" fmla="*/ 1 h 60"/>
                <a:gd name="T52" fmla="*/ 1 w 74"/>
                <a:gd name="T53" fmla="*/ 1 h 60"/>
                <a:gd name="T54" fmla="*/ 1 w 74"/>
                <a:gd name="T55" fmla="*/ 1 h 60"/>
                <a:gd name="T56" fmla="*/ 1 w 74"/>
                <a:gd name="T57" fmla="*/ 1 h 60"/>
                <a:gd name="T58" fmla="*/ 1 w 74"/>
                <a:gd name="T59" fmla="*/ 1 h 60"/>
                <a:gd name="T60" fmla="*/ 1 w 74"/>
                <a:gd name="T61" fmla="*/ 1 h 60"/>
                <a:gd name="T62" fmla="*/ 1 w 74"/>
                <a:gd name="T63" fmla="*/ 1 h 60"/>
                <a:gd name="T64" fmla="*/ 1 w 74"/>
                <a:gd name="T65" fmla="*/ 1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"/>
                <a:gd name="T100" fmla="*/ 0 h 60"/>
                <a:gd name="T101" fmla="*/ 74 w 74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" h="60">
                  <a:moveTo>
                    <a:pt x="58" y="58"/>
                  </a:moveTo>
                  <a:lnTo>
                    <a:pt x="40" y="60"/>
                  </a:lnTo>
                  <a:lnTo>
                    <a:pt x="34" y="48"/>
                  </a:lnTo>
                  <a:lnTo>
                    <a:pt x="34" y="38"/>
                  </a:lnTo>
                  <a:lnTo>
                    <a:pt x="40" y="36"/>
                  </a:lnTo>
                  <a:lnTo>
                    <a:pt x="32" y="30"/>
                  </a:lnTo>
                  <a:lnTo>
                    <a:pt x="24" y="32"/>
                  </a:lnTo>
                  <a:lnTo>
                    <a:pt x="18" y="34"/>
                  </a:lnTo>
                  <a:lnTo>
                    <a:pt x="12" y="36"/>
                  </a:lnTo>
                  <a:lnTo>
                    <a:pt x="8" y="44"/>
                  </a:lnTo>
                  <a:lnTo>
                    <a:pt x="4" y="50"/>
                  </a:lnTo>
                  <a:lnTo>
                    <a:pt x="0" y="38"/>
                  </a:lnTo>
                  <a:lnTo>
                    <a:pt x="4" y="28"/>
                  </a:lnTo>
                  <a:lnTo>
                    <a:pt x="14" y="24"/>
                  </a:lnTo>
                  <a:lnTo>
                    <a:pt x="22" y="20"/>
                  </a:lnTo>
                  <a:lnTo>
                    <a:pt x="26" y="14"/>
                  </a:lnTo>
                  <a:lnTo>
                    <a:pt x="32" y="22"/>
                  </a:lnTo>
                  <a:lnTo>
                    <a:pt x="36" y="24"/>
                  </a:lnTo>
                  <a:lnTo>
                    <a:pt x="42" y="18"/>
                  </a:lnTo>
                  <a:lnTo>
                    <a:pt x="50" y="8"/>
                  </a:lnTo>
                  <a:lnTo>
                    <a:pt x="54" y="10"/>
                  </a:lnTo>
                  <a:lnTo>
                    <a:pt x="58" y="10"/>
                  </a:lnTo>
                  <a:lnTo>
                    <a:pt x="58" y="4"/>
                  </a:lnTo>
                  <a:lnTo>
                    <a:pt x="62" y="0"/>
                  </a:lnTo>
                  <a:lnTo>
                    <a:pt x="68" y="6"/>
                  </a:lnTo>
                  <a:lnTo>
                    <a:pt x="72" y="14"/>
                  </a:lnTo>
                  <a:lnTo>
                    <a:pt x="74" y="28"/>
                  </a:lnTo>
                  <a:lnTo>
                    <a:pt x="74" y="42"/>
                  </a:lnTo>
                  <a:lnTo>
                    <a:pt x="66" y="44"/>
                  </a:lnTo>
                  <a:lnTo>
                    <a:pt x="64" y="36"/>
                  </a:lnTo>
                  <a:lnTo>
                    <a:pt x="58" y="42"/>
                  </a:lnTo>
                  <a:lnTo>
                    <a:pt x="54" y="46"/>
                  </a:lnTo>
                  <a:lnTo>
                    <a:pt x="58" y="58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71" name="Freeform 360"/>
            <p:cNvSpPr>
              <a:spLocks noChangeAspect="1"/>
            </p:cNvSpPr>
            <p:nvPr/>
          </p:nvSpPr>
          <p:spPr bwMode="auto">
            <a:xfrm>
              <a:off x="5119" y="1860"/>
              <a:ext cx="11" cy="13"/>
            </a:xfrm>
            <a:custGeom>
              <a:avLst/>
              <a:gdLst>
                <a:gd name="T0" fmla="*/ 0 w 18"/>
                <a:gd name="T1" fmla="*/ 1 h 22"/>
                <a:gd name="T2" fmla="*/ 1 w 18"/>
                <a:gd name="T3" fmla="*/ 0 h 22"/>
                <a:gd name="T4" fmla="*/ 1 w 18"/>
                <a:gd name="T5" fmla="*/ 1 h 22"/>
                <a:gd name="T6" fmla="*/ 1 w 18"/>
                <a:gd name="T7" fmla="*/ 1 h 22"/>
                <a:gd name="T8" fmla="*/ 1 w 18"/>
                <a:gd name="T9" fmla="*/ 1 h 22"/>
                <a:gd name="T10" fmla="*/ 1 w 18"/>
                <a:gd name="T11" fmla="*/ 1 h 22"/>
                <a:gd name="T12" fmla="*/ 1 w 18"/>
                <a:gd name="T13" fmla="*/ 1 h 22"/>
                <a:gd name="T14" fmla="*/ 0 w 18"/>
                <a:gd name="T15" fmla="*/ 1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"/>
                <a:gd name="T25" fmla="*/ 0 h 22"/>
                <a:gd name="T26" fmla="*/ 18 w 18"/>
                <a:gd name="T27" fmla="*/ 22 h 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" h="22">
                  <a:moveTo>
                    <a:pt x="0" y="4"/>
                  </a:moveTo>
                  <a:lnTo>
                    <a:pt x="12" y="0"/>
                  </a:lnTo>
                  <a:lnTo>
                    <a:pt x="18" y="2"/>
                  </a:lnTo>
                  <a:lnTo>
                    <a:pt x="18" y="16"/>
                  </a:lnTo>
                  <a:lnTo>
                    <a:pt x="18" y="22"/>
                  </a:lnTo>
                  <a:lnTo>
                    <a:pt x="10" y="18"/>
                  </a:lnTo>
                  <a:lnTo>
                    <a:pt x="4" y="1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72" name="Freeform 361"/>
            <p:cNvSpPr>
              <a:spLocks noChangeAspect="1"/>
            </p:cNvSpPr>
            <p:nvPr/>
          </p:nvSpPr>
          <p:spPr bwMode="auto">
            <a:xfrm>
              <a:off x="5080" y="1850"/>
              <a:ext cx="12" cy="15"/>
            </a:xfrm>
            <a:custGeom>
              <a:avLst/>
              <a:gdLst>
                <a:gd name="T0" fmla="*/ 0 w 20"/>
                <a:gd name="T1" fmla="*/ 0 h 24"/>
                <a:gd name="T2" fmla="*/ 1 w 20"/>
                <a:gd name="T3" fmla="*/ 1 h 24"/>
                <a:gd name="T4" fmla="*/ 1 w 20"/>
                <a:gd name="T5" fmla="*/ 1 h 24"/>
                <a:gd name="T6" fmla="*/ 1 w 20"/>
                <a:gd name="T7" fmla="*/ 1 h 24"/>
                <a:gd name="T8" fmla="*/ 1 w 20"/>
                <a:gd name="T9" fmla="*/ 1 h 24"/>
                <a:gd name="T10" fmla="*/ 1 w 20"/>
                <a:gd name="T11" fmla="*/ 1 h 24"/>
                <a:gd name="T12" fmla="*/ 1 w 20"/>
                <a:gd name="T13" fmla="*/ 1 h 24"/>
                <a:gd name="T14" fmla="*/ 0 w 20"/>
                <a:gd name="T15" fmla="*/ 0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24"/>
                <a:gd name="T26" fmla="*/ 20 w 20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24">
                  <a:moveTo>
                    <a:pt x="0" y="0"/>
                  </a:moveTo>
                  <a:lnTo>
                    <a:pt x="10" y="2"/>
                  </a:lnTo>
                  <a:lnTo>
                    <a:pt x="20" y="10"/>
                  </a:lnTo>
                  <a:lnTo>
                    <a:pt x="18" y="22"/>
                  </a:lnTo>
                  <a:lnTo>
                    <a:pt x="12" y="24"/>
                  </a:lnTo>
                  <a:lnTo>
                    <a:pt x="6" y="10"/>
                  </a:ln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73" name="Freeform 362"/>
            <p:cNvSpPr>
              <a:spLocks noChangeAspect="1"/>
            </p:cNvSpPr>
            <p:nvPr/>
          </p:nvSpPr>
          <p:spPr bwMode="auto">
            <a:xfrm>
              <a:off x="5096" y="1868"/>
              <a:ext cx="14" cy="12"/>
            </a:xfrm>
            <a:custGeom>
              <a:avLst/>
              <a:gdLst>
                <a:gd name="T0" fmla="*/ 0 w 22"/>
                <a:gd name="T1" fmla="*/ 0 h 20"/>
                <a:gd name="T2" fmla="*/ 0 w 22"/>
                <a:gd name="T3" fmla="*/ 1 h 20"/>
                <a:gd name="T4" fmla="*/ 0 w 22"/>
                <a:gd name="T5" fmla="*/ 1 h 20"/>
                <a:gd name="T6" fmla="*/ 1 w 22"/>
                <a:gd name="T7" fmla="*/ 1 h 20"/>
                <a:gd name="T8" fmla="*/ 1 w 22"/>
                <a:gd name="T9" fmla="*/ 1 h 20"/>
                <a:gd name="T10" fmla="*/ 1 w 22"/>
                <a:gd name="T11" fmla="*/ 1 h 20"/>
                <a:gd name="T12" fmla="*/ 1 w 22"/>
                <a:gd name="T13" fmla="*/ 0 h 20"/>
                <a:gd name="T14" fmla="*/ 1 w 22"/>
                <a:gd name="T15" fmla="*/ 1 h 20"/>
                <a:gd name="T16" fmla="*/ 0 w 22"/>
                <a:gd name="T17" fmla="*/ 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20"/>
                <a:gd name="T29" fmla="*/ 22 w 22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20">
                  <a:moveTo>
                    <a:pt x="0" y="0"/>
                  </a:moveTo>
                  <a:lnTo>
                    <a:pt x="0" y="10"/>
                  </a:lnTo>
                  <a:lnTo>
                    <a:pt x="0" y="20"/>
                  </a:lnTo>
                  <a:lnTo>
                    <a:pt x="6" y="16"/>
                  </a:lnTo>
                  <a:lnTo>
                    <a:pt x="18" y="8"/>
                  </a:lnTo>
                  <a:lnTo>
                    <a:pt x="22" y="2"/>
                  </a:lnTo>
                  <a:lnTo>
                    <a:pt x="14" y="0"/>
                  </a:lnTo>
                  <a:lnTo>
                    <a:pt x="8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74" name="Freeform 363"/>
            <p:cNvSpPr>
              <a:spLocks noChangeAspect="1"/>
            </p:cNvSpPr>
            <p:nvPr/>
          </p:nvSpPr>
          <p:spPr bwMode="auto">
            <a:xfrm>
              <a:off x="5099" y="1876"/>
              <a:ext cx="15" cy="18"/>
            </a:xfrm>
            <a:custGeom>
              <a:avLst/>
              <a:gdLst>
                <a:gd name="T0" fmla="*/ 0 w 24"/>
                <a:gd name="T1" fmla="*/ 1 h 28"/>
                <a:gd name="T2" fmla="*/ 1 w 24"/>
                <a:gd name="T3" fmla="*/ 1 h 28"/>
                <a:gd name="T4" fmla="*/ 1 w 24"/>
                <a:gd name="T5" fmla="*/ 1 h 28"/>
                <a:gd name="T6" fmla="*/ 1 w 24"/>
                <a:gd name="T7" fmla="*/ 1 h 28"/>
                <a:gd name="T8" fmla="*/ 1 w 24"/>
                <a:gd name="T9" fmla="*/ 1 h 28"/>
                <a:gd name="T10" fmla="*/ 1 w 24"/>
                <a:gd name="T11" fmla="*/ 1 h 28"/>
                <a:gd name="T12" fmla="*/ 1 w 24"/>
                <a:gd name="T13" fmla="*/ 1 h 28"/>
                <a:gd name="T14" fmla="*/ 1 w 24"/>
                <a:gd name="T15" fmla="*/ 0 h 28"/>
                <a:gd name="T16" fmla="*/ 1 w 24"/>
                <a:gd name="T17" fmla="*/ 1 h 28"/>
                <a:gd name="T18" fmla="*/ 1 w 24"/>
                <a:gd name="T19" fmla="*/ 1 h 28"/>
                <a:gd name="T20" fmla="*/ 1 w 24"/>
                <a:gd name="T21" fmla="*/ 1 h 28"/>
                <a:gd name="T22" fmla="*/ 0 w 24"/>
                <a:gd name="T23" fmla="*/ 1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"/>
                <a:gd name="T37" fmla="*/ 0 h 28"/>
                <a:gd name="T38" fmla="*/ 24 w 24"/>
                <a:gd name="T39" fmla="*/ 28 h 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" h="28">
                  <a:moveTo>
                    <a:pt x="0" y="18"/>
                  </a:moveTo>
                  <a:lnTo>
                    <a:pt x="6" y="26"/>
                  </a:lnTo>
                  <a:lnTo>
                    <a:pt x="14" y="28"/>
                  </a:lnTo>
                  <a:lnTo>
                    <a:pt x="14" y="16"/>
                  </a:lnTo>
                  <a:lnTo>
                    <a:pt x="18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8" y="10"/>
                  </a:lnTo>
                  <a:lnTo>
                    <a:pt x="4" y="1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75" name="Freeform 364"/>
            <p:cNvSpPr>
              <a:spLocks noChangeAspect="1"/>
            </p:cNvSpPr>
            <p:nvPr/>
          </p:nvSpPr>
          <p:spPr bwMode="auto">
            <a:xfrm>
              <a:off x="5078" y="1732"/>
              <a:ext cx="18" cy="33"/>
            </a:xfrm>
            <a:custGeom>
              <a:avLst/>
              <a:gdLst>
                <a:gd name="T0" fmla="*/ 1 w 30"/>
                <a:gd name="T1" fmla="*/ 1 h 54"/>
                <a:gd name="T2" fmla="*/ 1 w 30"/>
                <a:gd name="T3" fmla="*/ 1 h 54"/>
                <a:gd name="T4" fmla="*/ 1 w 30"/>
                <a:gd name="T5" fmla="*/ 1 h 54"/>
                <a:gd name="T6" fmla="*/ 1 w 30"/>
                <a:gd name="T7" fmla="*/ 1 h 54"/>
                <a:gd name="T8" fmla="*/ 1 w 30"/>
                <a:gd name="T9" fmla="*/ 1 h 54"/>
                <a:gd name="T10" fmla="*/ 1 w 30"/>
                <a:gd name="T11" fmla="*/ 1 h 54"/>
                <a:gd name="T12" fmla="*/ 1 w 30"/>
                <a:gd name="T13" fmla="*/ 1 h 54"/>
                <a:gd name="T14" fmla="*/ 0 w 30"/>
                <a:gd name="T15" fmla="*/ 1 h 54"/>
                <a:gd name="T16" fmla="*/ 1 w 30"/>
                <a:gd name="T17" fmla="*/ 1 h 54"/>
                <a:gd name="T18" fmla="*/ 1 w 30"/>
                <a:gd name="T19" fmla="*/ 1 h 54"/>
                <a:gd name="T20" fmla="*/ 1 w 30"/>
                <a:gd name="T21" fmla="*/ 0 h 54"/>
                <a:gd name="T22" fmla="*/ 1 w 30"/>
                <a:gd name="T23" fmla="*/ 1 h 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"/>
                <a:gd name="T37" fmla="*/ 0 h 54"/>
                <a:gd name="T38" fmla="*/ 30 w 30"/>
                <a:gd name="T39" fmla="*/ 54 h 5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" h="54">
                  <a:moveTo>
                    <a:pt x="30" y="4"/>
                  </a:moveTo>
                  <a:lnTo>
                    <a:pt x="26" y="18"/>
                  </a:lnTo>
                  <a:lnTo>
                    <a:pt x="22" y="28"/>
                  </a:lnTo>
                  <a:lnTo>
                    <a:pt x="20" y="36"/>
                  </a:lnTo>
                  <a:lnTo>
                    <a:pt x="16" y="48"/>
                  </a:lnTo>
                  <a:lnTo>
                    <a:pt x="10" y="54"/>
                  </a:lnTo>
                  <a:lnTo>
                    <a:pt x="4" y="42"/>
                  </a:lnTo>
                  <a:lnTo>
                    <a:pt x="0" y="26"/>
                  </a:lnTo>
                  <a:lnTo>
                    <a:pt x="8" y="12"/>
                  </a:lnTo>
                  <a:lnTo>
                    <a:pt x="18" y="4"/>
                  </a:lnTo>
                  <a:lnTo>
                    <a:pt x="22" y="0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76" name="Freeform 365"/>
            <p:cNvSpPr>
              <a:spLocks noChangeAspect="1"/>
            </p:cNvSpPr>
            <p:nvPr/>
          </p:nvSpPr>
          <p:spPr bwMode="auto">
            <a:xfrm>
              <a:off x="4966" y="1785"/>
              <a:ext cx="23" cy="19"/>
            </a:xfrm>
            <a:custGeom>
              <a:avLst/>
              <a:gdLst>
                <a:gd name="T0" fmla="*/ 1 w 38"/>
                <a:gd name="T1" fmla="*/ 1 h 30"/>
                <a:gd name="T2" fmla="*/ 1 w 38"/>
                <a:gd name="T3" fmla="*/ 0 h 30"/>
                <a:gd name="T4" fmla="*/ 1 w 38"/>
                <a:gd name="T5" fmla="*/ 0 h 30"/>
                <a:gd name="T6" fmla="*/ 1 w 38"/>
                <a:gd name="T7" fmla="*/ 1 h 30"/>
                <a:gd name="T8" fmla="*/ 1 w 38"/>
                <a:gd name="T9" fmla="*/ 1 h 30"/>
                <a:gd name="T10" fmla="*/ 1 w 38"/>
                <a:gd name="T11" fmla="*/ 1 h 30"/>
                <a:gd name="T12" fmla="*/ 1 w 38"/>
                <a:gd name="T13" fmla="*/ 1 h 30"/>
                <a:gd name="T14" fmla="*/ 1 w 38"/>
                <a:gd name="T15" fmla="*/ 1 h 30"/>
                <a:gd name="T16" fmla="*/ 1 w 38"/>
                <a:gd name="T17" fmla="*/ 1 h 30"/>
                <a:gd name="T18" fmla="*/ 1 w 38"/>
                <a:gd name="T19" fmla="*/ 1 h 30"/>
                <a:gd name="T20" fmla="*/ 0 w 38"/>
                <a:gd name="T21" fmla="*/ 1 h 30"/>
                <a:gd name="T22" fmla="*/ 0 w 38"/>
                <a:gd name="T23" fmla="*/ 1 h 30"/>
                <a:gd name="T24" fmla="*/ 1 w 38"/>
                <a:gd name="T25" fmla="*/ 1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30"/>
                <a:gd name="T41" fmla="*/ 38 w 38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30">
                  <a:moveTo>
                    <a:pt x="10" y="6"/>
                  </a:moveTo>
                  <a:lnTo>
                    <a:pt x="20" y="0"/>
                  </a:lnTo>
                  <a:lnTo>
                    <a:pt x="30" y="0"/>
                  </a:lnTo>
                  <a:lnTo>
                    <a:pt x="38" y="2"/>
                  </a:lnTo>
                  <a:lnTo>
                    <a:pt x="34" y="8"/>
                  </a:lnTo>
                  <a:lnTo>
                    <a:pt x="30" y="14"/>
                  </a:lnTo>
                  <a:lnTo>
                    <a:pt x="30" y="24"/>
                  </a:lnTo>
                  <a:lnTo>
                    <a:pt x="22" y="26"/>
                  </a:lnTo>
                  <a:lnTo>
                    <a:pt x="16" y="30"/>
                  </a:lnTo>
                  <a:lnTo>
                    <a:pt x="6" y="28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77" name="Freeform 366"/>
            <p:cNvSpPr>
              <a:spLocks noChangeAspect="1"/>
            </p:cNvSpPr>
            <p:nvPr/>
          </p:nvSpPr>
          <p:spPr bwMode="auto">
            <a:xfrm>
              <a:off x="5270" y="1507"/>
              <a:ext cx="57" cy="48"/>
            </a:xfrm>
            <a:custGeom>
              <a:avLst/>
              <a:gdLst>
                <a:gd name="T0" fmla="*/ 1 w 92"/>
                <a:gd name="T1" fmla="*/ 0 h 78"/>
                <a:gd name="T2" fmla="*/ 1 w 92"/>
                <a:gd name="T3" fmla="*/ 1 h 78"/>
                <a:gd name="T4" fmla="*/ 1 w 92"/>
                <a:gd name="T5" fmla="*/ 1 h 78"/>
                <a:gd name="T6" fmla="*/ 1 w 92"/>
                <a:gd name="T7" fmla="*/ 1 h 78"/>
                <a:gd name="T8" fmla="*/ 1 w 92"/>
                <a:gd name="T9" fmla="*/ 1 h 78"/>
                <a:gd name="T10" fmla="*/ 1 w 92"/>
                <a:gd name="T11" fmla="*/ 1 h 78"/>
                <a:gd name="T12" fmla="*/ 2 w 92"/>
                <a:gd name="T13" fmla="*/ 1 h 78"/>
                <a:gd name="T14" fmla="*/ 1 w 92"/>
                <a:gd name="T15" fmla="*/ 1 h 78"/>
                <a:gd name="T16" fmla="*/ 2 w 92"/>
                <a:gd name="T17" fmla="*/ 1 h 78"/>
                <a:gd name="T18" fmla="*/ 2 w 92"/>
                <a:gd name="T19" fmla="*/ 1 h 78"/>
                <a:gd name="T20" fmla="*/ 1 w 92"/>
                <a:gd name="T21" fmla="*/ 1 h 78"/>
                <a:gd name="T22" fmla="*/ 1 w 92"/>
                <a:gd name="T23" fmla="*/ 1 h 78"/>
                <a:gd name="T24" fmla="*/ 1 w 92"/>
                <a:gd name="T25" fmla="*/ 1 h 78"/>
                <a:gd name="T26" fmla="*/ 1 w 92"/>
                <a:gd name="T27" fmla="*/ 1 h 78"/>
                <a:gd name="T28" fmla="*/ 1 w 92"/>
                <a:gd name="T29" fmla="*/ 1 h 78"/>
                <a:gd name="T30" fmla="*/ 1 w 92"/>
                <a:gd name="T31" fmla="*/ 1 h 78"/>
                <a:gd name="T32" fmla="*/ 1 w 92"/>
                <a:gd name="T33" fmla="*/ 1 h 78"/>
                <a:gd name="T34" fmla="*/ 1 w 92"/>
                <a:gd name="T35" fmla="*/ 1 h 78"/>
                <a:gd name="T36" fmla="*/ 1 w 92"/>
                <a:gd name="T37" fmla="*/ 1 h 78"/>
                <a:gd name="T38" fmla="*/ 1 w 92"/>
                <a:gd name="T39" fmla="*/ 1 h 78"/>
                <a:gd name="T40" fmla="*/ 1 w 92"/>
                <a:gd name="T41" fmla="*/ 1 h 78"/>
                <a:gd name="T42" fmla="*/ 1 w 92"/>
                <a:gd name="T43" fmla="*/ 1 h 78"/>
                <a:gd name="T44" fmla="*/ 1 w 92"/>
                <a:gd name="T45" fmla="*/ 1 h 78"/>
                <a:gd name="T46" fmla="*/ 1 w 92"/>
                <a:gd name="T47" fmla="*/ 1 h 78"/>
                <a:gd name="T48" fmla="*/ 1 w 92"/>
                <a:gd name="T49" fmla="*/ 1 h 78"/>
                <a:gd name="T50" fmla="*/ 1 w 92"/>
                <a:gd name="T51" fmla="*/ 1 h 78"/>
                <a:gd name="T52" fmla="*/ 1 w 92"/>
                <a:gd name="T53" fmla="*/ 1 h 78"/>
                <a:gd name="T54" fmla="*/ 1 w 92"/>
                <a:gd name="T55" fmla="*/ 1 h 78"/>
                <a:gd name="T56" fmla="*/ 1 w 92"/>
                <a:gd name="T57" fmla="*/ 1 h 78"/>
                <a:gd name="T58" fmla="*/ 1 w 92"/>
                <a:gd name="T59" fmla="*/ 1 h 78"/>
                <a:gd name="T60" fmla="*/ 1 w 92"/>
                <a:gd name="T61" fmla="*/ 1 h 78"/>
                <a:gd name="T62" fmla="*/ 0 w 92"/>
                <a:gd name="T63" fmla="*/ 1 h 78"/>
                <a:gd name="T64" fmla="*/ 0 w 92"/>
                <a:gd name="T65" fmla="*/ 1 h 78"/>
                <a:gd name="T66" fmla="*/ 1 w 92"/>
                <a:gd name="T67" fmla="*/ 1 h 78"/>
                <a:gd name="T68" fmla="*/ 1 w 92"/>
                <a:gd name="T69" fmla="*/ 1 h 78"/>
                <a:gd name="T70" fmla="*/ 1 w 92"/>
                <a:gd name="T71" fmla="*/ 1 h 78"/>
                <a:gd name="T72" fmla="*/ 1 w 92"/>
                <a:gd name="T73" fmla="*/ 1 h 78"/>
                <a:gd name="T74" fmla="*/ 1 w 92"/>
                <a:gd name="T75" fmla="*/ 1 h 78"/>
                <a:gd name="T76" fmla="*/ 1 w 92"/>
                <a:gd name="T77" fmla="*/ 1 h 78"/>
                <a:gd name="T78" fmla="*/ 1 w 92"/>
                <a:gd name="T79" fmla="*/ 1 h 78"/>
                <a:gd name="T80" fmla="*/ 1 w 92"/>
                <a:gd name="T81" fmla="*/ 0 h 7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2"/>
                <a:gd name="T124" fmla="*/ 0 h 78"/>
                <a:gd name="T125" fmla="*/ 92 w 92"/>
                <a:gd name="T126" fmla="*/ 78 h 7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2" h="78">
                  <a:moveTo>
                    <a:pt x="30" y="0"/>
                  </a:moveTo>
                  <a:lnTo>
                    <a:pt x="38" y="6"/>
                  </a:lnTo>
                  <a:lnTo>
                    <a:pt x="48" y="16"/>
                  </a:lnTo>
                  <a:lnTo>
                    <a:pt x="66" y="26"/>
                  </a:lnTo>
                  <a:lnTo>
                    <a:pt x="76" y="30"/>
                  </a:lnTo>
                  <a:lnTo>
                    <a:pt x="84" y="24"/>
                  </a:lnTo>
                  <a:lnTo>
                    <a:pt x="90" y="24"/>
                  </a:lnTo>
                  <a:lnTo>
                    <a:pt x="84" y="30"/>
                  </a:lnTo>
                  <a:lnTo>
                    <a:pt x="88" y="36"/>
                  </a:lnTo>
                  <a:lnTo>
                    <a:pt x="92" y="40"/>
                  </a:lnTo>
                  <a:lnTo>
                    <a:pt x="84" y="46"/>
                  </a:lnTo>
                  <a:lnTo>
                    <a:pt x="80" y="48"/>
                  </a:lnTo>
                  <a:lnTo>
                    <a:pt x="74" y="46"/>
                  </a:lnTo>
                  <a:lnTo>
                    <a:pt x="68" y="48"/>
                  </a:lnTo>
                  <a:lnTo>
                    <a:pt x="58" y="52"/>
                  </a:lnTo>
                  <a:lnTo>
                    <a:pt x="52" y="60"/>
                  </a:lnTo>
                  <a:lnTo>
                    <a:pt x="52" y="66"/>
                  </a:lnTo>
                  <a:lnTo>
                    <a:pt x="44" y="62"/>
                  </a:lnTo>
                  <a:lnTo>
                    <a:pt x="36" y="56"/>
                  </a:lnTo>
                  <a:lnTo>
                    <a:pt x="28" y="54"/>
                  </a:lnTo>
                  <a:lnTo>
                    <a:pt x="24" y="56"/>
                  </a:lnTo>
                  <a:lnTo>
                    <a:pt x="22" y="60"/>
                  </a:lnTo>
                  <a:lnTo>
                    <a:pt x="16" y="56"/>
                  </a:lnTo>
                  <a:lnTo>
                    <a:pt x="10" y="54"/>
                  </a:lnTo>
                  <a:lnTo>
                    <a:pt x="8" y="58"/>
                  </a:lnTo>
                  <a:lnTo>
                    <a:pt x="10" y="64"/>
                  </a:lnTo>
                  <a:lnTo>
                    <a:pt x="16" y="66"/>
                  </a:lnTo>
                  <a:lnTo>
                    <a:pt x="14" y="72"/>
                  </a:lnTo>
                  <a:lnTo>
                    <a:pt x="8" y="74"/>
                  </a:lnTo>
                  <a:lnTo>
                    <a:pt x="2" y="78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6" y="50"/>
                  </a:lnTo>
                  <a:lnTo>
                    <a:pt x="10" y="44"/>
                  </a:lnTo>
                  <a:lnTo>
                    <a:pt x="10" y="38"/>
                  </a:lnTo>
                  <a:lnTo>
                    <a:pt x="16" y="38"/>
                  </a:lnTo>
                  <a:lnTo>
                    <a:pt x="22" y="42"/>
                  </a:lnTo>
                  <a:lnTo>
                    <a:pt x="28" y="40"/>
                  </a:lnTo>
                  <a:lnTo>
                    <a:pt x="30" y="1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78" name="Freeform 367"/>
            <p:cNvSpPr>
              <a:spLocks noChangeAspect="1"/>
            </p:cNvSpPr>
            <p:nvPr/>
          </p:nvSpPr>
          <p:spPr bwMode="auto">
            <a:xfrm>
              <a:off x="5196" y="1635"/>
              <a:ext cx="24" cy="16"/>
            </a:xfrm>
            <a:custGeom>
              <a:avLst/>
              <a:gdLst>
                <a:gd name="T0" fmla="*/ 1 w 40"/>
                <a:gd name="T1" fmla="*/ 1 h 26"/>
                <a:gd name="T2" fmla="*/ 1 w 40"/>
                <a:gd name="T3" fmla="*/ 1 h 26"/>
                <a:gd name="T4" fmla="*/ 1 w 40"/>
                <a:gd name="T5" fmla="*/ 1 h 26"/>
                <a:gd name="T6" fmla="*/ 1 w 40"/>
                <a:gd name="T7" fmla="*/ 1 h 26"/>
                <a:gd name="T8" fmla="*/ 1 w 40"/>
                <a:gd name="T9" fmla="*/ 1 h 26"/>
                <a:gd name="T10" fmla="*/ 1 w 40"/>
                <a:gd name="T11" fmla="*/ 1 h 26"/>
                <a:gd name="T12" fmla="*/ 0 w 40"/>
                <a:gd name="T13" fmla="*/ 1 h 26"/>
                <a:gd name="T14" fmla="*/ 1 w 40"/>
                <a:gd name="T15" fmla="*/ 1 h 26"/>
                <a:gd name="T16" fmla="*/ 1 w 40"/>
                <a:gd name="T17" fmla="*/ 1 h 26"/>
                <a:gd name="T18" fmla="*/ 1 w 40"/>
                <a:gd name="T19" fmla="*/ 1 h 26"/>
                <a:gd name="T20" fmla="*/ 1 w 40"/>
                <a:gd name="T21" fmla="*/ 0 h 26"/>
                <a:gd name="T22" fmla="*/ 1 w 40"/>
                <a:gd name="T23" fmla="*/ 0 h 26"/>
                <a:gd name="T24" fmla="*/ 1 w 40"/>
                <a:gd name="T25" fmla="*/ 1 h 26"/>
                <a:gd name="T26" fmla="*/ 1 w 40"/>
                <a:gd name="T27" fmla="*/ 1 h 26"/>
                <a:gd name="T28" fmla="*/ 1 w 40"/>
                <a:gd name="T29" fmla="*/ 1 h 26"/>
                <a:gd name="T30" fmla="*/ 1 w 40"/>
                <a:gd name="T31" fmla="*/ 1 h 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"/>
                <a:gd name="T49" fmla="*/ 0 h 26"/>
                <a:gd name="T50" fmla="*/ 40 w 40"/>
                <a:gd name="T51" fmla="*/ 26 h 2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" h="26">
                  <a:moveTo>
                    <a:pt x="30" y="16"/>
                  </a:moveTo>
                  <a:lnTo>
                    <a:pt x="24" y="14"/>
                  </a:lnTo>
                  <a:lnTo>
                    <a:pt x="18" y="18"/>
                  </a:lnTo>
                  <a:lnTo>
                    <a:pt x="14" y="26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0" y="14"/>
                  </a:lnTo>
                  <a:lnTo>
                    <a:pt x="8" y="8"/>
                  </a:lnTo>
                  <a:lnTo>
                    <a:pt x="16" y="8"/>
                  </a:lnTo>
                  <a:lnTo>
                    <a:pt x="24" y="6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0" y="6"/>
                  </a:lnTo>
                  <a:lnTo>
                    <a:pt x="38" y="8"/>
                  </a:lnTo>
                  <a:lnTo>
                    <a:pt x="34" y="14"/>
                  </a:lnTo>
                  <a:lnTo>
                    <a:pt x="30" y="16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79" name="Freeform 368"/>
            <p:cNvSpPr>
              <a:spLocks noChangeAspect="1"/>
            </p:cNvSpPr>
            <p:nvPr/>
          </p:nvSpPr>
          <p:spPr bwMode="auto">
            <a:xfrm>
              <a:off x="5170" y="1638"/>
              <a:ext cx="23" cy="32"/>
            </a:xfrm>
            <a:custGeom>
              <a:avLst/>
              <a:gdLst>
                <a:gd name="T0" fmla="*/ 1 w 38"/>
                <a:gd name="T1" fmla="*/ 1 h 50"/>
                <a:gd name="T2" fmla="*/ 1 w 38"/>
                <a:gd name="T3" fmla="*/ 1 h 50"/>
                <a:gd name="T4" fmla="*/ 1 w 38"/>
                <a:gd name="T5" fmla="*/ 0 h 50"/>
                <a:gd name="T6" fmla="*/ 1 w 38"/>
                <a:gd name="T7" fmla="*/ 0 h 50"/>
                <a:gd name="T8" fmla="*/ 1 w 38"/>
                <a:gd name="T9" fmla="*/ 1 h 50"/>
                <a:gd name="T10" fmla="*/ 1 w 38"/>
                <a:gd name="T11" fmla="*/ 1 h 50"/>
                <a:gd name="T12" fmla="*/ 1 w 38"/>
                <a:gd name="T13" fmla="*/ 1 h 50"/>
                <a:gd name="T14" fmla="*/ 1 w 38"/>
                <a:gd name="T15" fmla="*/ 1 h 50"/>
                <a:gd name="T16" fmla="*/ 1 w 38"/>
                <a:gd name="T17" fmla="*/ 1 h 50"/>
                <a:gd name="T18" fmla="*/ 1 w 38"/>
                <a:gd name="T19" fmla="*/ 1 h 50"/>
                <a:gd name="T20" fmla="*/ 1 w 38"/>
                <a:gd name="T21" fmla="*/ 1 h 50"/>
                <a:gd name="T22" fmla="*/ 1 w 38"/>
                <a:gd name="T23" fmla="*/ 1 h 50"/>
                <a:gd name="T24" fmla="*/ 1 w 38"/>
                <a:gd name="T25" fmla="*/ 1 h 50"/>
                <a:gd name="T26" fmla="*/ 1 w 38"/>
                <a:gd name="T27" fmla="*/ 1 h 50"/>
                <a:gd name="T28" fmla="*/ 1 w 38"/>
                <a:gd name="T29" fmla="*/ 1 h 50"/>
                <a:gd name="T30" fmla="*/ 1 w 38"/>
                <a:gd name="T31" fmla="*/ 1 h 50"/>
                <a:gd name="T32" fmla="*/ 1 w 38"/>
                <a:gd name="T33" fmla="*/ 1 h 50"/>
                <a:gd name="T34" fmla="*/ 1 w 38"/>
                <a:gd name="T35" fmla="*/ 1 h 50"/>
                <a:gd name="T36" fmla="*/ 1 w 38"/>
                <a:gd name="T37" fmla="*/ 1 h 50"/>
                <a:gd name="T38" fmla="*/ 1 w 38"/>
                <a:gd name="T39" fmla="*/ 1 h 50"/>
                <a:gd name="T40" fmla="*/ 1 w 38"/>
                <a:gd name="T41" fmla="*/ 1 h 50"/>
                <a:gd name="T42" fmla="*/ 0 w 38"/>
                <a:gd name="T43" fmla="*/ 1 h 50"/>
                <a:gd name="T44" fmla="*/ 1 w 38"/>
                <a:gd name="T45" fmla="*/ 1 h 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8"/>
                <a:gd name="T70" fmla="*/ 0 h 50"/>
                <a:gd name="T71" fmla="*/ 38 w 38"/>
                <a:gd name="T72" fmla="*/ 50 h 5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8" h="50">
                  <a:moveTo>
                    <a:pt x="4" y="12"/>
                  </a:moveTo>
                  <a:lnTo>
                    <a:pt x="10" y="8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8" y="6"/>
                  </a:lnTo>
                  <a:lnTo>
                    <a:pt x="34" y="10"/>
                  </a:lnTo>
                  <a:lnTo>
                    <a:pt x="38" y="16"/>
                  </a:lnTo>
                  <a:lnTo>
                    <a:pt x="36" y="24"/>
                  </a:lnTo>
                  <a:lnTo>
                    <a:pt x="32" y="26"/>
                  </a:lnTo>
                  <a:lnTo>
                    <a:pt x="30" y="32"/>
                  </a:lnTo>
                  <a:lnTo>
                    <a:pt x="30" y="40"/>
                  </a:lnTo>
                  <a:lnTo>
                    <a:pt x="26" y="50"/>
                  </a:lnTo>
                  <a:lnTo>
                    <a:pt x="18" y="48"/>
                  </a:lnTo>
                  <a:lnTo>
                    <a:pt x="18" y="44"/>
                  </a:lnTo>
                  <a:lnTo>
                    <a:pt x="20" y="36"/>
                  </a:lnTo>
                  <a:lnTo>
                    <a:pt x="12" y="36"/>
                  </a:lnTo>
                  <a:lnTo>
                    <a:pt x="14" y="30"/>
                  </a:lnTo>
                  <a:lnTo>
                    <a:pt x="18" y="24"/>
                  </a:lnTo>
                  <a:lnTo>
                    <a:pt x="18" y="20"/>
                  </a:lnTo>
                  <a:lnTo>
                    <a:pt x="16" y="14"/>
                  </a:lnTo>
                  <a:lnTo>
                    <a:pt x="8" y="16"/>
                  </a:lnTo>
                  <a:lnTo>
                    <a:pt x="0" y="18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80" name="Freeform 369"/>
            <p:cNvSpPr>
              <a:spLocks noChangeAspect="1"/>
            </p:cNvSpPr>
            <p:nvPr/>
          </p:nvSpPr>
          <p:spPr bwMode="auto">
            <a:xfrm>
              <a:off x="5185" y="1553"/>
              <a:ext cx="107" cy="91"/>
            </a:xfrm>
            <a:custGeom>
              <a:avLst/>
              <a:gdLst>
                <a:gd name="T0" fmla="*/ 1 w 174"/>
                <a:gd name="T1" fmla="*/ 2 h 148"/>
                <a:gd name="T2" fmla="*/ 1 w 174"/>
                <a:gd name="T3" fmla="*/ 2 h 148"/>
                <a:gd name="T4" fmla="*/ 1 w 174"/>
                <a:gd name="T5" fmla="*/ 2 h 148"/>
                <a:gd name="T6" fmla="*/ 1 w 174"/>
                <a:gd name="T7" fmla="*/ 2 h 148"/>
                <a:gd name="T8" fmla="*/ 2 w 174"/>
                <a:gd name="T9" fmla="*/ 1 h 148"/>
                <a:gd name="T10" fmla="*/ 2 w 174"/>
                <a:gd name="T11" fmla="*/ 1 h 148"/>
                <a:gd name="T12" fmla="*/ 2 w 174"/>
                <a:gd name="T13" fmla="*/ 1 h 148"/>
                <a:gd name="T14" fmla="*/ 2 w 174"/>
                <a:gd name="T15" fmla="*/ 1 h 148"/>
                <a:gd name="T16" fmla="*/ 3 w 174"/>
                <a:gd name="T17" fmla="*/ 1 h 148"/>
                <a:gd name="T18" fmla="*/ 3 w 174"/>
                <a:gd name="T19" fmla="*/ 1 h 148"/>
                <a:gd name="T20" fmla="*/ 4 w 174"/>
                <a:gd name="T21" fmla="*/ 1 h 148"/>
                <a:gd name="T22" fmla="*/ 4 w 174"/>
                <a:gd name="T23" fmla="*/ 1 h 148"/>
                <a:gd name="T24" fmla="*/ 4 w 174"/>
                <a:gd name="T25" fmla="*/ 1 h 148"/>
                <a:gd name="T26" fmla="*/ 4 w 174"/>
                <a:gd name="T27" fmla="*/ 1 h 148"/>
                <a:gd name="T28" fmla="*/ 4 w 174"/>
                <a:gd name="T29" fmla="*/ 1 h 148"/>
                <a:gd name="T30" fmla="*/ 4 w 174"/>
                <a:gd name="T31" fmla="*/ 1 h 148"/>
                <a:gd name="T32" fmla="*/ 4 w 174"/>
                <a:gd name="T33" fmla="*/ 1 h 148"/>
                <a:gd name="T34" fmla="*/ 4 w 174"/>
                <a:gd name="T35" fmla="*/ 2 h 148"/>
                <a:gd name="T36" fmla="*/ 4 w 174"/>
                <a:gd name="T37" fmla="*/ 2 h 148"/>
                <a:gd name="T38" fmla="*/ 3 w 174"/>
                <a:gd name="T39" fmla="*/ 2 h 148"/>
                <a:gd name="T40" fmla="*/ 2 w 174"/>
                <a:gd name="T41" fmla="*/ 2 h 148"/>
                <a:gd name="T42" fmla="*/ 2 w 174"/>
                <a:gd name="T43" fmla="*/ 2 h 148"/>
                <a:gd name="T44" fmla="*/ 2 w 174"/>
                <a:gd name="T45" fmla="*/ 2 h 148"/>
                <a:gd name="T46" fmla="*/ 2 w 174"/>
                <a:gd name="T47" fmla="*/ 2 h 148"/>
                <a:gd name="T48" fmla="*/ 2 w 174"/>
                <a:gd name="T49" fmla="*/ 2 h 148"/>
                <a:gd name="T50" fmla="*/ 2 w 174"/>
                <a:gd name="T51" fmla="*/ 2 h 148"/>
                <a:gd name="T52" fmla="*/ 2 w 174"/>
                <a:gd name="T53" fmla="*/ 2 h 148"/>
                <a:gd name="T54" fmla="*/ 1 w 174"/>
                <a:gd name="T55" fmla="*/ 3 h 148"/>
                <a:gd name="T56" fmla="*/ 1 w 174"/>
                <a:gd name="T57" fmla="*/ 2 h 148"/>
                <a:gd name="T58" fmla="*/ 1 w 174"/>
                <a:gd name="T59" fmla="*/ 2 h 148"/>
                <a:gd name="T60" fmla="*/ 1 w 174"/>
                <a:gd name="T61" fmla="*/ 2 h 148"/>
                <a:gd name="T62" fmla="*/ 1 w 174"/>
                <a:gd name="T63" fmla="*/ 2 h 148"/>
                <a:gd name="T64" fmla="*/ 1 w 174"/>
                <a:gd name="T65" fmla="*/ 2 h 148"/>
                <a:gd name="T66" fmla="*/ 1 w 174"/>
                <a:gd name="T67" fmla="*/ 2 h 1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4"/>
                <a:gd name="T103" fmla="*/ 0 h 148"/>
                <a:gd name="T104" fmla="*/ 174 w 174"/>
                <a:gd name="T105" fmla="*/ 148 h 14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4" h="148">
                  <a:moveTo>
                    <a:pt x="0" y="134"/>
                  </a:moveTo>
                  <a:lnTo>
                    <a:pt x="12" y="128"/>
                  </a:lnTo>
                  <a:lnTo>
                    <a:pt x="26" y="118"/>
                  </a:lnTo>
                  <a:lnTo>
                    <a:pt x="32" y="112"/>
                  </a:lnTo>
                  <a:lnTo>
                    <a:pt x="44" y="110"/>
                  </a:lnTo>
                  <a:lnTo>
                    <a:pt x="60" y="110"/>
                  </a:lnTo>
                  <a:lnTo>
                    <a:pt x="76" y="110"/>
                  </a:lnTo>
                  <a:lnTo>
                    <a:pt x="80" y="100"/>
                  </a:lnTo>
                  <a:lnTo>
                    <a:pt x="88" y="90"/>
                  </a:lnTo>
                  <a:lnTo>
                    <a:pt x="92" y="82"/>
                  </a:lnTo>
                  <a:lnTo>
                    <a:pt x="98" y="74"/>
                  </a:lnTo>
                  <a:lnTo>
                    <a:pt x="100" y="80"/>
                  </a:lnTo>
                  <a:lnTo>
                    <a:pt x="100" y="86"/>
                  </a:lnTo>
                  <a:lnTo>
                    <a:pt x="110" y="82"/>
                  </a:lnTo>
                  <a:lnTo>
                    <a:pt x="126" y="72"/>
                  </a:lnTo>
                  <a:lnTo>
                    <a:pt x="140" y="52"/>
                  </a:lnTo>
                  <a:lnTo>
                    <a:pt x="146" y="36"/>
                  </a:lnTo>
                  <a:lnTo>
                    <a:pt x="144" y="30"/>
                  </a:lnTo>
                  <a:lnTo>
                    <a:pt x="142" y="18"/>
                  </a:lnTo>
                  <a:lnTo>
                    <a:pt x="146" y="10"/>
                  </a:lnTo>
                  <a:lnTo>
                    <a:pt x="150" y="8"/>
                  </a:lnTo>
                  <a:lnTo>
                    <a:pt x="160" y="12"/>
                  </a:lnTo>
                  <a:lnTo>
                    <a:pt x="162" y="6"/>
                  </a:lnTo>
                  <a:lnTo>
                    <a:pt x="158" y="2"/>
                  </a:lnTo>
                  <a:lnTo>
                    <a:pt x="164" y="0"/>
                  </a:lnTo>
                  <a:lnTo>
                    <a:pt x="166" y="10"/>
                  </a:lnTo>
                  <a:lnTo>
                    <a:pt x="166" y="18"/>
                  </a:lnTo>
                  <a:lnTo>
                    <a:pt x="172" y="28"/>
                  </a:lnTo>
                  <a:lnTo>
                    <a:pt x="174" y="36"/>
                  </a:lnTo>
                  <a:lnTo>
                    <a:pt x="168" y="48"/>
                  </a:lnTo>
                  <a:lnTo>
                    <a:pt x="160" y="58"/>
                  </a:lnTo>
                  <a:lnTo>
                    <a:pt x="158" y="66"/>
                  </a:lnTo>
                  <a:lnTo>
                    <a:pt x="158" y="80"/>
                  </a:lnTo>
                  <a:lnTo>
                    <a:pt x="154" y="86"/>
                  </a:lnTo>
                  <a:lnTo>
                    <a:pt x="152" y="96"/>
                  </a:lnTo>
                  <a:lnTo>
                    <a:pt x="152" y="98"/>
                  </a:lnTo>
                  <a:lnTo>
                    <a:pt x="152" y="102"/>
                  </a:lnTo>
                  <a:lnTo>
                    <a:pt x="152" y="108"/>
                  </a:lnTo>
                  <a:lnTo>
                    <a:pt x="152" y="110"/>
                  </a:lnTo>
                  <a:lnTo>
                    <a:pt x="148" y="118"/>
                  </a:lnTo>
                  <a:lnTo>
                    <a:pt x="142" y="122"/>
                  </a:lnTo>
                  <a:lnTo>
                    <a:pt x="138" y="116"/>
                  </a:lnTo>
                  <a:lnTo>
                    <a:pt x="132" y="114"/>
                  </a:lnTo>
                  <a:lnTo>
                    <a:pt x="126" y="116"/>
                  </a:lnTo>
                  <a:lnTo>
                    <a:pt x="128" y="124"/>
                  </a:lnTo>
                  <a:lnTo>
                    <a:pt x="126" y="128"/>
                  </a:lnTo>
                  <a:lnTo>
                    <a:pt x="118" y="122"/>
                  </a:lnTo>
                  <a:lnTo>
                    <a:pt x="116" y="126"/>
                  </a:lnTo>
                  <a:lnTo>
                    <a:pt x="110" y="126"/>
                  </a:lnTo>
                  <a:lnTo>
                    <a:pt x="102" y="126"/>
                  </a:lnTo>
                  <a:lnTo>
                    <a:pt x="92" y="126"/>
                  </a:lnTo>
                  <a:lnTo>
                    <a:pt x="90" y="122"/>
                  </a:lnTo>
                  <a:lnTo>
                    <a:pt x="88" y="126"/>
                  </a:lnTo>
                  <a:lnTo>
                    <a:pt x="92" y="132"/>
                  </a:lnTo>
                  <a:lnTo>
                    <a:pt x="84" y="136"/>
                  </a:lnTo>
                  <a:lnTo>
                    <a:pt x="80" y="144"/>
                  </a:lnTo>
                  <a:lnTo>
                    <a:pt x="74" y="148"/>
                  </a:lnTo>
                  <a:lnTo>
                    <a:pt x="68" y="140"/>
                  </a:lnTo>
                  <a:lnTo>
                    <a:pt x="62" y="136"/>
                  </a:lnTo>
                  <a:lnTo>
                    <a:pt x="70" y="130"/>
                  </a:lnTo>
                  <a:lnTo>
                    <a:pt x="72" y="124"/>
                  </a:lnTo>
                  <a:lnTo>
                    <a:pt x="56" y="124"/>
                  </a:lnTo>
                  <a:lnTo>
                    <a:pt x="50" y="128"/>
                  </a:lnTo>
                  <a:lnTo>
                    <a:pt x="38" y="130"/>
                  </a:lnTo>
                  <a:lnTo>
                    <a:pt x="28" y="134"/>
                  </a:lnTo>
                  <a:lnTo>
                    <a:pt x="18" y="134"/>
                  </a:lnTo>
                  <a:lnTo>
                    <a:pt x="10" y="140"/>
                  </a:lnTo>
                  <a:lnTo>
                    <a:pt x="2" y="138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81" name="Freeform 370"/>
            <p:cNvSpPr>
              <a:spLocks noChangeAspect="1"/>
            </p:cNvSpPr>
            <p:nvPr/>
          </p:nvSpPr>
          <p:spPr bwMode="auto">
            <a:xfrm>
              <a:off x="5139" y="1589"/>
              <a:ext cx="31" cy="44"/>
            </a:xfrm>
            <a:custGeom>
              <a:avLst/>
              <a:gdLst>
                <a:gd name="T0" fmla="*/ 1 w 50"/>
                <a:gd name="T1" fmla="*/ 1 h 72"/>
                <a:gd name="T2" fmla="*/ 1 w 50"/>
                <a:gd name="T3" fmla="*/ 1 h 72"/>
                <a:gd name="T4" fmla="*/ 1 w 50"/>
                <a:gd name="T5" fmla="*/ 1 h 72"/>
                <a:gd name="T6" fmla="*/ 1 w 50"/>
                <a:gd name="T7" fmla="*/ 1 h 72"/>
                <a:gd name="T8" fmla="*/ 1 w 50"/>
                <a:gd name="T9" fmla="*/ 1 h 72"/>
                <a:gd name="T10" fmla="*/ 1 w 50"/>
                <a:gd name="T11" fmla="*/ 1 h 72"/>
                <a:gd name="T12" fmla="*/ 1 w 50"/>
                <a:gd name="T13" fmla="*/ 1 h 72"/>
                <a:gd name="T14" fmla="*/ 1 w 50"/>
                <a:gd name="T15" fmla="*/ 1 h 72"/>
                <a:gd name="T16" fmla="*/ 1 w 50"/>
                <a:gd name="T17" fmla="*/ 0 h 72"/>
                <a:gd name="T18" fmla="*/ 1 w 50"/>
                <a:gd name="T19" fmla="*/ 1 h 72"/>
                <a:gd name="T20" fmla="*/ 1 w 50"/>
                <a:gd name="T21" fmla="*/ 1 h 72"/>
                <a:gd name="T22" fmla="*/ 1 w 50"/>
                <a:gd name="T23" fmla="*/ 1 h 72"/>
                <a:gd name="T24" fmla="*/ 1 w 50"/>
                <a:gd name="T25" fmla="*/ 1 h 72"/>
                <a:gd name="T26" fmla="*/ 1 w 50"/>
                <a:gd name="T27" fmla="*/ 1 h 72"/>
                <a:gd name="T28" fmla="*/ 1 w 50"/>
                <a:gd name="T29" fmla="*/ 1 h 72"/>
                <a:gd name="T30" fmla="*/ 1 w 50"/>
                <a:gd name="T31" fmla="*/ 1 h 72"/>
                <a:gd name="T32" fmla="*/ 1 w 50"/>
                <a:gd name="T33" fmla="*/ 1 h 72"/>
                <a:gd name="T34" fmla="*/ 1 w 50"/>
                <a:gd name="T35" fmla="*/ 1 h 72"/>
                <a:gd name="T36" fmla="*/ 1 w 50"/>
                <a:gd name="T37" fmla="*/ 1 h 72"/>
                <a:gd name="T38" fmla="*/ 1 w 50"/>
                <a:gd name="T39" fmla="*/ 1 h 72"/>
                <a:gd name="T40" fmla="*/ 1 w 50"/>
                <a:gd name="T41" fmla="*/ 1 h 72"/>
                <a:gd name="T42" fmla="*/ 1 w 50"/>
                <a:gd name="T43" fmla="*/ 1 h 72"/>
                <a:gd name="T44" fmla="*/ 1 w 50"/>
                <a:gd name="T45" fmla="*/ 1 h 72"/>
                <a:gd name="T46" fmla="*/ 1 w 50"/>
                <a:gd name="T47" fmla="*/ 1 h 72"/>
                <a:gd name="T48" fmla="*/ 0 w 50"/>
                <a:gd name="T49" fmla="*/ 1 h 72"/>
                <a:gd name="T50" fmla="*/ 1 w 50"/>
                <a:gd name="T51" fmla="*/ 1 h 72"/>
                <a:gd name="T52" fmla="*/ 1 w 50"/>
                <a:gd name="T53" fmla="*/ 1 h 72"/>
                <a:gd name="T54" fmla="*/ 1 w 50"/>
                <a:gd name="T55" fmla="*/ 1 h 72"/>
                <a:gd name="T56" fmla="*/ 1 w 50"/>
                <a:gd name="T57" fmla="*/ 1 h 72"/>
                <a:gd name="T58" fmla="*/ 1 w 50"/>
                <a:gd name="T59" fmla="*/ 1 h 7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0"/>
                <a:gd name="T91" fmla="*/ 0 h 72"/>
                <a:gd name="T92" fmla="*/ 50 w 50"/>
                <a:gd name="T93" fmla="*/ 72 h 7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0" h="72">
                  <a:moveTo>
                    <a:pt x="2" y="32"/>
                  </a:moveTo>
                  <a:lnTo>
                    <a:pt x="2" y="28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0" y="22"/>
                  </a:lnTo>
                  <a:lnTo>
                    <a:pt x="6" y="20"/>
                  </a:lnTo>
                  <a:lnTo>
                    <a:pt x="10" y="6"/>
                  </a:lnTo>
                  <a:lnTo>
                    <a:pt x="20" y="2"/>
                  </a:lnTo>
                  <a:lnTo>
                    <a:pt x="30" y="0"/>
                  </a:lnTo>
                  <a:lnTo>
                    <a:pt x="38" y="8"/>
                  </a:lnTo>
                  <a:lnTo>
                    <a:pt x="44" y="18"/>
                  </a:lnTo>
                  <a:lnTo>
                    <a:pt x="48" y="30"/>
                  </a:lnTo>
                  <a:lnTo>
                    <a:pt x="50" y="40"/>
                  </a:lnTo>
                  <a:lnTo>
                    <a:pt x="48" y="54"/>
                  </a:lnTo>
                  <a:lnTo>
                    <a:pt x="50" y="54"/>
                  </a:lnTo>
                  <a:lnTo>
                    <a:pt x="50" y="56"/>
                  </a:lnTo>
                  <a:lnTo>
                    <a:pt x="46" y="58"/>
                  </a:lnTo>
                  <a:lnTo>
                    <a:pt x="38" y="62"/>
                  </a:lnTo>
                  <a:lnTo>
                    <a:pt x="34" y="64"/>
                  </a:lnTo>
                  <a:lnTo>
                    <a:pt x="28" y="60"/>
                  </a:lnTo>
                  <a:lnTo>
                    <a:pt x="24" y="64"/>
                  </a:lnTo>
                  <a:lnTo>
                    <a:pt x="16" y="70"/>
                  </a:lnTo>
                  <a:lnTo>
                    <a:pt x="12" y="68"/>
                  </a:lnTo>
                  <a:lnTo>
                    <a:pt x="2" y="72"/>
                  </a:lnTo>
                  <a:lnTo>
                    <a:pt x="0" y="66"/>
                  </a:lnTo>
                  <a:lnTo>
                    <a:pt x="2" y="58"/>
                  </a:lnTo>
                  <a:lnTo>
                    <a:pt x="2" y="48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82" name="Freeform 371"/>
            <p:cNvSpPr>
              <a:spLocks noChangeAspect="1"/>
            </p:cNvSpPr>
            <p:nvPr/>
          </p:nvSpPr>
          <p:spPr bwMode="auto">
            <a:xfrm>
              <a:off x="5120" y="1537"/>
              <a:ext cx="61" cy="59"/>
            </a:xfrm>
            <a:custGeom>
              <a:avLst/>
              <a:gdLst>
                <a:gd name="T0" fmla="*/ 1 w 98"/>
                <a:gd name="T1" fmla="*/ 2 h 96"/>
                <a:gd name="T2" fmla="*/ 1 w 98"/>
                <a:gd name="T3" fmla="*/ 2 h 96"/>
                <a:gd name="T4" fmla="*/ 1 w 98"/>
                <a:gd name="T5" fmla="*/ 1 h 96"/>
                <a:gd name="T6" fmla="*/ 1 w 98"/>
                <a:gd name="T7" fmla="*/ 1 h 96"/>
                <a:gd name="T8" fmla="*/ 1 w 98"/>
                <a:gd name="T9" fmla="*/ 1 h 96"/>
                <a:gd name="T10" fmla="*/ 1 w 98"/>
                <a:gd name="T11" fmla="*/ 1 h 96"/>
                <a:gd name="T12" fmla="*/ 1 w 98"/>
                <a:gd name="T13" fmla="*/ 1 h 96"/>
                <a:gd name="T14" fmla="*/ 0 w 98"/>
                <a:gd name="T15" fmla="*/ 1 h 96"/>
                <a:gd name="T16" fmla="*/ 1 w 98"/>
                <a:gd name="T17" fmla="*/ 1 h 96"/>
                <a:gd name="T18" fmla="*/ 1 w 98"/>
                <a:gd name="T19" fmla="*/ 1 h 96"/>
                <a:gd name="T20" fmla="*/ 1 w 98"/>
                <a:gd name="T21" fmla="*/ 1 h 96"/>
                <a:gd name="T22" fmla="*/ 1 w 98"/>
                <a:gd name="T23" fmla="*/ 1 h 96"/>
                <a:gd name="T24" fmla="*/ 1 w 98"/>
                <a:gd name="T25" fmla="*/ 1 h 96"/>
                <a:gd name="T26" fmla="*/ 1 w 98"/>
                <a:gd name="T27" fmla="*/ 1 h 96"/>
                <a:gd name="T28" fmla="*/ 1 w 98"/>
                <a:gd name="T29" fmla="*/ 1 h 96"/>
                <a:gd name="T30" fmla="*/ 1 w 98"/>
                <a:gd name="T31" fmla="*/ 1 h 96"/>
                <a:gd name="T32" fmla="*/ 1 w 98"/>
                <a:gd name="T33" fmla="*/ 1 h 96"/>
                <a:gd name="T34" fmla="*/ 1 w 98"/>
                <a:gd name="T35" fmla="*/ 1 h 96"/>
                <a:gd name="T36" fmla="*/ 1 w 98"/>
                <a:gd name="T37" fmla="*/ 1 h 96"/>
                <a:gd name="T38" fmla="*/ 2 w 98"/>
                <a:gd name="T39" fmla="*/ 0 h 96"/>
                <a:gd name="T40" fmla="*/ 2 w 98"/>
                <a:gd name="T41" fmla="*/ 1 h 96"/>
                <a:gd name="T42" fmla="*/ 2 w 98"/>
                <a:gd name="T43" fmla="*/ 1 h 96"/>
                <a:gd name="T44" fmla="*/ 1 w 98"/>
                <a:gd name="T45" fmla="*/ 1 h 96"/>
                <a:gd name="T46" fmla="*/ 1 w 98"/>
                <a:gd name="T47" fmla="*/ 1 h 96"/>
                <a:gd name="T48" fmla="*/ 1 w 98"/>
                <a:gd name="T49" fmla="*/ 1 h 96"/>
                <a:gd name="T50" fmla="*/ 1 w 98"/>
                <a:gd name="T51" fmla="*/ 1 h 96"/>
                <a:gd name="T52" fmla="*/ 1 w 98"/>
                <a:gd name="T53" fmla="*/ 1 h 96"/>
                <a:gd name="T54" fmla="*/ 1 w 98"/>
                <a:gd name="T55" fmla="*/ 1 h 96"/>
                <a:gd name="T56" fmla="*/ 1 w 98"/>
                <a:gd name="T57" fmla="*/ 1 h 96"/>
                <a:gd name="T58" fmla="*/ 1 w 98"/>
                <a:gd name="T59" fmla="*/ 1 h 96"/>
                <a:gd name="T60" fmla="*/ 1 w 98"/>
                <a:gd name="T61" fmla="*/ 1 h 96"/>
                <a:gd name="T62" fmla="*/ 1 w 98"/>
                <a:gd name="T63" fmla="*/ 1 h 96"/>
                <a:gd name="T64" fmla="*/ 1 w 98"/>
                <a:gd name="T65" fmla="*/ 1 h 96"/>
                <a:gd name="T66" fmla="*/ 1 w 98"/>
                <a:gd name="T67" fmla="*/ 1 h 96"/>
                <a:gd name="T68" fmla="*/ 1 w 98"/>
                <a:gd name="T69" fmla="*/ 2 h 96"/>
                <a:gd name="T70" fmla="*/ 1 w 98"/>
                <a:gd name="T71" fmla="*/ 2 h 96"/>
                <a:gd name="T72" fmla="*/ 1 w 98"/>
                <a:gd name="T73" fmla="*/ 2 h 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8"/>
                <a:gd name="T112" fmla="*/ 0 h 96"/>
                <a:gd name="T113" fmla="*/ 98 w 98"/>
                <a:gd name="T114" fmla="*/ 96 h 9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8" h="96">
                  <a:moveTo>
                    <a:pt x="24" y="92"/>
                  </a:moveTo>
                  <a:lnTo>
                    <a:pt x="12" y="94"/>
                  </a:lnTo>
                  <a:lnTo>
                    <a:pt x="8" y="88"/>
                  </a:lnTo>
                  <a:lnTo>
                    <a:pt x="12" y="80"/>
                  </a:lnTo>
                  <a:lnTo>
                    <a:pt x="12" y="70"/>
                  </a:lnTo>
                  <a:lnTo>
                    <a:pt x="16" y="60"/>
                  </a:lnTo>
                  <a:lnTo>
                    <a:pt x="6" y="60"/>
                  </a:lnTo>
                  <a:lnTo>
                    <a:pt x="0" y="56"/>
                  </a:lnTo>
                  <a:lnTo>
                    <a:pt x="6" y="48"/>
                  </a:lnTo>
                  <a:lnTo>
                    <a:pt x="22" y="38"/>
                  </a:lnTo>
                  <a:lnTo>
                    <a:pt x="28" y="32"/>
                  </a:lnTo>
                  <a:lnTo>
                    <a:pt x="36" y="24"/>
                  </a:lnTo>
                  <a:lnTo>
                    <a:pt x="40" y="22"/>
                  </a:lnTo>
                  <a:lnTo>
                    <a:pt x="50" y="26"/>
                  </a:lnTo>
                  <a:lnTo>
                    <a:pt x="60" y="24"/>
                  </a:lnTo>
                  <a:lnTo>
                    <a:pt x="62" y="16"/>
                  </a:lnTo>
                  <a:lnTo>
                    <a:pt x="72" y="16"/>
                  </a:lnTo>
                  <a:lnTo>
                    <a:pt x="80" y="10"/>
                  </a:lnTo>
                  <a:lnTo>
                    <a:pt x="82" y="4"/>
                  </a:lnTo>
                  <a:lnTo>
                    <a:pt x="88" y="0"/>
                  </a:lnTo>
                  <a:lnTo>
                    <a:pt x="98" y="8"/>
                  </a:lnTo>
                  <a:lnTo>
                    <a:pt x="92" y="12"/>
                  </a:lnTo>
                  <a:lnTo>
                    <a:pt x="84" y="18"/>
                  </a:lnTo>
                  <a:lnTo>
                    <a:pt x="80" y="28"/>
                  </a:lnTo>
                  <a:lnTo>
                    <a:pt x="78" y="38"/>
                  </a:lnTo>
                  <a:lnTo>
                    <a:pt x="76" y="42"/>
                  </a:lnTo>
                  <a:lnTo>
                    <a:pt x="68" y="46"/>
                  </a:lnTo>
                  <a:lnTo>
                    <a:pt x="52" y="52"/>
                  </a:lnTo>
                  <a:lnTo>
                    <a:pt x="48" y="58"/>
                  </a:lnTo>
                  <a:lnTo>
                    <a:pt x="48" y="66"/>
                  </a:lnTo>
                  <a:lnTo>
                    <a:pt x="52" y="76"/>
                  </a:lnTo>
                  <a:lnTo>
                    <a:pt x="56" y="80"/>
                  </a:lnTo>
                  <a:lnTo>
                    <a:pt x="60" y="84"/>
                  </a:lnTo>
                  <a:lnTo>
                    <a:pt x="50" y="86"/>
                  </a:lnTo>
                  <a:lnTo>
                    <a:pt x="40" y="90"/>
                  </a:lnTo>
                  <a:lnTo>
                    <a:pt x="36" y="96"/>
                  </a:lnTo>
                  <a:lnTo>
                    <a:pt x="24" y="92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83" name="Freeform 372"/>
            <p:cNvSpPr>
              <a:spLocks noChangeAspect="1"/>
            </p:cNvSpPr>
            <p:nvPr/>
          </p:nvSpPr>
          <p:spPr bwMode="auto">
            <a:xfrm>
              <a:off x="4624" y="1403"/>
              <a:ext cx="598" cy="377"/>
            </a:xfrm>
            <a:custGeom>
              <a:avLst/>
              <a:gdLst>
                <a:gd name="T0" fmla="*/ 2 w 972"/>
                <a:gd name="T1" fmla="*/ 4 h 612"/>
                <a:gd name="T2" fmla="*/ 4 w 972"/>
                <a:gd name="T3" fmla="*/ 2 h 612"/>
                <a:gd name="T4" fmla="*/ 4 w 972"/>
                <a:gd name="T5" fmla="*/ 2 h 612"/>
                <a:gd name="T6" fmla="*/ 6 w 972"/>
                <a:gd name="T7" fmla="*/ 2 h 612"/>
                <a:gd name="T8" fmla="*/ 6 w 972"/>
                <a:gd name="T9" fmla="*/ 4 h 612"/>
                <a:gd name="T10" fmla="*/ 7 w 972"/>
                <a:gd name="T11" fmla="*/ 4 h 612"/>
                <a:gd name="T12" fmla="*/ 10 w 972"/>
                <a:gd name="T13" fmla="*/ 5 h 612"/>
                <a:gd name="T14" fmla="*/ 12 w 972"/>
                <a:gd name="T15" fmla="*/ 4 h 612"/>
                <a:gd name="T16" fmla="*/ 14 w 972"/>
                <a:gd name="T17" fmla="*/ 4 h 612"/>
                <a:gd name="T18" fmla="*/ 15 w 972"/>
                <a:gd name="T19" fmla="*/ 3 h 612"/>
                <a:gd name="T20" fmla="*/ 14 w 972"/>
                <a:gd name="T21" fmla="*/ 2 h 612"/>
                <a:gd name="T22" fmla="*/ 15 w 972"/>
                <a:gd name="T23" fmla="*/ 1 h 612"/>
                <a:gd name="T24" fmla="*/ 15 w 972"/>
                <a:gd name="T25" fmla="*/ 1 h 612"/>
                <a:gd name="T26" fmla="*/ 16 w 972"/>
                <a:gd name="T27" fmla="*/ 0 h 612"/>
                <a:gd name="T28" fmla="*/ 17 w 972"/>
                <a:gd name="T29" fmla="*/ 1 h 612"/>
                <a:gd name="T30" fmla="*/ 18 w 972"/>
                <a:gd name="T31" fmla="*/ 2 h 612"/>
                <a:gd name="T32" fmla="*/ 20 w 972"/>
                <a:gd name="T33" fmla="*/ 2 h 612"/>
                <a:gd name="T34" fmla="*/ 19 w 972"/>
                <a:gd name="T35" fmla="*/ 4 h 612"/>
                <a:gd name="T36" fmla="*/ 18 w 972"/>
                <a:gd name="T37" fmla="*/ 4 h 612"/>
                <a:gd name="T38" fmla="*/ 17 w 972"/>
                <a:gd name="T39" fmla="*/ 5 h 612"/>
                <a:gd name="T40" fmla="*/ 16 w 972"/>
                <a:gd name="T41" fmla="*/ 6 h 612"/>
                <a:gd name="T42" fmla="*/ 16 w 972"/>
                <a:gd name="T43" fmla="*/ 6 h 612"/>
                <a:gd name="T44" fmla="*/ 15 w 972"/>
                <a:gd name="T45" fmla="*/ 6 h 612"/>
                <a:gd name="T46" fmla="*/ 15 w 972"/>
                <a:gd name="T47" fmla="*/ 6 h 612"/>
                <a:gd name="T48" fmla="*/ 15 w 972"/>
                <a:gd name="T49" fmla="*/ 6 h 612"/>
                <a:gd name="T50" fmla="*/ 15 w 972"/>
                <a:gd name="T51" fmla="*/ 7 h 612"/>
                <a:gd name="T52" fmla="*/ 15 w 972"/>
                <a:gd name="T53" fmla="*/ 7 h 612"/>
                <a:gd name="T54" fmla="*/ 16 w 972"/>
                <a:gd name="T55" fmla="*/ 9 h 612"/>
                <a:gd name="T56" fmla="*/ 15 w 972"/>
                <a:gd name="T57" fmla="*/ 9 h 612"/>
                <a:gd name="T58" fmla="*/ 16 w 972"/>
                <a:gd name="T59" fmla="*/ 9 h 612"/>
                <a:gd name="T60" fmla="*/ 15 w 972"/>
                <a:gd name="T61" fmla="*/ 11 h 612"/>
                <a:gd name="T62" fmla="*/ 14 w 972"/>
                <a:gd name="T63" fmla="*/ 12 h 612"/>
                <a:gd name="T64" fmla="*/ 12 w 972"/>
                <a:gd name="T65" fmla="*/ 12 h 612"/>
                <a:gd name="T66" fmla="*/ 12 w 972"/>
                <a:gd name="T67" fmla="*/ 12 h 612"/>
                <a:gd name="T68" fmla="*/ 11 w 972"/>
                <a:gd name="T69" fmla="*/ 12 h 612"/>
                <a:gd name="T70" fmla="*/ 10 w 972"/>
                <a:gd name="T71" fmla="*/ 12 h 612"/>
                <a:gd name="T72" fmla="*/ 9 w 972"/>
                <a:gd name="T73" fmla="*/ 12 h 612"/>
                <a:gd name="T74" fmla="*/ 9 w 972"/>
                <a:gd name="T75" fmla="*/ 12 h 612"/>
                <a:gd name="T76" fmla="*/ 9 w 972"/>
                <a:gd name="T77" fmla="*/ 11 h 612"/>
                <a:gd name="T78" fmla="*/ 8 w 972"/>
                <a:gd name="T79" fmla="*/ 10 h 612"/>
                <a:gd name="T80" fmla="*/ 7 w 972"/>
                <a:gd name="T81" fmla="*/ 9 h 612"/>
                <a:gd name="T82" fmla="*/ 6 w 972"/>
                <a:gd name="T83" fmla="*/ 10 h 612"/>
                <a:gd name="T84" fmla="*/ 4 w 972"/>
                <a:gd name="T85" fmla="*/ 10 h 612"/>
                <a:gd name="T86" fmla="*/ 3 w 972"/>
                <a:gd name="T87" fmla="*/ 9 h 612"/>
                <a:gd name="T88" fmla="*/ 1 w 972"/>
                <a:gd name="T89" fmla="*/ 9 h 612"/>
                <a:gd name="T90" fmla="*/ 1 w 972"/>
                <a:gd name="T91" fmla="*/ 8 h 612"/>
                <a:gd name="T92" fmla="*/ 1 w 972"/>
                <a:gd name="T93" fmla="*/ 7 h 612"/>
                <a:gd name="T94" fmla="*/ 1 w 972"/>
                <a:gd name="T95" fmla="*/ 6 h 612"/>
                <a:gd name="T96" fmla="*/ 1 w 972"/>
                <a:gd name="T97" fmla="*/ 6 h 612"/>
                <a:gd name="T98" fmla="*/ 1 w 972"/>
                <a:gd name="T99" fmla="*/ 6 h 612"/>
                <a:gd name="T100" fmla="*/ 2 w 972"/>
                <a:gd name="T101" fmla="*/ 4 h 61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72"/>
                <a:gd name="T154" fmla="*/ 0 h 612"/>
                <a:gd name="T155" fmla="*/ 972 w 972"/>
                <a:gd name="T156" fmla="*/ 612 h 61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72" h="612">
                  <a:moveTo>
                    <a:pt x="108" y="228"/>
                  </a:moveTo>
                  <a:lnTo>
                    <a:pt x="108" y="218"/>
                  </a:lnTo>
                  <a:lnTo>
                    <a:pt x="116" y="210"/>
                  </a:lnTo>
                  <a:lnTo>
                    <a:pt x="110" y="194"/>
                  </a:lnTo>
                  <a:lnTo>
                    <a:pt x="108" y="176"/>
                  </a:lnTo>
                  <a:lnTo>
                    <a:pt x="120" y="170"/>
                  </a:lnTo>
                  <a:lnTo>
                    <a:pt x="138" y="170"/>
                  </a:lnTo>
                  <a:lnTo>
                    <a:pt x="142" y="156"/>
                  </a:lnTo>
                  <a:lnTo>
                    <a:pt x="152" y="132"/>
                  </a:lnTo>
                  <a:lnTo>
                    <a:pt x="170" y="134"/>
                  </a:lnTo>
                  <a:lnTo>
                    <a:pt x="184" y="134"/>
                  </a:lnTo>
                  <a:lnTo>
                    <a:pt x="194" y="132"/>
                  </a:lnTo>
                  <a:lnTo>
                    <a:pt x="194" y="118"/>
                  </a:lnTo>
                  <a:lnTo>
                    <a:pt x="198" y="104"/>
                  </a:lnTo>
                  <a:lnTo>
                    <a:pt x="210" y="104"/>
                  </a:lnTo>
                  <a:lnTo>
                    <a:pt x="212" y="94"/>
                  </a:lnTo>
                  <a:lnTo>
                    <a:pt x="228" y="94"/>
                  </a:lnTo>
                  <a:lnTo>
                    <a:pt x="232" y="104"/>
                  </a:lnTo>
                  <a:lnTo>
                    <a:pt x="242" y="114"/>
                  </a:lnTo>
                  <a:lnTo>
                    <a:pt x="258" y="116"/>
                  </a:lnTo>
                  <a:lnTo>
                    <a:pt x="272" y="130"/>
                  </a:lnTo>
                  <a:lnTo>
                    <a:pt x="280" y="142"/>
                  </a:lnTo>
                  <a:lnTo>
                    <a:pt x="280" y="150"/>
                  </a:lnTo>
                  <a:lnTo>
                    <a:pt x="274" y="158"/>
                  </a:lnTo>
                  <a:lnTo>
                    <a:pt x="278" y="170"/>
                  </a:lnTo>
                  <a:lnTo>
                    <a:pt x="286" y="174"/>
                  </a:lnTo>
                  <a:lnTo>
                    <a:pt x="320" y="176"/>
                  </a:lnTo>
                  <a:lnTo>
                    <a:pt x="330" y="186"/>
                  </a:lnTo>
                  <a:lnTo>
                    <a:pt x="352" y="198"/>
                  </a:lnTo>
                  <a:lnTo>
                    <a:pt x="358" y="212"/>
                  </a:lnTo>
                  <a:lnTo>
                    <a:pt x="364" y="220"/>
                  </a:lnTo>
                  <a:lnTo>
                    <a:pt x="418" y="222"/>
                  </a:lnTo>
                  <a:lnTo>
                    <a:pt x="446" y="224"/>
                  </a:lnTo>
                  <a:lnTo>
                    <a:pt x="470" y="236"/>
                  </a:lnTo>
                  <a:lnTo>
                    <a:pt x="506" y="240"/>
                  </a:lnTo>
                  <a:lnTo>
                    <a:pt x="528" y="226"/>
                  </a:lnTo>
                  <a:lnTo>
                    <a:pt x="572" y="226"/>
                  </a:lnTo>
                  <a:lnTo>
                    <a:pt x="590" y="216"/>
                  </a:lnTo>
                  <a:lnTo>
                    <a:pt x="590" y="210"/>
                  </a:lnTo>
                  <a:lnTo>
                    <a:pt x="608" y="200"/>
                  </a:lnTo>
                  <a:lnTo>
                    <a:pt x="602" y="188"/>
                  </a:lnTo>
                  <a:lnTo>
                    <a:pt x="608" y="176"/>
                  </a:lnTo>
                  <a:lnTo>
                    <a:pt x="622" y="176"/>
                  </a:lnTo>
                  <a:lnTo>
                    <a:pt x="640" y="178"/>
                  </a:lnTo>
                  <a:lnTo>
                    <a:pt x="654" y="164"/>
                  </a:lnTo>
                  <a:lnTo>
                    <a:pt x="670" y="164"/>
                  </a:lnTo>
                  <a:lnTo>
                    <a:pt x="688" y="150"/>
                  </a:lnTo>
                  <a:lnTo>
                    <a:pt x="708" y="142"/>
                  </a:lnTo>
                  <a:lnTo>
                    <a:pt x="720" y="142"/>
                  </a:lnTo>
                  <a:lnTo>
                    <a:pt x="736" y="144"/>
                  </a:lnTo>
                  <a:lnTo>
                    <a:pt x="734" y="134"/>
                  </a:lnTo>
                  <a:lnTo>
                    <a:pt x="714" y="114"/>
                  </a:lnTo>
                  <a:lnTo>
                    <a:pt x="704" y="112"/>
                  </a:lnTo>
                  <a:lnTo>
                    <a:pt x="696" y="118"/>
                  </a:lnTo>
                  <a:lnTo>
                    <a:pt x="668" y="116"/>
                  </a:lnTo>
                  <a:lnTo>
                    <a:pt x="672" y="102"/>
                  </a:lnTo>
                  <a:lnTo>
                    <a:pt x="680" y="84"/>
                  </a:lnTo>
                  <a:lnTo>
                    <a:pt x="686" y="76"/>
                  </a:lnTo>
                  <a:lnTo>
                    <a:pt x="704" y="86"/>
                  </a:lnTo>
                  <a:lnTo>
                    <a:pt x="714" y="76"/>
                  </a:lnTo>
                  <a:lnTo>
                    <a:pt x="726" y="74"/>
                  </a:lnTo>
                  <a:lnTo>
                    <a:pt x="730" y="58"/>
                  </a:lnTo>
                  <a:lnTo>
                    <a:pt x="740" y="40"/>
                  </a:lnTo>
                  <a:lnTo>
                    <a:pt x="750" y="34"/>
                  </a:lnTo>
                  <a:lnTo>
                    <a:pt x="750" y="20"/>
                  </a:lnTo>
                  <a:lnTo>
                    <a:pt x="738" y="18"/>
                  </a:lnTo>
                  <a:lnTo>
                    <a:pt x="740" y="10"/>
                  </a:lnTo>
                  <a:lnTo>
                    <a:pt x="754" y="4"/>
                  </a:lnTo>
                  <a:lnTo>
                    <a:pt x="780" y="2"/>
                  </a:lnTo>
                  <a:lnTo>
                    <a:pt x="798" y="0"/>
                  </a:lnTo>
                  <a:lnTo>
                    <a:pt x="814" y="6"/>
                  </a:lnTo>
                  <a:lnTo>
                    <a:pt x="828" y="12"/>
                  </a:lnTo>
                  <a:lnTo>
                    <a:pt x="840" y="32"/>
                  </a:lnTo>
                  <a:lnTo>
                    <a:pt x="848" y="52"/>
                  </a:lnTo>
                  <a:lnTo>
                    <a:pt x="856" y="68"/>
                  </a:lnTo>
                  <a:lnTo>
                    <a:pt x="862" y="84"/>
                  </a:lnTo>
                  <a:lnTo>
                    <a:pt x="878" y="84"/>
                  </a:lnTo>
                  <a:lnTo>
                    <a:pt x="888" y="90"/>
                  </a:lnTo>
                  <a:lnTo>
                    <a:pt x="902" y="98"/>
                  </a:lnTo>
                  <a:lnTo>
                    <a:pt x="908" y="100"/>
                  </a:lnTo>
                  <a:lnTo>
                    <a:pt x="912" y="120"/>
                  </a:lnTo>
                  <a:lnTo>
                    <a:pt x="934" y="122"/>
                  </a:lnTo>
                  <a:lnTo>
                    <a:pt x="940" y="114"/>
                  </a:lnTo>
                  <a:lnTo>
                    <a:pt x="954" y="112"/>
                  </a:lnTo>
                  <a:lnTo>
                    <a:pt x="970" y="110"/>
                  </a:lnTo>
                  <a:lnTo>
                    <a:pt x="972" y="124"/>
                  </a:lnTo>
                  <a:lnTo>
                    <a:pt x="964" y="128"/>
                  </a:lnTo>
                  <a:lnTo>
                    <a:pt x="958" y="150"/>
                  </a:lnTo>
                  <a:lnTo>
                    <a:pt x="946" y="172"/>
                  </a:lnTo>
                  <a:lnTo>
                    <a:pt x="934" y="174"/>
                  </a:lnTo>
                  <a:lnTo>
                    <a:pt x="928" y="168"/>
                  </a:lnTo>
                  <a:lnTo>
                    <a:pt x="914" y="178"/>
                  </a:lnTo>
                  <a:lnTo>
                    <a:pt x="914" y="214"/>
                  </a:lnTo>
                  <a:lnTo>
                    <a:pt x="906" y="224"/>
                  </a:lnTo>
                  <a:lnTo>
                    <a:pt x="896" y="216"/>
                  </a:lnTo>
                  <a:lnTo>
                    <a:pt x="880" y="232"/>
                  </a:lnTo>
                  <a:lnTo>
                    <a:pt x="870" y="232"/>
                  </a:lnTo>
                  <a:lnTo>
                    <a:pt x="868" y="240"/>
                  </a:lnTo>
                  <a:lnTo>
                    <a:pt x="858" y="242"/>
                  </a:lnTo>
                  <a:lnTo>
                    <a:pt x="848" y="238"/>
                  </a:lnTo>
                  <a:lnTo>
                    <a:pt x="844" y="240"/>
                  </a:lnTo>
                  <a:lnTo>
                    <a:pt x="830" y="254"/>
                  </a:lnTo>
                  <a:lnTo>
                    <a:pt x="818" y="262"/>
                  </a:lnTo>
                  <a:lnTo>
                    <a:pt x="808" y="272"/>
                  </a:lnTo>
                  <a:lnTo>
                    <a:pt x="798" y="274"/>
                  </a:lnTo>
                  <a:lnTo>
                    <a:pt x="788" y="276"/>
                  </a:lnTo>
                  <a:lnTo>
                    <a:pt x="760" y="294"/>
                  </a:lnTo>
                  <a:lnTo>
                    <a:pt x="758" y="282"/>
                  </a:lnTo>
                  <a:lnTo>
                    <a:pt x="762" y="272"/>
                  </a:lnTo>
                  <a:lnTo>
                    <a:pt x="772" y="266"/>
                  </a:lnTo>
                  <a:lnTo>
                    <a:pt x="770" y="256"/>
                  </a:lnTo>
                  <a:lnTo>
                    <a:pt x="762" y="256"/>
                  </a:lnTo>
                  <a:lnTo>
                    <a:pt x="750" y="258"/>
                  </a:lnTo>
                  <a:lnTo>
                    <a:pt x="728" y="276"/>
                  </a:lnTo>
                  <a:lnTo>
                    <a:pt x="724" y="286"/>
                  </a:lnTo>
                  <a:lnTo>
                    <a:pt x="704" y="286"/>
                  </a:lnTo>
                  <a:lnTo>
                    <a:pt x="700" y="294"/>
                  </a:lnTo>
                  <a:lnTo>
                    <a:pt x="706" y="308"/>
                  </a:lnTo>
                  <a:lnTo>
                    <a:pt x="720" y="310"/>
                  </a:lnTo>
                  <a:lnTo>
                    <a:pt x="720" y="316"/>
                  </a:lnTo>
                  <a:lnTo>
                    <a:pt x="722" y="324"/>
                  </a:lnTo>
                  <a:lnTo>
                    <a:pt x="734" y="322"/>
                  </a:lnTo>
                  <a:lnTo>
                    <a:pt x="742" y="314"/>
                  </a:lnTo>
                  <a:lnTo>
                    <a:pt x="750" y="312"/>
                  </a:lnTo>
                  <a:lnTo>
                    <a:pt x="758" y="316"/>
                  </a:lnTo>
                  <a:lnTo>
                    <a:pt x="774" y="320"/>
                  </a:lnTo>
                  <a:lnTo>
                    <a:pt x="778" y="328"/>
                  </a:lnTo>
                  <a:lnTo>
                    <a:pt x="772" y="330"/>
                  </a:lnTo>
                  <a:lnTo>
                    <a:pt x="760" y="330"/>
                  </a:lnTo>
                  <a:lnTo>
                    <a:pt x="752" y="334"/>
                  </a:lnTo>
                  <a:lnTo>
                    <a:pt x="750" y="340"/>
                  </a:lnTo>
                  <a:lnTo>
                    <a:pt x="740" y="344"/>
                  </a:lnTo>
                  <a:lnTo>
                    <a:pt x="730" y="358"/>
                  </a:lnTo>
                  <a:lnTo>
                    <a:pt x="726" y="368"/>
                  </a:lnTo>
                  <a:lnTo>
                    <a:pt x="736" y="372"/>
                  </a:lnTo>
                  <a:lnTo>
                    <a:pt x="742" y="378"/>
                  </a:lnTo>
                  <a:lnTo>
                    <a:pt x="750" y="398"/>
                  </a:lnTo>
                  <a:lnTo>
                    <a:pt x="752" y="406"/>
                  </a:lnTo>
                  <a:lnTo>
                    <a:pt x="768" y="418"/>
                  </a:lnTo>
                  <a:lnTo>
                    <a:pt x="766" y="422"/>
                  </a:lnTo>
                  <a:lnTo>
                    <a:pt x="756" y="418"/>
                  </a:lnTo>
                  <a:lnTo>
                    <a:pt x="752" y="426"/>
                  </a:lnTo>
                  <a:lnTo>
                    <a:pt x="764" y="430"/>
                  </a:lnTo>
                  <a:lnTo>
                    <a:pt x="768" y="436"/>
                  </a:lnTo>
                  <a:lnTo>
                    <a:pt x="760" y="438"/>
                  </a:lnTo>
                  <a:lnTo>
                    <a:pt x="750" y="440"/>
                  </a:lnTo>
                  <a:lnTo>
                    <a:pt x="744" y="444"/>
                  </a:lnTo>
                  <a:lnTo>
                    <a:pt x="742" y="446"/>
                  </a:lnTo>
                  <a:lnTo>
                    <a:pt x="756" y="448"/>
                  </a:lnTo>
                  <a:lnTo>
                    <a:pt x="766" y="450"/>
                  </a:lnTo>
                  <a:lnTo>
                    <a:pt x="766" y="462"/>
                  </a:lnTo>
                  <a:lnTo>
                    <a:pt x="758" y="480"/>
                  </a:lnTo>
                  <a:lnTo>
                    <a:pt x="738" y="504"/>
                  </a:lnTo>
                  <a:lnTo>
                    <a:pt x="724" y="524"/>
                  </a:lnTo>
                  <a:lnTo>
                    <a:pt x="714" y="542"/>
                  </a:lnTo>
                  <a:lnTo>
                    <a:pt x="692" y="560"/>
                  </a:lnTo>
                  <a:lnTo>
                    <a:pt x="678" y="572"/>
                  </a:lnTo>
                  <a:lnTo>
                    <a:pt x="656" y="576"/>
                  </a:lnTo>
                  <a:lnTo>
                    <a:pt x="644" y="576"/>
                  </a:lnTo>
                  <a:lnTo>
                    <a:pt x="638" y="568"/>
                  </a:lnTo>
                  <a:lnTo>
                    <a:pt x="632" y="570"/>
                  </a:lnTo>
                  <a:lnTo>
                    <a:pt x="632" y="584"/>
                  </a:lnTo>
                  <a:lnTo>
                    <a:pt x="618" y="588"/>
                  </a:lnTo>
                  <a:lnTo>
                    <a:pt x="598" y="594"/>
                  </a:lnTo>
                  <a:lnTo>
                    <a:pt x="586" y="596"/>
                  </a:lnTo>
                  <a:lnTo>
                    <a:pt x="582" y="604"/>
                  </a:lnTo>
                  <a:lnTo>
                    <a:pt x="584" y="612"/>
                  </a:lnTo>
                  <a:lnTo>
                    <a:pt x="576" y="608"/>
                  </a:lnTo>
                  <a:lnTo>
                    <a:pt x="576" y="600"/>
                  </a:lnTo>
                  <a:lnTo>
                    <a:pt x="576" y="594"/>
                  </a:lnTo>
                  <a:lnTo>
                    <a:pt x="566" y="594"/>
                  </a:lnTo>
                  <a:lnTo>
                    <a:pt x="556" y="590"/>
                  </a:lnTo>
                  <a:lnTo>
                    <a:pt x="546" y="594"/>
                  </a:lnTo>
                  <a:lnTo>
                    <a:pt x="536" y="594"/>
                  </a:lnTo>
                  <a:lnTo>
                    <a:pt x="528" y="590"/>
                  </a:lnTo>
                  <a:lnTo>
                    <a:pt x="526" y="574"/>
                  </a:lnTo>
                  <a:lnTo>
                    <a:pt x="514" y="572"/>
                  </a:lnTo>
                  <a:lnTo>
                    <a:pt x="508" y="568"/>
                  </a:lnTo>
                  <a:lnTo>
                    <a:pt x="500" y="568"/>
                  </a:lnTo>
                  <a:lnTo>
                    <a:pt x="492" y="576"/>
                  </a:lnTo>
                  <a:lnTo>
                    <a:pt x="458" y="576"/>
                  </a:lnTo>
                  <a:lnTo>
                    <a:pt x="456" y="580"/>
                  </a:lnTo>
                  <a:lnTo>
                    <a:pt x="444" y="580"/>
                  </a:lnTo>
                  <a:lnTo>
                    <a:pt x="444" y="588"/>
                  </a:lnTo>
                  <a:lnTo>
                    <a:pt x="450" y="590"/>
                  </a:lnTo>
                  <a:lnTo>
                    <a:pt x="448" y="598"/>
                  </a:lnTo>
                  <a:lnTo>
                    <a:pt x="440" y="598"/>
                  </a:lnTo>
                  <a:lnTo>
                    <a:pt x="436" y="594"/>
                  </a:lnTo>
                  <a:lnTo>
                    <a:pt x="428" y="594"/>
                  </a:lnTo>
                  <a:lnTo>
                    <a:pt x="420" y="594"/>
                  </a:lnTo>
                  <a:lnTo>
                    <a:pt x="420" y="588"/>
                  </a:lnTo>
                  <a:lnTo>
                    <a:pt x="412" y="586"/>
                  </a:lnTo>
                  <a:lnTo>
                    <a:pt x="412" y="570"/>
                  </a:lnTo>
                  <a:lnTo>
                    <a:pt x="402" y="566"/>
                  </a:lnTo>
                  <a:lnTo>
                    <a:pt x="402" y="552"/>
                  </a:lnTo>
                  <a:lnTo>
                    <a:pt x="382" y="546"/>
                  </a:lnTo>
                  <a:lnTo>
                    <a:pt x="382" y="542"/>
                  </a:lnTo>
                  <a:lnTo>
                    <a:pt x="398" y="520"/>
                  </a:lnTo>
                  <a:lnTo>
                    <a:pt x="400" y="496"/>
                  </a:lnTo>
                  <a:lnTo>
                    <a:pt x="392" y="490"/>
                  </a:lnTo>
                  <a:lnTo>
                    <a:pt x="386" y="480"/>
                  </a:lnTo>
                  <a:lnTo>
                    <a:pt x="378" y="478"/>
                  </a:lnTo>
                  <a:lnTo>
                    <a:pt x="362" y="476"/>
                  </a:lnTo>
                  <a:lnTo>
                    <a:pt x="362" y="462"/>
                  </a:lnTo>
                  <a:lnTo>
                    <a:pt x="352" y="464"/>
                  </a:lnTo>
                  <a:lnTo>
                    <a:pt x="330" y="464"/>
                  </a:lnTo>
                  <a:lnTo>
                    <a:pt x="324" y="472"/>
                  </a:lnTo>
                  <a:lnTo>
                    <a:pt x="312" y="472"/>
                  </a:lnTo>
                  <a:lnTo>
                    <a:pt x="302" y="486"/>
                  </a:lnTo>
                  <a:lnTo>
                    <a:pt x="292" y="488"/>
                  </a:lnTo>
                  <a:lnTo>
                    <a:pt x="278" y="486"/>
                  </a:lnTo>
                  <a:lnTo>
                    <a:pt x="266" y="482"/>
                  </a:lnTo>
                  <a:lnTo>
                    <a:pt x="256" y="482"/>
                  </a:lnTo>
                  <a:lnTo>
                    <a:pt x="250" y="488"/>
                  </a:lnTo>
                  <a:lnTo>
                    <a:pt x="230" y="488"/>
                  </a:lnTo>
                  <a:lnTo>
                    <a:pt x="208" y="486"/>
                  </a:lnTo>
                  <a:lnTo>
                    <a:pt x="192" y="484"/>
                  </a:lnTo>
                  <a:lnTo>
                    <a:pt x="174" y="472"/>
                  </a:lnTo>
                  <a:lnTo>
                    <a:pt x="162" y="464"/>
                  </a:lnTo>
                  <a:lnTo>
                    <a:pt x="146" y="456"/>
                  </a:lnTo>
                  <a:lnTo>
                    <a:pt x="132" y="442"/>
                  </a:lnTo>
                  <a:lnTo>
                    <a:pt x="118" y="448"/>
                  </a:lnTo>
                  <a:lnTo>
                    <a:pt x="106" y="438"/>
                  </a:lnTo>
                  <a:lnTo>
                    <a:pt x="80" y="426"/>
                  </a:lnTo>
                  <a:lnTo>
                    <a:pt x="80" y="418"/>
                  </a:lnTo>
                  <a:lnTo>
                    <a:pt x="84" y="408"/>
                  </a:lnTo>
                  <a:lnTo>
                    <a:pt x="94" y="406"/>
                  </a:lnTo>
                  <a:lnTo>
                    <a:pt x="96" y="398"/>
                  </a:lnTo>
                  <a:lnTo>
                    <a:pt x="84" y="390"/>
                  </a:lnTo>
                  <a:lnTo>
                    <a:pt x="84" y="380"/>
                  </a:lnTo>
                  <a:lnTo>
                    <a:pt x="100" y="372"/>
                  </a:lnTo>
                  <a:lnTo>
                    <a:pt x="108" y="364"/>
                  </a:lnTo>
                  <a:lnTo>
                    <a:pt x="108" y="356"/>
                  </a:lnTo>
                  <a:lnTo>
                    <a:pt x="90" y="344"/>
                  </a:lnTo>
                  <a:lnTo>
                    <a:pt x="70" y="352"/>
                  </a:lnTo>
                  <a:lnTo>
                    <a:pt x="58" y="350"/>
                  </a:lnTo>
                  <a:lnTo>
                    <a:pt x="38" y="342"/>
                  </a:lnTo>
                  <a:lnTo>
                    <a:pt x="38" y="332"/>
                  </a:lnTo>
                  <a:lnTo>
                    <a:pt x="20" y="326"/>
                  </a:lnTo>
                  <a:lnTo>
                    <a:pt x="20" y="318"/>
                  </a:lnTo>
                  <a:lnTo>
                    <a:pt x="20" y="298"/>
                  </a:lnTo>
                  <a:lnTo>
                    <a:pt x="8" y="300"/>
                  </a:lnTo>
                  <a:lnTo>
                    <a:pt x="2" y="298"/>
                  </a:lnTo>
                  <a:lnTo>
                    <a:pt x="0" y="290"/>
                  </a:lnTo>
                  <a:lnTo>
                    <a:pt x="2" y="284"/>
                  </a:lnTo>
                  <a:lnTo>
                    <a:pt x="4" y="274"/>
                  </a:lnTo>
                  <a:lnTo>
                    <a:pt x="16" y="266"/>
                  </a:lnTo>
                  <a:lnTo>
                    <a:pt x="18" y="260"/>
                  </a:lnTo>
                  <a:lnTo>
                    <a:pt x="32" y="260"/>
                  </a:lnTo>
                  <a:lnTo>
                    <a:pt x="32" y="266"/>
                  </a:lnTo>
                  <a:lnTo>
                    <a:pt x="48" y="262"/>
                  </a:lnTo>
                  <a:lnTo>
                    <a:pt x="52" y="252"/>
                  </a:lnTo>
                  <a:lnTo>
                    <a:pt x="72" y="252"/>
                  </a:lnTo>
                  <a:lnTo>
                    <a:pt x="76" y="244"/>
                  </a:lnTo>
                  <a:lnTo>
                    <a:pt x="102" y="232"/>
                  </a:lnTo>
                  <a:lnTo>
                    <a:pt x="108" y="228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84" name="Freeform 373"/>
            <p:cNvSpPr>
              <a:spLocks noChangeAspect="1"/>
            </p:cNvSpPr>
            <p:nvPr/>
          </p:nvSpPr>
          <p:spPr bwMode="auto">
            <a:xfrm>
              <a:off x="4879" y="1760"/>
              <a:ext cx="77" cy="84"/>
            </a:xfrm>
            <a:custGeom>
              <a:avLst/>
              <a:gdLst>
                <a:gd name="T0" fmla="*/ 1 w 124"/>
                <a:gd name="T1" fmla="*/ 1 h 136"/>
                <a:gd name="T2" fmla="*/ 1 w 124"/>
                <a:gd name="T3" fmla="*/ 1 h 136"/>
                <a:gd name="T4" fmla="*/ 1 w 124"/>
                <a:gd name="T5" fmla="*/ 1 h 136"/>
                <a:gd name="T6" fmla="*/ 1 w 124"/>
                <a:gd name="T7" fmla="*/ 1 h 136"/>
                <a:gd name="T8" fmla="*/ 1 w 124"/>
                <a:gd name="T9" fmla="*/ 1 h 136"/>
                <a:gd name="T10" fmla="*/ 1 w 124"/>
                <a:gd name="T11" fmla="*/ 1 h 136"/>
                <a:gd name="T12" fmla="*/ 1 w 124"/>
                <a:gd name="T13" fmla="*/ 0 h 136"/>
                <a:gd name="T14" fmla="*/ 1 w 124"/>
                <a:gd name="T15" fmla="*/ 0 h 136"/>
                <a:gd name="T16" fmla="*/ 1 w 124"/>
                <a:gd name="T17" fmla="*/ 1 h 136"/>
                <a:gd name="T18" fmla="*/ 1 w 124"/>
                <a:gd name="T19" fmla="*/ 1 h 136"/>
                <a:gd name="T20" fmla="*/ 1 w 124"/>
                <a:gd name="T21" fmla="*/ 1 h 136"/>
                <a:gd name="T22" fmla="*/ 1 w 124"/>
                <a:gd name="T23" fmla="*/ 1 h 136"/>
                <a:gd name="T24" fmla="*/ 1 w 124"/>
                <a:gd name="T25" fmla="*/ 1 h 136"/>
                <a:gd name="T26" fmla="*/ 1 w 124"/>
                <a:gd name="T27" fmla="*/ 1 h 136"/>
                <a:gd name="T28" fmla="*/ 1 w 124"/>
                <a:gd name="T29" fmla="*/ 1 h 136"/>
                <a:gd name="T30" fmla="*/ 1 w 124"/>
                <a:gd name="T31" fmla="*/ 1 h 136"/>
                <a:gd name="T32" fmla="*/ 1 w 124"/>
                <a:gd name="T33" fmla="*/ 1 h 136"/>
                <a:gd name="T34" fmla="*/ 1 w 124"/>
                <a:gd name="T35" fmla="*/ 1 h 136"/>
                <a:gd name="T36" fmla="*/ 2 w 124"/>
                <a:gd name="T37" fmla="*/ 1 h 136"/>
                <a:gd name="T38" fmla="*/ 2 w 124"/>
                <a:gd name="T39" fmla="*/ 2 h 136"/>
                <a:gd name="T40" fmla="*/ 2 w 124"/>
                <a:gd name="T41" fmla="*/ 2 h 136"/>
                <a:gd name="T42" fmla="*/ 2 w 124"/>
                <a:gd name="T43" fmla="*/ 2 h 136"/>
                <a:gd name="T44" fmla="*/ 2 w 124"/>
                <a:gd name="T45" fmla="*/ 2 h 136"/>
                <a:gd name="T46" fmla="*/ 2 w 124"/>
                <a:gd name="T47" fmla="*/ 2 h 136"/>
                <a:gd name="T48" fmla="*/ 2 w 124"/>
                <a:gd name="T49" fmla="*/ 2 h 136"/>
                <a:gd name="T50" fmla="*/ 2 w 124"/>
                <a:gd name="T51" fmla="*/ 2 h 136"/>
                <a:gd name="T52" fmla="*/ 2 w 124"/>
                <a:gd name="T53" fmla="*/ 2 h 136"/>
                <a:gd name="T54" fmla="*/ 2 w 124"/>
                <a:gd name="T55" fmla="*/ 2 h 136"/>
                <a:gd name="T56" fmla="*/ 2 w 124"/>
                <a:gd name="T57" fmla="*/ 2 h 136"/>
                <a:gd name="T58" fmla="*/ 2 w 124"/>
                <a:gd name="T59" fmla="*/ 2 h 136"/>
                <a:gd name="T60" fmla="*/ 1 w 124"/>
                <a:gd name="T61" fmla="*/ 2 h 136"/>
                <a:gd name="T62" fmla="*/ 1 w 124"/>
                <a:gd name="T63" fmla="*/ 1 h 136"/>
                <a:gd name="T64" fmla="*/ 1 w 124"/>
                <a:gd name="T65" fmla="*/ 1 h 136"/>
                <a:gd name="T66" fmla="*/ 1 w 124"/>
                <a:gd name="T67" fmla="*/ 1 h 136"/>
                <a:gd name="T68" fmla="*/ 1 w 124"/>
                <a:gd name="T69" fmla="*/ 1 h 136"/>
                <a:gd name="T70" fmla="*/ 1 w 124"/>
                <a:gd name="T71" fmla="*/ 1 h 136"/>
                <a:gd name="T72" fmla="*/ 1 w 124"/>
                <a:gd name="T73" fmla="*/ 1 h 136"/>
                <a:gd name="T74" fmla="*/ 1 w 124"/>
                <a:gd name="T75" fmla="*/ 1 h 136"/>
                <a:gd name="T76" fmla="*/ 1 w 124"/>
                <a:gd name="T77" fmla="*/ 1 h 136"/>
                <a:gd name="T78" fmla="*/ 1 w 124"/>
                <a:gd name="T79" fmla="*/ 1 h 136"/>
                <a:gd name="T80" fmla="*/ 1 w 124"/>
                <a:gd name="T81" fmla="*/ 1 h 136"/>
                <a:gd name="T82" fmla="*/ 0 w 124"/>
                <a:gd name="T83" fmla="*/ 1 h 136"/>
                <a:gd name="T84" fmla="*/ 1 w 124"/>
                <a:gd name="T85" fmla="*/ 1 h 136"/>
                <a:gd name="T86" fmla="*/ 1 w 124"/>
                <a:gd name="T87" fmla="*/ 1 h 1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4"/>
                <a:gd name="T133" fmla="*/ 0 h 136"/>
                <a:gd name="T134" fmla="*/ 124 w 124"/>
                <a:gd name="T135" fmla="*/ 136 h 1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4" h="136">
                  <a:moveTo>
                    <a:pt x="12" y="14"/>
                  </a:moveTo>
                  <a:lnTo>
                    <a:pt x="20" y="14"/>
                  </a:lnTo>
                  <a:lnTo>
                    <a:pt x="24" y="18"/>
                  </a:lnTo>
                  <a:lnTo>
                    <a:pt x="32" y="18"/>
                  </a:lnTo>
                  <a:lnTo>
                    <a:pt x="34" y="10"/>
                  </a:lnTo>
                  <a:lnTo>
                    <a:pt x="28" y="8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40" y="4"/>
                  </a:lnTo>
                  <a:lnTo>
                    <a:pt x="50" y="14"/>
                  </a:lnTo>
                  <a:lnTo>
                    <a:pt x="52" y="24"/>
                  </a:lnTo>
                  <a:lnTo>
                    <a:pt x="52" y="28"/>
                  </a:lnTo>
                  <a:lnTo>
                    <a:pt x="74" y="26"/>
                  </a:lnTo>
                  <a:lnTo>
                    <a:pt x="80" y="36"/>
                  </a:lnTo>
                  <a:lnTo>
                    <a:pt x="82" y="46"/>
                  </a:lnTo>
                  <a:lnTo>
                    <a:pt x="68" y="46"/>
                  </a:lnTo>
                  <a:lnTo>
                    <a:pt x="68" y="56"/>
                  </a:lnTo>
                  <a:lnTo>
                    <a:pt x="76" y="60"/>
                  </a:lnTo>
                  <a:lnTo>
                    <a:pt x="100" y="84"/>
                  </a:lnTo>
                  <a:lnTo>
                    <a:pt x="120" y="106"/>
                  </a:lnTo>
                  <a:lnTo>
                    <a:pt x="124" y="120"/>
                  </a:lnTo>
                  <a:lnTo>
                    <a:pt x="122" y="134"/>
                  </a:lnTo>
                  <a:lnTo>
                    <a:pt x="112" y="134"/>
                  </a:lnTo>
                  <a:lnTo>
                    <a:pt x="110" y="128"/>
                  </a:lnTo>
                  <a:lnTo>
                    <a:pt x="104" y="128"/>
                  </a:lnTo>
                  <a:lnTo>
                    <a:pt x="102" y="136"/>
                  </a:lnTo>
                  <a:lnTo>
                    <a:pt x="90" y="136"/>
                  </a:lnTo>
                  <a:lnTo>
                    <a:pt x="90" y="130"/>
                  </a:lnTo>
                  <a:lnTo>
                    <a:pt x="94" y="118"/>
                  </a:lnTo>
                  <a:lnTo>
                    <a:pt x="94" y="108"/>
                  </a:lnTo>
                  <a:lnTo>
                    <a:pt x="84" y="98"/>
                  </a:lnTo>
                  <a:lnTo>
                    <a:pt x="80" y="82"/>
                  </a:lnTo>
                  <a:lnTo>
                    <a:pt x="64" y="64"/>
                  </a:lnTo>
                  <a:lnTo>
                    <a:pt x="52" y="72"/>
                  </a:lnTo>
                  <a:lnTo>
                    <a:pt x="40" y="68"/>
                  </a:lnTo>
                  <a:lnTo>
                    <a:pt x="20" y="80"/>
                  </a:lnTo>
                  <a:lnTo>
                    <a:pt x="20" y="66"/>
                  </a:lnTo>
                  <a:lnTo>
                    <a:pt x="24" y="62"/>
                  </a:lnTo>
                  <a:lnTo>
                    <a:pt x="20" y="48"/>
                  </a:lnTo>
                  <a:lnTo>
                    <a:pt x="12" y="46"/>
                  </a:lnTo>
                  <a:lnTo>
                    <a:pt x="12" y="38"/>
                  </a:lnTo>
                  <a:lnTo>
                    <a:pt x="0" y="32"/>
                  </a:lnTo>
                  <a:lnTo>
                    <a:pt x="14" y="24"/>
                  </a:lnTo>
                  <a:lnTo>
                    <a:pt x="12" y="14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/>
              <a:tailEnd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85" name="Freeform 374"/>
            <p:cNvSpPr>
              <a:spLocks noChangeAspect="1"/>
            </p:cNvSpPr>
            <p:nvPr/>
          </p:nvSpPr>
          <p:spPr bwMode="auto">
            <a:xfrm>
              <a:off x="4764" y="1424"/>
              <a:ext cx="312" cy="128"/>
            </a:xfrm>
            <a:custGeom>
              <a:avLst/>
              <a:gdLst>
                <a:gd name="T0" fmla="*/ 1 w 508"/>
                <a:gd name="T1" fmla="*/ 1 h 208"/>
                <a:gd name="T2" fmla="*/ 1 w 508"/>
                <a:gd name="T3" fmla="*/ 1 h 208"/>
                <a:gd name="T4" fmla="*/ 1 w 508"/>
                <a:gd name="T5" fmla="*/ 1 h 208"/>
                <a:gd name="T6" fmla="*/ 2 w 508"/>
                <a:gd name="T7" fmla="*/ 1 h 208"/>
                <a:gd name="T8" fmla="*/ 3 w 508"/>
                <a:gd name="T9" fmla="*/ 1 h 208"/>
                <a:gd name="T10" fmla="*/ 4 w 508"/>
                <a:gd name="T11" fmla="*/ 1 h 208"/>
                <a:gd name="T12" fmla="*/ 4 w 508"/>
                <a:gd name="T13" fmla="*/ 1 h 208"/>
                <a:gd name="T14" fmla="*/ 4 w 508"/>
                <a:gd name="T15" fmla="*/ 1 h 208"/>
                <a:gd name="T16" fmla="*/ 4 w 508"/>
                <a:gd name="T17" fmla="*/ 1 h 208"/>
                <a:gd name="T18" fmla="*/ 5 w 508"/>
                <a:gd name="T19" fmla="*/ 1 h 208"/>
                <a:gd name="T20" fmla="*/ 6 w 508"/>
                <a:gd name="T21" fmla="*/ 1 h 208"/>
                <a:gd name="T22" fmla="*/ 6 w 508"/>
                <a:gd name="T23" fmla="*/ 1 h 208"/>
                <a:gd name="T24" fmla="*/ 6 w 508"/>
                <a:gd name="T25" fmla="*/ 1 h 208"/>
                <a:gd name="T26" fmla="*/ 7 w 508"/>
                <a:gd name="T27" fmla="*/ 1 h 208"/>
                <a:gd name="T28" fmla="*/ 8 w 508"/>
                <a:gd name="T29" fmla="*/ 1 h 208"/>
                <a:gd name="T30" fmla="*/ 9 w 508"/>
                <a:gd name="T31" fmla="*/ 1 h 208"/>
                <a:gd name="T32" fmla="*/ 9 w 508"/>
                <a:gd name="T33" fmla="*/ 1 h 208"/>
                <a:gd name="T34" fmla="*/ 9 w 508"/>
                <a:gd name="T35" fmla="*/ 1 h 208"/>
                <a:gd name="T36" fmla="*/ 9 w 508"/>
                <a:gd name="T37" fmla="*/ 1 h 208"/>
                <a:gd name="T38" fmla="*/ 9 w 508"/>
                <a:gd name="T39" fmla="*/ 1 h 208"/>
                <a:gd name="T40" fmla="*/ 10 w 508"/>
                <a:gd name="T41" fmla="*/ 1 h 208"/>
                <a:gd name="T42" fmla="*/ 10 w 508"/>
                <a:gd name="T43" fmla="*/ 2 h 208"/>
                <a:gd name="T44" fmla="*/ 10 w 508"/>
                <a:gd name="T45" fmla="*/ 2 h 208"/>
                <a:gd name="T46" fmla="*/ 9 w 508"/>
                <a:gd name="T47" fmla="*/ 2 h 208"/>
                <a:gd name="T48" fmla="*/ 9 w 508"/>
                <a:gd name="T49" fmla="*/ 3 h 208"/>
                <a:gd name="T50" fmla="*/ 7 w 508"/>
                <a:gd name="T51" fmla="*/ 3 h 208"/>
                <a:gd name="T52" fmla="*/ 7 w 508"/>
                <a:gd name="T53" fmla="*/ 4 h 208"/>
                <a:gd name="T54" fmla="*/ 7 w 508"/>
                <a:gd name="T55" fmla="*/ 4 h 208"/>
                <a:gd name="T56" fmla="*/ 6 w 508"/>
                <a:gd name="T57" fmla="*/ 4 h 208"/>
                <a:gd name="T58" fmla="*/ 5 w 508"/>
                <a:gd name="T59" fmla="*/ 4 h 208"/>
                <a:gd name="T60" fmla="*/ 4 w 508"/>
                <a:gd name="T61" fmla="*/ 4 h 208"/>
                <a:gd name="T62" fmla="*/ 2 w 508"/>
                <a:gd name="T63" fmla="*/ 4 h 208"/>
                <a:gd name="T64" fmla="*/ 2 w 508"/>
                <a:gd name="T65" fmla="*/ 4 h 208"/>
                <a:gd name="T66" fmla="*/ 1 w 508"/>
                <a:gd name="T67" fmla="*/ 2 h 208"/>
                <a:gd name="T68" fmla="*/ 1 w 508"/>
                <a:gd name="T69" fmla="*/ 2 h 208"/>
                <a:gd name="T70" fmla="*/ 1 w 508"/>
                <a:gd name="T71" fmla="*/ 2 h 208"/>
                <a:gd name="T72" fmla="*/ 1 w 508"/>
                <a:gd name="T73" fmla="*/ 1 h 208"/>
                <a:gd name="T74" fmla="*/ 1 w 508"/>
                <a:gd name="T75" fmla="*/ 1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08"/>
                <a:gd name="T115" fmla="*/ 0 h 208"/>
                <a:gd name="T116" fmla="*/ 508 w 508"/>
                <a:gd name="T117" fmla="*/ 208 h 2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08" h="208">
                  <a:moveTo>
                    <a:pt x="0" y="62"/>
                  </a:moveTo>
                  <a:lnTo>
                    <a:pt x="8" y="54"/>
                  </a:lnTo>
                  <a:lnTo>
                    <a:pt x="22" y="52"/>
                  </a:lnTo>
                  <a:lnTo>
                    <a:pt x="30" y="44"/>
                  </a:lnTo>
                  <a:lnTo>
                    <a:pt x="64" y="26"/>
                  </a:lnTo>
                  <a:lnTo>
                    <a:pt x="80" y="28"/>
                  </a:lnTo>
                  <a:lnTo>
                    <a:pt x="102" y="32"/>
                  </a:lnTo>
                  <a:lnTo>
                    <a:pt x="112" y="44"/>
                  </a:lnTo>
                  <a:lnTo>
                    <a:pt x="144" y="44"/>
                  </a:lnTo>
                  <a:lnTo>
                    <a:pt x="152" y="50"/>
                  </a:lnTo>
                  <a:lnTo>
                    <a:pt x="164" y="40"/>
                  </a:lnTo>
                  <a:lnTo>
                    <a:pt x="166" y="32"/>
                  </a:lnTo>
                  <a:lnTo>
                    <a:pt x="154" y="18"/>
                  </a:lnTo>
                  <a:lnTo>
                    <a:pt x="168" y="4"/>
                  </a:lnTo>
                  <a:lnTo>
                    <a:pt x="172" y="0"/>
                  </a:lnTo>
                  <a:lnTo>
                    <a:pt x="186" y="2"/>
                  </a:lnTo>
                  <a:lnTo>
                    <a:pt x="200" y="6"/>
                  </a:lnTo>
                  <a:lnTo>
                    <a:pt x="224" y="14"/>
                  </a:lnTo>
                  <a:lnTo>
                    <a:pt x="226" y="24"/>
                  </a:lnTo>
                  <a:lnTo>
                    <a:pt x="236" y="36"/>
                  </a:lnTo>
                  <a:lnTo>
                    <a:pt x="262" y="40"/>
                  </a:lnTo>
                  <a:lnTo>
                    <a:pt x="276" y="32"/>
                  </a:lnTo>
                  <a:lnTo>
                    <a:pt x="300" y="36"/>
                  </a:lnTo>
                  <a:lnTo>
                    <a:pt x="306" y="42"/>
                  </a:lnTo>
                  <a:lnTo>
                    <a:pt x="316" y="44"/>
                  </a:lnTo>
                  <a:lnTo>
                    <a:pt x="322" y="52"/>
                  </a:lnTo>
                  <a:lnTo>
                    <a:pt x="328" y="58"/>
                  </a:lnTo>
                  <a:lnTo>
                    <a:pt x="350" y="60"/>
                  </a:lnTo>
                  <a:lnTo>
                    <a:pt x="368" y="58"/>
                  </a:lnTo>
                  <a:lnTo>
                    <a:pt x="398" y="52"/>
                  </a:lnTo>
                  <a:lnTo>
                    <a:pt x="408" y="44"/>
                  </a:lnTo>
                  <a:lnTo>
                    <a:pt x="416" y="38"/>
                  </a:lnTo>
                  <a:lnTo>
                    <a:pt x="426" y="36"/>
                  </a:lnTo>
                  <a:lnTo>
                    <a:pt x="434" y="42"/>
                  </a:lnTo>
                  <a:lnTo>
                    <a:pt x="442" y="42"/>
                  </a:lnTo>
                  <a:lnTo>
                    <a:pt x="458" y="44"/>
                  </a:lnTo>
                  <a:lnTo>
                    <a:pt x="452" y="52"/>
                  </a:lnTo>
                  <a:lnTo>
                    <a:pt x="448" y="60"/>
                  </a:lnTo>
                  <a:lnTo>
                    <a:pt x="440" y="84"/>
                  </a:lnTo>
                  <a:lnTo>
                    <a:pt x="468" y="86"/>
                  </a:lnTo>
                  <a:lnTo>
                    <a:pt x="476" y="80"/>
                  </a:lnTo>
                  <a:lnTo>
                    <a:pt x="486" y="82"/>
                  </a:lnTo>
                  <a:lnTo>
                    <a:pt x="506" y="102"/>
                  </a:lnTo>
                  <a:lnTo>
                    <a:pt x="508" y="112"/>
                  </a:lnTo>
                  <a:lnTo>
                    <a:pt x="494" y="110"/>
                  </a:lnTo>
                  <a:lnTo>
                    <a:pt x="480" y="110"/>
                  </a:lnTo>
                  <a:lnTo>
                    <a:pt x="460" y="118"/>
                  </a:lnTo>
                  <a:lnTo>
                    <a:pt x="442" y="132"/>
                  </a:lnTo>
                  <a:lnTo>
                    <a:pt x="426" y="132"/>
                  </a:lnTo>
                  <a:lnTo>
                    <a:pt x="412" y="146"/>
                  </a:lnTo>
                  <a:lnTo>
                    <a:pt x="394" y="144"/>
                  </a:lnTo>
                  <a:lnTo>
                    <a:pt x="380" y="144"/>
                  </a:lnTo>
                  <a:lnTo>
                    <a:pt x="374" y="156"/>
                  </a:lnTo>
                  <a:lnTo>
                    <a:pt x="380" y="168"/>
                  </a:lnTo>
                  <a:lnTo>
                    <a:pt x="362" y="178"/>
                  </a:lnTo>
                  <a:lnTo>
                    <a:pt x="362" y="184"/>
                  </a:lnTo>
                  <a:lnTo>
                    <a:pt x="344" y="194"/>
                  </a:lnTo>
                  <a:lnTo>
                    <a:pt x="300" y="194"/>
                  </a:lnTo>
                  <a:lnTo>
                    <a:pt x="278" y="208"/>
                  </a:lnTo>
                  <a:lnTo>
                    <a:pt x="242" y="204"/>
                  </a:lnTo>
                  <a:lnTo>
                    <a:pt x="218" y="192"/>
                  </a:lnTo>
                  <a:lnTo>
                    <a:pt x="190" y="190"/>
                  </a:lnTo>
                  <a:lnTo>
                    <a:pt x="136" y="188"/>
                  </a:lnTo>
                  <a:lnTo>
                    <a:pt x="130" y="178"/>
                  </a:lnTo>
                  <a:lnTo>
                    <a:pt x="124" y="166"/>
                  </a:lnTo>
                  <a:lnTo>
                    <a:pt x="102" y="154"/>
                  </a:lnTo>
                  <a:lnTo>
                    <a:pt x="92" y="144"/>
                  </a:lnTo>
                  <a:lnTo>
                    <a:pt x="58" y="142"/>
                  </a:lnTo>
                  <a:lnTo>
                    <a:pt x="50" y="138"/>
                  </a:lnTo>
                  <a:lnTo>
                    <a:pt x="46" y="126"/>
                  </a:lnTo>
                  <a:lnTo>
                    <a:pt x="52" y="118"/>
                  </a:lnTo>
                  <a:lnTo>
                    <a:pt x="52" y="110"/>
                  </a:lnTo>
                  <a:lnTo>
                    <a:pt x="44" y="98"/>
                  </a:lnTo>
                  <a:lnTo>
                    <a:pt x="30" y="84"/>
                  </a:lnTo>
                  <a:lnTo>
                    <a:pt x="14" y="82"/>
                  </a:lnTo>
                  <a:lnTo>
                    <a:pt x="4" y="7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D1918F"/>
            </a:solidFill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tIns="72000" bIns="72000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356414" name="Rectangle 62"/>
            <p:cNvSpPr>
              <a:spLocks noChangeArrowheads="1"/>
            </p:cNvSpPr>
            <p:nvPr/>
          </p:nvSpPr>
          <p:spPr bwMode="auto">
            <a:xfrm>
              <a:off x="3333" y="2160"/>
              <a:ext cx="562" cy="1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5000"/>
                </a:lnSpc>
                <a:spcAft>
                  <a:spcPct val="20000"/>
                </a:spcAft>
                <a:buClrTx/>
                <a:buFontTx/>
                <a:buNone/>
                <a:defRPr/>
              </a:pPr>
              <a:r>
                <a:rPr lang="it-IT" sz="1200" b="0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San </a:t>
              </a:r>
              <a:r>
                <a:rPr lang="it-IT" sz="1100" b="0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Paolo</a:t>
              </a:r>
              <a:endParaRPr lang="it-IT" sz="1200" b="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356415" name="Rectangle 63"/>
            <p:cNvSpPr>
              <a:spLocks noChangeArrowheads="1"/>
            </p:cNvSpPr>
            <p:nvPr/>
          </p:nvSpPr>
          <p:spPr bwMode="auto">
            <a:xfrm>
              <a:off x="4149" y="2257"/>
              <a:ext cx="680" cy="1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5000"/>
                </a:lnSpc>
                <a:spcAft>
                  <a:spcPct val="20000"/>
                </a:spcAft>
                <a:buClrTx/>
                <a:buFontTx/>
                <a:buNone/>
                <a:defRPr/>
              </a:pPr>
              <a:r>
                <a:rPr lang="it-IT" sz="1100" b="0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Johannesburg</a:t>
              </a:r>
              <a:endParaRPr lang="it-IT" sz="1200" b="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356416" name="Rectangle 64"/>
            <p:cNvSpPr>
              <a:spLocks noChangeArrowheads="1"/>
            </p:cNvSpPr>
            <p:nvPr/>
          </p:nvSpPr>
          <p:spPr bwMode="auto">
            <a:xfrm>
              <a:off x="4865" y="1564"/>
              <a:ext cx="594" cy="1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5000"/>
                </a:lnSpc>
                <a:spcAft>
                  <a:spcPct val="20000"/>
                </a:spcAft>
                <a:buClrTx/>
                <a:buFontTx/>
                <a:buNone/>
                <a:defRPr/>
              </a:pPr>
              <a:r>
                <a:rPr lang="it-IT" sz="1200" b="0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Hong Kong</a:t>
              </a:r>
            </a:p>
          </p:txBody>
        </p:sp>
        <p:sp>
          <p:nvSpPr>
            <p:cNvPr id="356417" name="Rectangle 65"/>
            <p:cNvSpPr>
              <a:spLocks noChangeArrowheads="1"/>
            </p:cNvSpPr>
            <p:nvPr/>
          </p:nvSpPr>
          <p:spPr bwMode="auto">
            <a:xfrm>
              <a:off x="4304" y="1207"/>
              <a:ext cx="378" cy="1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5000"/>
                </a:lnSpc>
                <a:spcAft>
                  <a:spcPct val="20000"/>
                </a:spcAft>
                <a:buClrTx/>
                <a:buFontTx/>
                <a:buNone/>
                <a:defRPr/>
              </a:pPr>
              <a:r>
                <a:rPr lang="it-IT" sz="1100" b="0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Mosca</a:t>
              </a:r>
              <a:endParaRPr lang="it-IT" sz="1200" b="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18694" name="Oval 66"/>
            <p:cNvSpPr>
              <a:spLocks noChangeAspect="1" noChangeArrowheads="1"/>
            </p:cNvSpPr>
            <p:nvPr/>
          </p:nvSpPr>
          <p:spPr bwMode="auto">
            <a:xfrm>
              <a:off x="3447" y="2109"/>
              <a:ext cx="44" cy="45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95" name="Oval 67"/>
            <p:cNvSpPr>
              <a:spLocks noChangeAspect="1" noChangeArrowheads="1"/>
            </p:cNvSpPr>
            <p:nvPr/>
          </p:nvSpPr>
          <p:spPr bwMode="auto">
            <a:xfrm>
              <a:off x="4174" y="2265"/>
              <a:ext cx="44" cy="45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96" name="Oval 68"/>
            <p:cNvSpPr>
              <a:spLocks noChangeAspect="1" noChangeArrowheads="1"/>
            </p:cNvSpPr>
            <p:nvPr/>
          </p:nvSpPr>
          <p:spPr bwMode="auto">
            <a:xfrm>
              <a:off x="5028" y="1731"/>
              <a:ext cx="44" cy="45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697" name="Oval 69"/>
            <p:cNvSpPr>
              <a:spLocks noChangeAspect="1" noChangeArrowheads="1"/>
            </p:cNvSpPr>
            <p:nvPr/>
          </p:nvSpPr>
          <p:spPr bwMode="auto">
            <a:xfrm>
              <a:off x="4298" y="1295"/>
              <a:ext cx="44" cy="45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18440" name="Rectangle 73"/>
          <p:cNvSpPr>
            <a:spLocks noChangeArrowheads="1"/>
          </p:cNvSpPr>
          <p:nvPr/>
        </p:nvSpPr>
        <p:spPr bwMode="auto">
          <a:xfrm>
            <a:off x="0" y="5954923"/>
            <a:ext cx="9144000" cy="617538"/>
          </a:xfrm>
          <a:prstGeom prst="rect">
            <a:avLst/>
          </a:prstGeom>
          <a:solidFill>
            <a:srgbClr val="F4F4F4"/>
          </a:solidFill>
          <a:ln w="9525" algn="ctr">
            <a:noFill/>
            <a:miter lim="800000"/>
            <a:headEnd/>
            <a:tailEnd/>
          </a:ln>
        </p:spPr>
        <p:txBody>
          <a:bodyPr lIns="54000" tIns="72000" rIns="54000" bIns="72000" anchor="ctr"/>
          <a:lstStyle/>
          <a:p>
            <a:pPr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it-IT" sz="1700" b="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Siamo vicini alle imprese che vogliono andare lontano</a:t>
            </a:r>
          </a:p>
        </p:txBody>
      </p:sp>
      <p:sp>
        <p:nvSpPr>
          <p:cNvPr id="18441" name="Rectangle 74"/>
          <p:cNvSpPr>
            <a:spLocks noChangeArrowheads="1"/>
          </p:cNvSpPr>
          <p:nvPr/>
        </p:nvSpPr>
        <p:spPr bwMode="auto">
          <a:xfrm>
            <a:off x="22225" y="5634038"/>
            <a:ext cx="6697663" cy="2685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72000" bIns="72000">
            <a:spAutoFit/>
          </a:bodyPr>
          <a:lstStyle/>
          <a:p>
            <a:pPr algn="l"/>
            <a:r>
              <a:rPr lang="it-IT" sz="800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it-IT" sz="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Limitatamente </a:t>
            </a:r>
            <a:r>
              <a:rPr lang="it-IT" sz="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alle attività di assicurazione del credito, cauzioni e rischi della </a:t>
            </a:r>
            <a:r>
              <a:rPr lang="it-IT" sz="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costruzione</a:t>
            </a:r>
          </a:p>
        </p:txBody>
      </p:sp>
      <p:sp>
        <p:nvSpPr>
          <p:cNvPr id="356429" name="AutoShape 77"/>
          <p:cNvSpPr>
            <a:spLocks noChangeArrowheads="1"/>
          </p:cNvSpPr>
          <p:nvPr/>
        </p:nvSpPr>
        <p:spPr bwMode="auto">
          <a:xfrm>
            <a:off x="288000" y="4320000"/>
            <a:ext cx="3240000" cy="360000"/>
          </a:xfrm>
          <a:prstGeom prst="roundRect">
            <a:avLst>
              <a:gd name="adj" fmla="val 2861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5490"/>
                  <a:invGamma/>
                </a:schemeClr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/>
        </p:spPr>
        <p:txBody>
          <a:bodyPr tIns="72000" bIns="72000" anchor="ctr"/>
          <a:lstStyle/>
          <a:p>
            <a:pPr algn="l">
              <a:defRPr/>
            </a:pPr>
            <a:r>
              <a:rPr lang="it-IT" sz="1500" b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Rete domestica</a:t>
            </a:r>
          </a:p>
        </p:txBody>
      </p:sp>
      <p:sp>
        <p:nvSpPr>
          <p:cNvPr id="356430" name="AutoShape 78"/>
          <p:cNvSpPr>
            <a:spLocks noChangeArrowheads="1"/>
          </p:cNvSpPr>
          <p:nvPr/>
        </p:nvSpPr>
        <p:spPr bwMode="auto">
          <a:xfrm>
            <a:off x="3888000" y="4320000"/>
            <a:ext cx="4932000" cy="360000"/>
          </a:xfrm>
          <a:prstGeom prst="roundRect">
            <a:avLst>
              <a:gd name="adj" fmla="val 2861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5490"/>
                  <a:invGamma/>
                </a:schemeClr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/>
        </p:spPr>
        <p:txBody>
          <a:bodyPr tIns="72000" bIns="72000" anchor="ctr"/>
          <a:lstStyle/>
          <a:p>
            <a:pPr algn="l">
              <a:defRPr/>
            </a:pPr>
            <a:r>
              <a:rPr lang="it-IT" sz="1500" b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Rete estera</a:t>
            </a:r>
          </a:p>
        </p:txBody>
      </p:sp>
      <p:grpSp>
        <p:nvGrpSpPr>
          <p:cNvPr id="18444" name="Group 110"/>
          <p:cNvGrpSpPr>
            <a:grpSpLocks noChangeAspect="1"/>
          </p:cNvGrpSpPr>
          <p:nvPr/>
        </p:nvGrpSpPr>
        <p:grpSpPr bwMode="auto">
          <a:xfrm>
            <a:off x="620713" y="1219200"/>
            <a:ext cx="2146300" cy="2732088"/>
            <a:chOff x="2549" y="2716"/>
            <a:chExt cx="401" cy="476"/>
          </a:xfrm>
        </p:grpSpPr>
        <p:sp>
          <p:nvSpPr>
            <p:cNvPr id="356463" name="Freeform 111"/>
            <p:cNvSpPr>
              <a:spLocks noChangeAspect="1"/>
            </p:cNvSpPr>
            <p:nvPr/>
          </p:nvSpPr>
          <p:spPr bwMode="auto">
            <a:xfrm>
              <a:off x="2549" y="2716"/>
              <a:ext cx="401" cy="423"/>
            </a:xfrm>
            <a:custGeom>
              <a:avLst/>
              <a:gdLst/>
              <a:ahLst/>
              <a:cxnLst>
                <a:cxn ang="0">
                  <a:pos x="729" y="141"/>
                </a:cxn>
                <a:cxn ang="0">
                  <a:pos x="697" y="215"/>
                </a:cxn>
                <a:cxn ang="0">
                  <a:pos x="549" y="193"/>
                </a:cxn>
                <a:cxn ang="0">
                  <a:pos x="465" y="330"/>
                </a:cxn>
                <a:cxn ang="0">
                  <a:pos x="366" y="269"/>
                </a:cxn>
                <a:cxn ang="0">
                  <a:pos x="279" y="282"/>
                </a:cxn>
                <a:cxn ang="0">
                  <a:pos x="86" y="354"/>
                </a:cxn>
                <a:cxn ang="0">
                  <a:pos x="18" y="398"/>
                </a:cxn>
                <a:cxn ang="0">
                  <a:pos x="7" y="582"/>
                </a:cxn>
                <a:cxn ang="0">
                  <a:pos x="41" y="658"/>
                </a:cxn>
                <a:cxn ang="0">
                  <a:pos x="50" y="805"/>
                </a:cxn>
                <a:cxn ang="0">
                  <a:pos x="176" y="909"/>
                </a:cxn>
                <a:cxn ang="0">
                  <a:pos x="237" y="944"/>
                </a:cxn>
                <a:cxn ang="0">
                  <a:pos x="355" y="832"/>
                </a:cxn>
                <a:cxn ang="0">
                  <a:pos x="494" y="788"/>
                </a:cxn>
                <a:cxn ang="0">
                  <a:pos x="727" y="966"/>
                </a:cxn>
                <a:cxn ang="0">
                  <a:pos x="862" y="1241"/>
                </a:cxn>
                <a:cxn ang="0">
                  <a:pos x="967" y="1332"/>
                </a:cxn>
                <a:cxn ang="0">
                  <a:pos x="1157" y="1530"/>
                </a:cxn>
                <a:cxn ang="0">
                  <a:pos x="1415" y="1652"/>
                </a:cxn>
                <a:cxn ang="0">
                  <a:pos x="1569" y="1785"/>
                </a:cxn>
                <a:cxn ang="0">
                  <a:pos x="1659" y="1819"/>
                </a:cxn>
                <a:cxn ang="0">
                  <a:pos x="1700" y="1936"/>
                </a:cxn>
                <a:cxn ang="0">
                  <a:pos x="1800" y="1965"/>
                </a:cxn>
                <a:cxn ang="0">
                  <a:pos x="1860" y="2082"/>
                </a:cxn>
                <a:cxn ang="0">
                  <a:pos x="1894" y="2325"/>
                </a:cxn>
                <a:cxn ang="0">
                  <a:pos x="1837" y="2463"/>
                </a:cxn>
                <a:cxn ang="0">
                  <a:pos x="1851" y="2538"/>
                </a:cxn>
                <a:cxn ang="0">
                  <a:pos x="1948" y="2463"/>
                </a:cxn>
                <a:cxn ang="0">
                  <a:pos x="2018" y="2396"/>
                </a:cxn>
                <a:cxn ang="0">
                  <a:pos x="2099" y="2265"/>
                </a:cxn>
                <a:cxn ang="0">
                  <a:pos x="2120" y="2181"/>
                </a:cxn>
                <a:cxn ang="0">
                  <a:pos x="2047" y="2078"/>
                </a:cxn>
                <a:cxn ang="0">
                  <a:pos x="2058" y="1903"/>
                </a:cxn>
                <a:cxn ang="0">
                  <a:pos x="2255" y="1909"/>
                </a:cxn>
                <a:cxn ang="0">
                  <a:pos x="2378" y="2031"/>
                </a:cxn>
                <a:cxn ang="0">
                  <a:pos x="2372" y="1902"/>
                </a:cxn>
                <a:cxn ang="0">
                  <a:pos x="2134" y="1710"/>
                </a:cxn>
                <a:cxn ang="0">
                  <a:pos x="1903" y="1603"/>
                </a:cxn>
                <a:cxn ang="0">
                  <a:pos x="1899" y="1541"/>
                </a:cxn>
                <a:cxn ang="0">
                  <a:pos x="1867" y="1463"/>
                </a:cxn>
                <a:cxn ang="0">
                  <a:pos x="1739" y="1471"/>
                </a:cxn>
                <a:cxn ang="0">
                  <a:pos x="1633" y="1422"/>
                </a:cxn>
                <a:cxn ang="0">
                  <a:pos x="1511" y="1287"/>
                </a:cxn>
                <a:cxn ang="0">
                  <a:pos x="1425" y="1061"/>
                </a:cxn>
                <a:cxn ang="0">
                  <a:pos x="1351" y="980"/>
                </a:cxn>
                <a:cxn ang="0">
                  <a:pos x="1173" y="854"/>
                </a:cxn>
                <a:cxn ang="0">
                  <a:pos x="1147" y="656"/>
                </a:cxn>
                <a:cxn ang="0">
                  <a:pos x="1136" y="579"/>
                </a:cxn>
                <a:cxn ang="0">
                  <a:pos x="1188" y="465"/>
                </a:cxn>
                <a:cxn ang="0">
                  <a:pos x="1366" y="410"/>
                </a:cxn>
                <a:cxn ang="0">
                  <a:pos x="1415" y="447"/>
                </a:cxn>
                <a:cxn ang="0">
                  <a:pos x="1468" y="442"/>
                </a:cxn>
                <a:cxn ang="0">
                  <a:pos x="1441" y="385"/>
                </a:cxn>
                <a:cxn ang="0">
                  <a:pos x="1384" y="311"/>
                </a:cxn>
                <a:cxn ang="0">
                  <a:pos x="1368" y="253"/>
                </a:cxn>
                <a:cxn ang="0">
                  <a:pos x="1386" y="169"/>
                </a:cxn>
                <a:cxn ang="0">
                  <a:pos x="1170" y="110"/>
                </a:cxn>
                <a:cxn ang="0">
                  <a:pos x="1106" y="6"/>
                </a:cxn>
                <a:cxn ang="0">
                  <a:pos x="1019" y="24"/>
                </a:cxn>
                <a:cxn ang="0">
                  <a:pos x="801" y="79"/>
                </a:cxn>
              </a:cxnLst>
              <a:rect l="0" t="0" r="r" b="b"/>
              <a:pathLst>
                <a:path w="2406" h="2539">
                  <a:moveTo>
                    <a:pt x="753" y="65"/>
                  </a:moveTo>
                  <a:lnTo>
                    <a:pt x="741" y="104"/>
                  </a:lnTo>
                  <a:lnTo>
                    <a:pt x="744" y="129"/>
                  </a:lnTo>
                  <a:lnTo>
                    <a:pt x="729" y="141"/>
                  </a:lnTo>
                  <a:lnTo>
                    <a:pt x="688" y="142"/>
                  </a:lnTo>
                  <a:lnTo>
                    <a:pt x="682" y="166"/>
                  </a:lnTo>
                  <a:lnTo>
                    <a:pt x="686" y="193"/>
                  </a:lnTo>
                  <a:lnTo>
                    <a:pt x="697" y="215"/>
                  </a:lnTo>
                  <a:lnTo>
                    <a:pt x="690" y="233"/>
                  </a:lnTo>
                  <a:lnTo>
                    <a:pt x="613" y="215"/>
                  </a:lnTo>
                  <a:lnTo>
                    <a:pt x="571" y="214"/>
                  </a:lnTo>
                  <a:lnTo>
                    <a:pt x="549" y="193"/>
                  </a:lnTo>
                  <a:lnTo>
                    <a:pt x="521" y="181"/>
                  </a:lnTo>
                  <a:lnTo>
                    <a:pt x="513" y="221"/>
                  </a:lnTo>
                  <a:lnTo>
                    <a:pt x="473" y="293"/>
                  </a:lnTo>
                  <a:lnTo>
                    <a:pt x="465" y="330"/>
                  </a:lnTo>
                  <a:lnTo>
                    <a:pt x="456" y="345"/>
                  </a:lnTo>
                  <a:lnTo>
                    <a:pt x="431" y="330"/>
                  </a:lnTo>
                  <a:lnTo>
                    <a:pt x="409" y="299"/>
                  </a:lnTo>
                  <a:lnTo>
                    <a:pt x="366" y="269"/>
                  </a:lnTo>
                  <a:lnTo>
                    <a:pt x="342" y="197"/>
                  </a:lnTo>
                  <a:lnTo>
                    <a:pt x="301" y="220"/>
                  </a:lnTo>
                  <a:lnTo>
                    <a:pt x="279" y="248"/>
                  </a:lnTo>
                  <a:lnTo>
                    <a:pt x="279" y="282"/>
                  </a:lnTo>
                  <a:lnTo>
                    <a:pt x="266" y="299"/>
                  </a:lnTo>
                  <a:lnTo>
                    <a:pt x="225" y="335"/>
                  </a:lnTo>
                  <a:lnTo>
                    <a:pt x="178" y="332"/>
                  </a:lnTo>
                  <a:lnTo>
                    <a:pt x="86" y="354"/>
                  </a:lnTo>
                  <a:lnTo>
                    <a:pt x="54" y="357"/>
                  </a:lnTo>
                  <a:lnTo>
                    <a:pt x="16" y="359"/>
                  </a:lnTo>
                  <a:lnTo>
                    <a:pt x="14" y="377"/>
                  </a:lnTo>
                  <a:lnTo>
                    <a:pt x="18" y="398"/>
                  </a:lnTo>
                  <a:lnTo>
                    <a:pt x="59" y="493"/>
                  </a:lnTo>
                  <a:lnTo>
                    <a:pt x="68" y="527"/>
                  </a:lnTo>
                  <a:lnTo>
                    <a:pt x="27" y="557"/>
                  </a:lnTo>
                  <a:lnTo>
                    <a:pt x="7" y="582"/>
                  </a:lnTo>
                  <a:lnTo>
                    <a:pt x="0" y="612"/>
                  </a:lnTo>
                  <a:lnTo>
                    <a:pt x="2" y="631"/>
                  </a:lnTo>
                  <a:lnTo>
                    <a:pt x="9" y="647"/>
                  </a:lnTo>
                  <a:lnTo>
                    <a:pt x="41" y="658"/>
                  </a:lnTo>
                  <a:lnTo>
                    <a:pt x="43" y="688"/>
                  </a:lnTo>
                  <a:lnTo>
                    <a:pt x="37" y="723"/>
                  </a:lnTo>
                  <a:lnTo>
                    <a:pt x="39" y="764"/>
                  </a:lnTo>
                  <a:lnTo>
                    <a:pt x="50" y="805"/>
                  </a:lnTo>
                  <a:lnTo>
                    <a:pt x="72" y="836"/>
                  </a:lnTo>
                  <a:lnTo>
                    <a:pt x="164" y="848"/>
                  </a:lnTo>
                  <a:lnTo>
                    <a:pt x="176" y="877"/>
                  </a:lnTo>
                  <a:lnTo>
                    <a:pt x="176" y="909"/>
                  </a:lnTo>
                  <a:lnTo>
                    <a:pt x="169" y="933"/>
                  </a:lnTo>
                  <a:lnTo>
                    <a:pt x="172" y="946"/>
                  </a:lnTo>
                  <a:lnTo>
                    <a:pt x="203" y="948"/>
                  </a:lnTo>
                  <a:lnTo>
                    <a:pt x="237" y="944"/>
                  </a:lnTo>
                  <a:lnTo>
                    <a:pt x="295" y="917"/>
                  </a:lnTo>
                  <a:lnTo>
                    <a:pt x="301" y="890"/>
                  </a:lnTo>
                  <a:lnTo>
                    <a:pt x="336" y="841"/>
                  </a:lnTo>
                  <a:lnTo>
                    <a:pt x="355" y="832"/>
                  </a:lnTo>
                  <a:lnTo>
                    <a:pt x="361" y="809"/>
                  </a:lnTo>
                  <a:lnTo>
                    <a:pt x="426" y="780"/>
                  </a:lnTo>
                  <a:lnTo>
                    <a:pt x="459" y="780"/>
                  </a:lnTo>
                  <a:lnTo>
                    <a:pt x="494" y="788"/>
                  </a:lnTo>
                  <a:lnTo>
                    <a:pt x="646" y="877"/>
                  </a:lnTo>
                  <a:lnTo>
                    <a:pt x="709" y="903"/>
                  </a:lnTo>
                  <a:lnTo>
                    <a:pt x="719" y="922"/>
                  </a:lnTo>
                  <a:lnTo>
                    <a:pt x="727" y="966"/>
                  </a:lnTo>
                  <a:lnTo>
                    <a:pt x="775" y="1095"/>
                  </a:lnTo>
                  <a:lnTo>
                    <a:pt x="787" y="1138"/>
                  </a:lnTo>
                  <a:lnTo>
                    <a:pt x="784" y="1165"/>
                  </a:lnTo>
                  <a:lnTo>
                    <a:pt x="862" y="1241"/>
                  </a:lnTo>
                  <a:lnTo>
                    <a:pt x="897" y="1287"/>
                  </a:lnTo>
                  <a:lnTo>
                    <a:pt x="911" y="1343"/>
                  </a:lnTo>
                  <a:lnTo>
                    <a:pt x="940" y="1332"/>
                  </a:lnTo>
                  <a:lnTo>
                    <a:pt x="967" y="1332"/>
                  </a:lnTo>
                  <a:lnTo>
                    <a:pt x="1002" y="1359"/>
                  </a:lnTo>
                  <a:lnTo>
                    <a:pt x="1053" y="1435"/>
                  </a:lnTo>
                  <a:lnTo>
                    <a:pt x="1089" y="1441"/>
                  </a:lnTo>
                  <a:lnTo>
                    <a:pt x="1157" y="1530"/>
                  </a:lnTo>
                  <a:lnTo>
                    <a:pt x="1204" y="1580"/>
                  </a:lnTo>
                  <a:lnTo>
                    <a:pt x="1296" y="1654"/>
                  </a:lnTo>
                  <a:lnTo>
                    <a:pt x="1316" y="1648"/>
                  </a:lnTo>
                  <a:lnTo>
                    <a:pt x="1415" y="1652"/>
                  </a:lnTo>
                  <a:lnTo>
                    <a:pt x="1439" y="1658"/>
                  </a:lnTo>
                  <a:lnTo>
                    <a:pt x="1493" y="1721"/>
                  </a:lnTo>
                  <a:lnTo>
                    <a:pt x="1509" y="1760"/>
                  </a:lnTo>
                  <a:lnTo>
                    <a:pt x="1569" y="1785"/>
                  </a:lnTo>
                  <a:lnTo>
                    <a:pt x="1574" y="1796"/>
                  </a:lnTo>
                  <a:lnTo>
                    <a:pt x="1569" y="1826"/>
                  </a:lnTo>
                  <a:lnTo>
                    <a:pt x="1640" y="1813"/>
                  </a:lnTo>
                  <a:lnTo>
                    <a:pt x="1659" y="1819"/>
                  </a:lnTo>
                  <a:lnTo>
                    <a:pt x="1676" y="1841"/>
                  </a:lnTo>
                  <a:lnTo>
                    <a:pt x="1690" y="1881"/>
                  </a:lnTo>
                  <a:lnTo>
                    <a:pt x="1682" y="1909"/>
                  </a:lnTo>
                  <a:lnTo>
                    <a:pt x="1700" y="1936"/>
                  </a:lnTo>
                  <a:lnTo>
                    <a:pt x="1743" y="1954"/>
                  </a:lnTo>
                  <a:lnTo>
                    <a:pt x="1763" y="1971"/>
                  </a:lnTo>
                  <a:lnTo>
                    <a:pt x="1781" y="1999"/>
                  </a:lnTo>
                  <a:lnTo>
                    <a:pt x="1800" y="1965"/>
                  </a:lnTo>
                  <a:lnTo>
                    <a:pt x="1820" y="1965"/>
                  </a:lnTo>
                  <a:lnTo>
                    <a:pt x="1845" y="2008"/>
                  </a:lnTo>
                  <a:lnTo>
                    <a:pt x="1847" y="2033"/>
                  </a:lnTo>
                  <a:lnTo>
                    <a:pt x="1860" y="2082"/>
                  </a:lnTo>
                  <a:lnTo>
                    <a:pt x="1900" y="2154"/>
                  </a:lnTo>
                  <a:lnTo>
                    <a:pt x="1917" y="2222"/>
                  </a:lnTo>
                  <a:lnTo>
                    <a:pt x="1946" y="2300"/>
                  </a:lnTo>
                  <a:lnTo>
                    <a:pt x="1894" y="2325"/>
                  </a:lnTo>
                  <a:lnTo>
                    <a:pt x="1865" y="2345"/>
                  </a:lnTo>
                  <a:lnTo>
                    <a:pt x="1878" y="2386"/>
                  </a:lnTo>
                  <a:lnTo>
                    <a:pt x="1853" y="2425"/>
                  </a:lnTo>
                  <a:lnTo>
                    <a:pt x="1837" y="2463"/>
                  </a:lnTo>
                  <a:lnTo>
                    <a:pt x="1840" y="2508"/>
                  </a:lnTo>
                  <a:lnTo>
                    <a:pt x="1849" y="2535"/>
                  </a:lnTo>
                  <a:lnTo>
                    <a:pt x="1853" y="2529"/>
                  </a:lnTo>
                  <a:lnTo>
                    <a:pt x="1851" y="2538"/>
                  </a:lnTo>
                  <a:lnTo>
                    <a:pt x="1878" y="2539"/>
                  </a:lnTo>
                  <a:lnTo>
                    <a:pt x="1908" y="2535"/>
                  </a:lnTo>
                  <a:lnTo>
                    <a:pt x="1919" y="2526"/>
                  </a:lnTo>
                  <a:lnTo>
                    <a:pt x="1948" y="2463"/>
                  </a:lnTo>
                  <a:lnTo>
                    <a:pt x="1960" y="2447"/>
                  </a:lnTo>
                  <a:lnTo>
                    <a:pt x="1984" y="2425"/>
                  </a:lnTo>
                  <a:lnTo>
                    <a:pt x="2009" y="2418"/>
                  </a:lnTo>
                  <a:lnTo>
                    <a:pt x="2018" y="2396"/>
                  </a:lnTo>
                  <a:lnTo>
                    <a:pt x="2020" y="2312"/>
                  </a:lnTo>
                  <a:lnTo>
                    <a:pt x="2031" y="2294"/>
                  </a:lnTo>
                  <a:lnTo>
                    <a:pt x="2060" y="2285"/>
                  </a:lnTo>
                  <a:lnTo>
                    <a:pt x="2099" y="2265"/>
                  </a:lnTo>
                  <a:lnTo>
                    <a:pt x="2118" y="2265"/>
                  </a:lnTo>
                  <a:lnTo>
                    <a:pt x="2124" y="2249"/>
                  </a:lnTo>
                  <a:lnTo>
                    <a:pt x="2124" y="2197"/>
                  </a:lnTo>
                  <a:lnTo>
                    <a:pt x="2120" y="2181"/>
                  </a:lnTo>
                  <a:lnTo>
                    <a:pt x="2118" y="2141"/>
                  </a:lnTo>
                  <a:lnTo>
                    <a:pt x="2102" y="2123"/>
                  </a:lnTo>
                  <a:lnTo>
                    <a:pt x="2066" y="2102"/>
                  </a:lnTo>
                  <a:lnTo>
                    <a:pt x="2047" y="2078"/>
                  </a:lnTo>
                  <a:lnTo>
                    <a:pt x="2007" y="2059"/>
                  </a:lnTo>
                  <a:lnTo>
                    <a:pt x="2009" y="2022"/>
                  </a:lnTo>
                  <a:lnTo>
                    <a:pt x="2027" y="1949"/>
                  </a:lnTo>
                  <a:lnTo>
                    <a:pt x="2058" y="1903"/>
                  </a:lnTo>
                  <a:lnTo>
                    <a:pt x="2102" y="1857"/>
                  </a:lnTo>
                  <a:lnTo>
                    <a:pt x="2142" y="1850"/>
                  </a:lnTo>
                  <a:lnTo>
                    <a:pt x="2204" y="1895"/>
                  </a:lnTo>
                  <a:lnTo>
                    <a:pt x="2255" y="1909"/>
                  </a:lnTo>
                  <a:lnTo>
                    <a:pt x="2295" y="1931"/>
                  </a:lnTo>
                  <a:lnTo>
                    <a:pt x="2309" y="1965"/>
                  </a:lnTo>
                  <a:lnTo>
                    <a:pt x="2337" y="2008"/>
                  </a:lnTo>
                  <a:lnTo>
                    <a:pt x="2378" y="2031"/>
                  </a:lnTo>
                  <a:lnTo>
                    <a:pt x="2378" y="2022"/>
                  </a:lnTo>
                  <a:lnTo>
                    <a:pt x="2406" y="1963"/>
                  </a:lnTo>
                  <a:lnTo>
                    <a:pt x="2394" y="1936"/>
                  </a:lnTo>
                  <a:lnTo>
                    <a:pt x="2372" y="1902"/>
                  </a:lnTo>
                  <a:lnTo>
                    <a:pt x="2337" y="1865"/>
                  </a:lnTo>
                  <a:lnTo>
                    <a:pt x="2295" y="1794"/>
                  </a:lnTo>
                  <a:lnTo>
                    <a:pt x="2163" y="1745"/>
                  </a:lnTo>
                  <a:lnTo>
                    <a:pt x="2134" y="1710"/>
                  </a:lnTo>
                  <a:lnTo>
                    <a:pt x="2089" y="1686"/>
                  </a:lnTo>
                  <a:lnTo>
                    <a:pt x="1955" y="1629"/>
                  </a:lnTo>
                  <a:lnTo>
                    <a:pt x="1926" y="1611"/>
                  </a:lnTo>
                  <a:lnTo>
                    <a:pt x="1903" y="1603"/>
                  </a:lnTo>
                  <a:lnTo>
                    <a:pt x="1887" y="1603"/>
                  </a:lnTo>
                  <a:lnTo>
                    <a:pt x="1876" y="1586"/>
                  </a:lnTo>
                  <a:lnTo>
                    <a:pt x="1876" y="1566"/>
                  </a:lnTo>
                  <a:lnTo>
                    <a:pt x="1899" y="1541"/>
                  </a:lnTo>
                  <a:lnTo>
                    <a:pt x="1926" y="1523"/>
                  </a:lnTo>
                  <a:lnTo>
                    <a:pt x="1930" y="1490"/>
                  </a:lnTo>
                  <a:lnTo>
                    <a:pt x="1905" y="1458"/>
                  </a:lnTo>
                  <a:lnTo>
                    <a:pt x="1867" y="1463"/>
                  </a:lnTo>
                  <a:lnTo>
                    <a:pt x="1851" y="1471"/>
                  </a:lnTo>
                  <a:lnTo>
                    <a:pt x="1880" y="1463"/>
                  </a:lnTo>
                  <a:lnTo>
                    <a:pt x="1853" y="1471"/>
                  </a:lnTo>
                  <a:lnTo>
                    <a:pt x="1739" y="1471"/>
                  </a:lnTo>
                  <a:lnTo>
                    <a:pt x="1737" y="1501"/>
                  </a:lnTo>
                  <a:lnTo>
                    <a:pt x="1690" y="1452"/>
                  </a:lnTo>
                  <a:lnTo>
                    <a:pt x="1651" y="1425"/>
                  </a:lnTo>
                  <a:lnTo>
                    <a:pt x="1633" y="1422"/>
                  </a:lnTo>
                  <a:lnTo>
                    <a:pt x="1624" y="1392"/>
                  </a:lnTo>
                  <a:lnTo>
                    <a:pt x="1608" y="1392"/>
                  </a:lnTo>
                  <a:lnTo>
                    <a:pt x="1531" y="1317"/>
                  </a:lnTo>
                  <a:lnTo>
                    <a:pt x="1511" y="1287"/>
                  </a:lnTo>
                  <a:lnTo>
                    <a:pt x="1484" y="1235"/>
                  </a:lnTo>
                  <a:lnTo>
                    <a:pt x="1462" y="1167"/>
                  </a:lnTo>
                  <a:lnTo>
                    <a:pt x="1448" y="1149"/>
                  </a:lnTo>
                  <a:lnTo>
                    <a:pt x="1425" y="1061"/>
                  </a:lnTo>
                  <a:lnTo>
                    <a:pt x="1396" y="1005"/>
                  </a:lnTo>
                  <a:lnTo>
                    <a:pt x="1380" y="994"/>
                  </a:lnTo>
                  <a:lnTo>
                    <a:pt x="1357" y="994"/>
                  </a:lnTo>
                  <a:lnTo>
                    <a:pt x="1351" y="980"/>
                  </a:lnTo>
                  <a:lnTo>
                    <a:pt x="1298" y="944"/>
                  </a:lnTo>
                  <a:lnTo>
                    <a:pt x="1274" y="919"/>
                  </a:lnTo>
                  <a:lnTo>
                    <a:pt x="1196" y="881"/>
                  </a:lnTo>
                  <a:lnTo>
                    <a:pt x="1173" y="854"/>
                  </a:lnTo>
                  <a:lnTo>
                    <a:pt x="1153" y="821"/>
                  </a:lnTo>
                  <a:lnTo>
                    <a:pt x="1141" y="786"/>
                  </a:lnTo>
                  <a:lnTo>
                    <a:pt x="1141" y="718"/>
                  </a:lnTo>
                  <a:lnTo>
                    <a:pt x="1147" y="656"/>
                  </a:lnTo>
                  <a:lnTo>
                    <a:pt x="1170" y="637"/>
                  </a:lnTo>
                  <a:lnTo>
                    <a:pt x="1175" y="612"/>
                  </a:lnTo>
                  <a:lnTo>
                    <a:pt x="1163" y="588"/>
                  </a:lnTo>
                  <a:lnTo>
                    <a:pt x="1136" y="579"/>
                  </a:lnTo>
                  <a:lnTo>
                    <a:pt x="1128" y="523"/>
                  </a:lnTo>
                  <a:lnTo>
                    <a:pt x="1134" y="496"/>
                  </a:lnTo>
                  <a:lnTo>
                    <a:pt x="1175" y="465"/>
                  </a:lnTo>
                  <a:lnTo>
                    <a:pt x="1188" y="465"/>
                  </a:lnTo>
                  <a:lnTo>
                    <a:pt x="1192" y="471"/>
                  </a:lnTo>
                  <a:lnTo>
                    <a:pt x="1211" y="467"/>
                  </a:lnTo>
                  <a:lnTo>
                    <a:pt x="1333" y="402"/>
                  </a:lnTo>
                  <a:lnTo>
                    <a:pt x="1366" y="410"/>
                  </a:lnTo>
                  <a:lnTo>
                    <a:pt x="1400" y="392"/>
                  </a:lnTo>
                  <a:lnTo>
                    <a:pt x="1427" y="398"/>
                  </a:lnTo>
                  <a:lnTo>
                    <a:pt x="1429" y="420"/>
                  </a:lnTo>
                  <a:lnTo>
                    <a:pt x="1415" y="447"/>
                  </a:lnTo>
                  <a:lnTo>
                    <a:pt x="1415" y="453"/>
                  </a:lnTo>
                  <a:lnTo>
                    <a:pt x="1434" y="457"/>
                  </a:lnTo>
                  <a:lnTo>
                    <a:pt x="1454" y="453"/>
                  </a:lnTo>
                  <a:lnTo>
                    <a:pt x="1468" y="442"/>
                  </a:lnTo>
                  <a:lnTo>
                    <a:pt x="1472" y="426"/>
                  </a:lnTo>
                  <a:lnTo>
                    <a:pt x="1463" y="410"/>
                  </a:lnTo>
                  <a:lnTo>
                    <a:pt x="1449" y="404"/>
                  </a:lnTo>
                  <a:lnTo>
                    <a:pt x="1441" y="385"/>
                  </a:lnTo>
                  <a:lnTo>
                    <a:pt x="1411" y="372"/>
                  </a:lnTo>
                  <a:lnTo>
                    <a:pt x="1402" y="363"/>
                  </a:lnTo>
                  <a:lnTo>
                    <a:pt x="1402" y="335"/>
                  </a:lnTo>
                  <a:lnTo>
                    <a:pt x="1384" y="311"/>
                  </a:lnTo>
                  <a:lnTo>
                    <a:pt x="1388" y="280"/>
                  </a:lnTo>
                  <a:lnTo>
                    <a:pt x="1398" y="255"/>
                  </a:lnTo>
                  <a:lnTo>
                    <a:pt x="1378" y="259"/>
                  </a:lnTo>
                  <a:lnTo>
                    <a:pt x="1368" y="253"/>
                  </a:lnTo>
                  <a:lnTo>
                    <a:pt x="1368" y="235"/>
                  </a:lnTo>
                  <a:lnTo>
                    <a:pt x="1380" y="208"/>
                  </a:lnTo>
                  <a:lnTo>
                    <a:pt x="1419" y="171"/>
                  </a:lnTo>
                  <a:lnTo>
                    <a:pt x="1386" y="169"/>
                  </a:lnTo>
                  <a:lnTo>
                    <a:pt x="1337" y="152"/>
                  </a:lnTo>
                  <a:lnTo>
                    <a:pt x="1222" y="138"/>
                  </a:lnTo>
                  <a:lnTo>
                    <a:pt x="1186" y="113"/>
                  </a:lnTo>
                  <a:lnTo>
                    <a:pt x="1170" y="110"/>
                  </a:lnTo>
                  <a:lnTo>
                    <a:pt x="1125" y="81"/>
                  </a:lnTo>
                  <a:lnTo>
                    <a:pt x="1112" y="54"/>
                  </a:lnTo>
                  <a:lnTo>
                    <a:pt x="1106" y="24"/>
                  </a:lnTo>
                  <a:lnTo>
                    <a:pt x="1106" y="6"/>
                  </a:lnTo>
                  <a:lnTo>
                    <a:pt x="1096" y="0"/>
                  </a:lnTo>
                  <a:lnTo>
                    <a:pt x="1073" y="3"/>
                  </a:lnTo>
                  <a:lnTo>
                    <a:pt x="1055" y="16"/>
                  </a:lnTo>
                  <a:lnTo>
                    <a:pt x="1019" y="24"/>
                  </a:lnTo>
                  <a:lnTo>
                    <a:pt x="947" y="28"/>
                  </a:lnTo>
                  <a:lnTo>
                    <a:pt x="877" y="58"/>
                  </a:lnTo>
                  <a:lnTo>
                    <a:pt x="817" y="76"/>
                  </a:lnTo>
                  <a:lnTo>
                    <a:pt x="801" y="79"/>
                  </a:lnTo>
                  <a:lnTo>
                    <a:pt x="753" y="65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5490"/>
                    <a:invGamma/>
                  </a:schemeClr>
                </a:gs>
              </a:gsLst>
              <a:lin ang="18900000" scaled="1"/>
            </a:gra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72000" bIns="72000" anchor="ctr"/>
            <a:lstStyle/>
            <a:p>
              <a:pPr>
                <a:defRPr/>
              </a:pPr>
              <a:endParaRPr lang="it-IT">
                <a:latin typeface="+mn-lt"/>
                <a:cs typeface="Arial" pitchFamily="34" charset="0"/>
              </a:endParaRPr>
            </a:p>
          </p:txBody>
        </p:sp>
        <p:sp>
          <p:nvSpPr>
            <p:cNvPr id="356464" name="Freeform 112"/>
            <p:cNvSpPr>
              <a:spLocks noChangeAspect="1"/>
            </p:cNvSpPr>
            <p:nvPr/>
          </p:nvSpPr>
          <p:spPr bwMode="auto">
            <a:xfrm>
              <a:off x="2746" y="3123"/>
              <a:ext cx="107" cy="69"/>
            </a:xfrm>
            <a:custGeom>
              <a:avLst/>
              <a:gdLst/>
              <a:ahLst/>
              <a:cxnLst>
                <a:cxn ang="0">
                  <a:pos x="640" y="0"/>
                </a:cxn>
                <a:cxn ang="0">
                  <a:pos x="626" y="4"/>
                </a:cxn>
                <a:cxn ang="0">
                  <a:pos x="628" y="7"/>
                </a:cxn>
                <a:cxn ang="0">
                  <a:pos x="624" y="47"/>
                </a:cxn>
                <a:cxn ang="0">
                  <a:pos x="572" y="128"/>
                </a:cxn>
                <a:cxn ang="0">
                  <a:pos x="534" y="225"/>
                </a:cxn>
                <a:cxn ang="0">
                  <a:pos x="532" y="246"/>
                </a:cxn>
                <a:cxn ang="0">
                  <a:pos x="548" y="261"/>
                </a:cxn>
                <a:cxn ang="0">
                  <a:pos x="550" y="278"/>
                </a:cxn>
                <a:cxn ang="0">
                  <a:pos x="567" y="324"/>
                </a:cxn>
                <a:cxn ang="0">
                  <a:pos x="545" y="385"/>
                </a:cxn>
                <a:cxn ang="0">
                  <a:pos x="541" y="412"/>
                </a:cxn>
                <a:cxn ang="0">
                  <a:pos x="485" y="412"/>
                </a:cxn>
                <a:cxn ang="0">
                  <a:pos x="442" y="401"/>
                </a:cxn>
                <a:cxn ang="0">
                  <a:pos x="401" y="368"/>
                </a:cxn>
                <a:cxn ang="0">
                  <a:pos x="370" y="328"/>
                </a:cxn>
                <a:cxn ang="0">
                  <a:pos x="317" y="311"/>
                </a:cxn>
                <a:cxn ang="0">
                  <a:pos x="284" y="307"/>
                </a:cxn>
                <a:cxn ang="0">
                  <a:pos x="253" y="293"/>
                </a:cxn>
                <a:cxn ang="0">
                  <a:pos x="227" y="266"/>
                </a:cxn>
                <a:cxn ang="0">
                  <a:pos x="184" y="246"/>
                </a:cxn>
                <a:cxn ang="0">
                  <a:pos x="139" y="211"/>
                </a:cxn>
                <a:cxn ang="0">
                  <a:pos x="94" y="191"/>
                </a:cxn>
                <a:cxn ang="0">
                  <a:pos x="30" y="178"/>
                </a:cxn>
                <a:cxn ang="0">
                  <a:pos x="10" y="150"/>
                </a:cxn>
                <a:cxn ang="0">
                  <a:pos x="0" y="98"/>
                </a:cxn>
                <a:cxn ang="0">
                  <a:pos x="6" y="67"/>
                </a:cxn>
                <a:cxn ang="0">
                  <a:pos x="14" y="53"/>
                </a:cxn>
                <a:cxn ang="0">
                  <a:pos x="22" y="38"/>
                </a:cxn>
                <a:cxn ang="0">
                  <a:pos x="38" y="31"/>
                </a:cxn>
                <a:cxn ang="0">
                  <a:pos x="71" y="56"/>
                </a:cxn>
                <a:cxn ang="0">
                  <a:pos x="94" y="53"/>
                </a:cxn>
                <a:cxn ang="0">
                  <a:pos x="155" y="19"/>
                </a:cxn>
                <a:cxn ang="0">
                  <a:pos x="231" y="56"/>
                </a:cxn>
                <a:cxn ang="0">
                  <a:pos x="247" y="82"/>
                </a:cxn>
                <a:cxn ang="0">
                  <a:pos x="274" y="80"/>
                </a:cxn>
                <a:cxn ang="0">
                  <a:pos x="299" y="72"/>
                </a:cxn>
                <a:cxn ang="0">
                  <a:pos x="415" y="60"/>
                </a:cxn>
                <a:cxn ang="0">
                  <a:pos x="444" y="52"/>
                </a:cxn>
                <a:cxn ang="0">
                  <a:pos x="477" y="33"/>
                </a:cxn>
                <a:cxn ang="0">
                  <a:pos x="545" y="33"/>
                </a:cxn>
                <a:cxn ang="0">
                  <a:pos x="567" y="13"/>
                </a:cxn>
                <a:cxn ang="0">
                  <a:pos x="610" y="11"/>
                </a:cxn>
                <a:cxn ang="0">
                  <a:pos x="640" y="0"/>
                </a:cxn>
              </a:cxnLst>
              <a:rect l="0" t="0" r="r" b="b"/>
              <a:pathLst>
                <a:path w="640" h="412">
                  <a:moveTo>
                    <a:pt x="640" y="0"/>
                  </a:moveTo>
                  <a:lnTo>
                    <a:pt x="626" y="4"/>
                  </a:lnTo>
                  <a:lnTo>
                    <a:pt x="628" y="7"/>
                  </a:lnTo>
                  <a:lnTo>
                    <a:pt x="624" y="47"/>
                  </a:lnTo>
                  <a:lnTo>
                    <a:pt x="572" y="128"/>
                  </a:lnTo>
                  <a:lnTo>
                    <a:pt x="534" y="225"/>
                  </a:lnTo>
                  <a:lnTo>
                    <a:pt x="532" y="246"/>
                  </a:lnTo>
                  <a:lnTo>
                    <a:pt x="548" y="261"/>
                  </a:lnTo>
                  <a:lnTo>
                    <a:pt x="550" y="278"/>
                  </a:lnTo>
                  <a:lnTo>
                    <a:pt x="567" y="324"/>
                  </a:lnTo>
                  <a:lnTo>
                    <a:pt x="545" y="385"/>
                  </a:lnTo>
                  <a:lnTo>
                    <a:pt x="541" y="412"/>
                  </a:lnTo>
                  <a:lnTo>
                    <a:pt x="485" y="412"/>
                  </a:lnTo>
                  <a:lnTo>
                    <a:pt x="442" y="401"/>
                  </a:lnTo>
                  <a:lnTo>
                    <a:pt x="401" y="368"/>
                  </a:lnTo>
                  <a:lnTo>
                    <a:pt x="370" y="328"/>
                  </a:lnTo>
                  <a:lnTo>
                    <a:pt x="317" y="311"/>
                  </a:lnTo>
                  <a:lnTo>
                    <a:pt x="284" y="307"/>
                  </a:lnTo>
                  <a:lnTo>
                    <a:pt x="253" y="293"/>
                  </a:lnTo>
                  <a:lnTo>
                    <a:pt x="227" y="266"/>
                  </a:lnTo>
                  <a:lnTo>
                    <a:pt x="184" y="246"/>
                  </a:lnTo>
                  <a:lnTo>
                    <a:pt x="139" y="211"/>
                  </a:lnTo>
                  <a:lnTo>
                    <a:pt x="94" y="191"/>
                  </a:lnTo>
                  <a:lnTo>
                    <a:pt x="30" y="178"/>
                  </a:lnTo>
                  <a:lnTo>
                    <a:pt x="10" y="150"/>
                  </a:lnTo>
                  <a:lnTo>
                    <a:pt x="0" y="98"/>
                  </a:lnTo>
                  <a:lnTo>
                    <a:pt x="6" y="67"/>
                  </a:lnTo>
                  <a:lnTo>
                    <a:pt x="14" y="53"/>
                  </a:lnTo>
                  <a:lnTo>
                    <a:pt x="22" y="38"/>
                  </a:lnTo>
                  <a:lnTo>
                    <a:pt x="38" y="31"/>
                  </a:lnTo>
                  <a:lnTo>
                    <a:pt x="71" y="56"/>
                  </a:lnTo>
                  <a:lnTo>
                    <a:pt x="94" y="53"/>
                  </a:lnTo>
                  <a:lnTo>
                    <a:pt x="155" y="19"/>
                  </a:lnTo>
                  <a:lnTo>
                    <a:pt x="231" y="56"/>
                  </a:lnTo>
                  <a:lnTo>
                    <a:pt x="247" y="82"/>
                  </a:lnTo>
                  <a:lnTo>
                    <a:pt x="274" y="80"/>
                  </a:lnTo>
                  <a:lnTo>
                    <a:pt x="299" y="72"/>
                  </a:lnTo>
                  <a:lnTo>
                    <a:pt x="415" y="60"/>
                  </a:lnTo>
                  <a:lnTo>
                    <a:pt x="444" y="52"/>
                  </a:lnTo>
                  <a:lnTo>
                    <a:pt x="477" y="33"/>
                  </a:lnTo>
                  <a:lnTo>
                    <a:pt x="545" y="33"/>
                  </a:lnTo>
                  <a:lnTo>
                    <a:pt x="567" y="13"/>
                  </a:lnTo>
                  <a:lnTo>
                    <a:pt x="610" y="11"/>
                  </a:lnTo>
                  <a:lnTo>
                    <a:pt x="64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5490"/>
                    <a:invGamma/>
                  </a:schemeClr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72000" bIns="72000" anchor="ctr"/>
            <a:lstStyle/>
            <a:p>
              <a:pPr>
                <a:defRPr/>
              </a:pPr>
              <a:endParaRPr lang="it-IT">
                <a:latin typeface="+mn-lt"/>
                <a:cs typeface="Arial" pitchFamily="34" charset="0"/>
              </a:endParaRPr>
            </a:p>
          </p:txBody>
        </p:sp>
        <p:sp>
          <p:nvSpPr>
            <p:cNvPr id="356465" name="Freeform 113"/>
            <p:cNvSpPr>
              <a:spLocks noChangeAspect="1"/>
            </p:cNvSpPr>
            <p:nvPr/>
          </p:nvSpPr>
          <p:spPr bwMode="auto">
            <a:xfrm>
              <a:off x="2600" y="2990"/>
              <a:ext cx="52" cy="108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232" y="16"/>
                </a:cxn>
                <a:cxn ang="0">
                  <a:pos x="239" y="28"/>
                </a:cxn>
                <a:cxn ang="0">
                  <a:pos x="259" y="44"/>
                </a:cxn>
                <a:cxn ang="0">
                  <a:pos x="277" y="84"/>
                </a:cxn>
                <a:cxn ang="0">
                  <a:pos x="300" y="161"/>
                </a:cxn>
                <a:cxn ang="0">
                  <a:pos x="306" y="230"/>
                </a:cxn>
                <a:cxn ang="0">
                  <a:pos x="298" y="293"/>
                </a:cxn>
                <a:cxn ang="0">
                  <a:pos x="300" y="410"/>
                </a:cxn>
                <a:cxn ang="0">
                  <a:pos x="296" y="512"/>
                </a:cxn>
                <a:cxn ang="0">
                  <a:pos x="284" y="536"/>
                </a:cxn>
                <a:cxn ang="0">
                  <a:pos x="282" y="555"/>
                </a:cxn>
                <a:cxn ang="0">
                  <a:pos x="261" y="574"/>
                </a:cxn>
                <a:cxn ang="0">
                  <a:pos x="212" y="559"/>
                </a:cxn>
                <a:cxn ang="0">
                  <a:pos x="192" y="577"/>
                </a:cxn>
                <a:cxn ang="0">
                  <a:pos x="176" y="612"/>
                </a:cxn>
                <a:cxn ang="0">
                  <a:pos x="152" y="633"/>
                </a:cxn>
                <a:cxn ang="0">
                  <a:pos x="116" y="645"/>
                </a:cxn>
                <a:cxn ang="0">
                  <a:pos x="97" y="627"/>
                </a:cxn>
                <a:cxn ang="0">
                  <a:pos x="56" y="568"/>
                </a:cxn>
                <a:cxn ang="0">
                  <a:pos x="49" y="536"/>
                </a:cxn>
                <a:cxn ang="0">
                  <a:pos x="51" y="514"/>
                </a:cxn>
                <a:cxn ang="0">
                  <a:pos x="41" y="485"/>
                </a:cxn>
                <a:cxn ang="0">
                  <a:pos x="51" y="408"/>
                </a:cxn>
                <a:cxn ang="0">
                  <a:pos x="65" y="395"/>
                </a:cxn>
                <a:cxn ang="0">
                  <a:pos x="68" y="373"/>
                </a:cxn>
                <a:cxn ang="0">
                  <a:pos x="58" y="360"/>
                </a:cxn>
                <a:cxn ang="0">
                  <a:pos x="51" y="326"/>
                </a:cxn>
                <a:cxn ang="0">
                  <a:pos x="56" y="298"/>
                </a:cxn>
                <a:cxn ang="0">
                  <a:pos x="54" y="259"/>
                </a:cxn>
                <a:cxn ang="0">
                  <a:pos x="47" y="230"/>
                </a:cxn>
                <a:cxn ang="0">
                  <a:pos x="35" y="201"/>
                </a:cxn>
                <a:cxn ang="0">
                  <a:pos x="29" y="197"/>
                </a:cxn>
                <a:cxn ang="0">
                  <a:pos x="11" y="197"/>
                </a:cxn>
                <a:cxn ang="0">
                  <a:pos x="0" y="175"/>
                </a:cxn>
                <a:cxn ang="0">
                  <a:pos x="0" y="95"/>
                </a:cxn>
                <a:cxn ang="0">
                  <a:pos x="2" y="90"/>
                </a:cxn>
                <a:cxn ang="0">
                  <a:pos x="35" y="122"/>
                </a:cxn>
                <a:cxn ang="0">
                  <a:pos x="72" y="115"/>
                </a:cxn>
                <a:cxn ang="0">
                  <a:pos x="146" y="44"/>
                </a:cxn>
                <a:cxn ang="0">
                  <a:pos x="169" y="35"/>
                </a:cxn>
                <a:cxn ang="0">
                  <a:pos x="189" y="0"/>
                </a:cxn>
              </a:cxnLst>
              <a:rect l="0" t="0" r="r" b="b"/>
              <a:pathLst>
                <a:path w="306" h="645">
                  <a:moveTo>
                    <a:pt x="189" y="0"/>
                  </a:moveTo>
                  <a:lnTo>
                    <a:pt x="232" y="16"/>
                  </a:lnTo>
                  <a:lnTo>
                    <a:pt x="239" y="28"/>
                  </a:lnTo>
                  <a:lnTo>
                    <a:pt x="259" y="44"/>
                  </a:lnTo>
                  <a:lnTo>
                    <a:pt x="277" y="84"/>
                  </a:lnTo>
                  <a:lnTo>
                    <a:pt x="300" y="161"/>
                  </a:lnTo>
                  <a:lnTo>
                    <a:pt x="306" y="230"/>
                  </a:lnTo>
                  <a:lnTo>
                    <a:pt x="298" y="293"/>
                  </a:lnTo>
                  <a:lnTo>
                    <a:pt x="300" y="410"/>
                  </a:lnTo>
                  <a:lnTo>
                    <a:pt x="296" y="512"/>
                  </a:lnTo>
                  <a:lnTo>
                    <a:pt x="284" y="536"/>
                  </a:lnTo>
                  <a:lnTo>
                    <a:pt x="282" y="555"/>
                  </a:lnTo>
                  <a:lnTo>
                    <a:pt x="261" y="574"/>
                  </a:lnTo>
                  <a:lnTo>
                    <a:pt x="212" y="559"/>
                  </a:lnTo>
                  <a:lnTo>
                    <a:pt x="192" y="577"/>
                  </a:lnTo>
                  <a:lnTo>
                    <a:pt x="176" y="612"/>
                  </a:lnTo>
                  <a:lnTo>
                    <a:pt x="152" y="633"/>
                  </a:lnTo>
                  <a:lnTo>
                    <a:pt x="116" y="645"/>
                  </a:lnTo>
                  <a:lnTo>
                    <a:pt x="97" y="627"/>
                  </a:lnTo>
                  <a:lnTo>
                    <a:pt x="56" y="568"/>
                  </a:lnTo>
                  <a:lnTo>
                    <a:pt x="49" y="536"/>
                  </a:lnTo>
                  <a:lnTo>
                    <a:pt x="51" y="514"/>
                  </a:lnTo>
                  <a:lnTo>
                    <a:pt x="41" y="485"/>
                  </a:lnTo>
                  <a:lnTo>
                    <a:pt x="51" y="408"/>
                  </a:lnTo>
                  <a:lnTo>
                    <a:pt x="65" y="395"/>
                  </a:lnTo>
                  <a:lnTo>
                    <a:pt x="68" y="373"/>
                  </a:lnTo>
                  <a:lnTo>
                    <a:pt x="58" y="360"/>
                  </a:lnTo>
                  <a:lnTo>
                    <a:pt x="51" y="326"/>
                  </a:lnTo>
                  <a:lnTo>
                    <a:pt x="56" y="298"/>
                  </a:lnTo>
                  <a:lnTo>
                    <a:pt x="54" y="259"/>
                  </a:lnTo>
                  <a:lnTo>
                    <a:pt x="47" y="230"/>
                  </a:lnTo>
                  <a:lnTo>
                    <a:pt x="35" y="201"/>
                  </a:lnTo>
                  <a:lnTo>
                    <a:pt x="29" y="197"/>
                  </a:lnTo>
                  <a:lnTo>
                    <a:pt x="11" y="197"/>
                  </a:lnTo>
                  <a:lnTo>
                    <a:pt x="0" y="175"/>
                  </a:lnTo>
                  <a:lnTo>
                    <a:pt x="0" y="95"/>
                  </a:lnTo>
                  <a:lnTo>
                    <a:pt x="2" y="90"/>
                  </a:lnTo>
                  <a:lnTo>
                    <a:pt x="35" y="122"/>
                  </a:lnTo>
                  <a:lnTo>
                    <a:pt x="72" y="115"/>
                  </a:lnTo>
                  <a:lnTo>
                    <a:pt x="146" y="44"/>
                  </a:lnTo>
                  <a:lnTo>
                    <a:pt x="169" y="35"/>
                  </a:lnTo>
                  <a:lnTo>
                    <a:pt x="189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5490"/>
                    <a:invGamma/>
                  </a:schemeClr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72000" bIns="72000" anchor="ctr"/>
            <a:lstStyle/>
            <a:p>
              <a:pPr>
                <a:defRPr/>
              </a:pPr>
              <a:endParaRPr lang="it-IT">
                <a:latin typeface="+mn-lt"/>
                <a:cs typeface="Arial" pitchFamily="34" charset="0"/>
              </a:endParaRPr>
            </a:p>
          </p:txBody>
        </p:sp>
      </p:grpSp>
      <p:sp>
        <p:nvSpPr>
          <p:cNvPr id="18445" name="Oval 46"/>
          <p:cNvSpPr>
            <a:spLocks noChangeAspect="1" noChangeArrowheads="1"/>
          </p:cNvSpPr>
          <p:nvPr/>
        </p:nvSpPr>
        <p:spPr bwMode="auto">
          <a:xfrm>
            <a:off x="1706563" y="2670175"/>
            <a:ext cx="53975" cy="60325"/>
          </a:xfrm>
          <a:prstGeom prst="ellipse">
            <a:avLst/>
          </a:prstGeom>
          <a:solidFill>
            <a:srgbClr val="CC0000"/>
          </a:solidFill>
          <a:ln w="9525" algn="ctr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56402" name="Text Box 50"/>
          <p:cNvSpPr txBox="1">
            <a:spLocks noChangeArrowheads="1"/>
          </p:cNvSpPr>
          <p:nvPr/>
        </p:nvSpPr>
        <p:spPr bwMode="auto">
          <a:xfrm>
            <a:off x="1365250" y="2719388"/>
            <a:ext cx="561372" cy="27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5000"/>
              </a:lnSpc>
              <a:spcAft>
                <a:spcPct val="20000"/>
              </a:spcAft>
              <a:buClrTx/>
              <a:buFontTx/>
              <a:buNone/>
              <a:defRPr/>
            </a:pPr>
            <a:r>
              <a:rPr lang="it-IT" sz="1100" b="0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Roma</a:t>
            </a:r>
            <a:endParaRPr lang="it-IT" sz="1000" b="0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356404" name="Text Box 52"/>
          <p:cNvSpPr txBox="1">
            <a:spLocks noChangeArrowheads="1"/>
          </p:cNvSpPr>
          <p:nvPr/>
        </p:nvSpPr>
        <p:spPr bwMode="auto">
          <a:xfrm>
            <a:off x="1622425" y="1549400"/>
            <a:ext cx="1172116" cy="27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5000"/>
              </a:lnSpc>
              <a:spcAft>
                <a:spcPct val="20000"/>
              </a:spcAft>
              <a:buClrTx/>
              <a:buFontTx/>
              <a:buNone/>
              <a:defRPr/>
            </a:pPr>
            <a:r>
              <a:rPr lang="it-IT" sz="1100" b="0" dirty="0" err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Venezia-Mestre</a:t>
            </a:r>
            <a:endParaRPr lang="it-IT" sz="1000" b="0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8449" name="Oval 53"/>
          <p:cNvSpPr>
            <a:spLocks noChangeAspect="1" noChangeArrowheads="1"/>
          </p:cNvSpPr>
          <p:nvPr/>
        </p:nvSpPr>
        <p:spPr bwMode="auto">
          <a:xfrm>
            <a:off x="1365250" y="1822450"/>
            <a:ext cx="55563" cy="61913"/>
          </a:xfrm>
          <a:prstGeom prst="ellipse">
            <a:avLst/>
          </a:prstGeom>
          <a:solidFill>
            <a:srgbClr val="CC0000"/>
          </a:solidFill>
          <a:ln w="9525" algn="ctr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56406" name="Text Box 54"/>
          <p:cNvSpPr txBox="1">
            <a:spLocks noChangeArrowheads="1"/>
          </p:cNvSpPr>
          <p:nvPr/>
        </p:nvSpPr>
        <p:spPr bwMode="auto">
          <a:xfrm>
            <a:off x="1376363" y="1774825"/>
            <a:ext cx="694421" cy="27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5000"/>
              </a:lnSpc>
              <a:spcAft>
                <a:spcPct val="20000"/>
              </a:spcAft>
              <a:buClrTx/>
              <a:buFontTx/>
              <a:buNone/>
              <a:defRPr/>
            </a:pPr>
            <a:r>
              <a:rPr lang="it-IT" sz="1100" b="0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Modena</a:t>
            </a:r>
            <a:endParaRPr lang="it-IT" sz="1000" b="0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356408" name="Text Box 56"/>
          <p:cNvSpPr txBox="1">
            <a:spLocks noChangeArrowheads="1"/>
          </p:cNvSpPr>
          <p:nvPr/>
        </p:nvSpPr>
        <p:spPr bwMode="auto">
          <a:xfrm>
            <a:off x="809625" y="1663700"/>
            <a:ext cx="601447" cy="27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5000"/>
              </a:lnSpc>
              <a:spcAft>
                <a:spcPct val="20000"/>
              </a:spcAft>
              <a:buClrTx/>
              <a:buFontTx/>
              <a:buNone/>
              <a:defRPr/>
            </a:pPr>
            <a:r>
              <a:rPr lang="it-IT" sz="1100" b="0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Milano</a:t>
            </a:r>
            <a:endParaRPr lang="it-IT" sz="1000" b="0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356733" name="Text Box 381"/>
          <p:cNvSpPr txBox="1">
            <a:spLocks noChangeArrowheads="1"/>
          </p:cNvSpPr>
          <p:nvPr/>
        </p:nvSpPr>
        <p:spPr bwMode="auto">
          <a:xfrm>
            <a:off x="430213" y="1736725"/>
            <a:ext cx="54292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5000"/>
              </a:lnSpc>
              <a:spcAft>
                <a:spcPct val="20000"/>
              </a:spcAft>
              <a:buClrTx/>
              <a:buFontTx/>
              <a:buNone/>
              <a:defRPr/>
            </a:pPr>
            <a:r>
              <a:rPr lang="it-IT" sz="1000" b="0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Torino</a:t>
            </a:r>
          </a:p>
        </p:txBody>
      </p:sp>
      <p:sp>
        <p:nvSpPr>
          <p:cNvPr id="356735" name="Text Box 383"/>
          <p:cNvSpPr txBox="1">
            <a:spLocks noChangeArrowheads="1"/>
          </p:cNvSpPr>
          <p:nvPr/>
        </p:nvSpPr>
        <p:spPr bwMode="auto">
          <a:xfrm>
            <a:off x="969963" y="2105025"/>
            <a:ext cx="52450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5000"/>
              </a:lnSpc>
              <a:spcAft>
                <a:spcPct val="20000"/>
              </a:spcAft>
              <a:buClrTx/>
              <a:buFontTx/>
              <a:buNone/>
              <a:defRPr/>
            </a:pPr>
            <a:r>
              <a:rPr lang="it-IT" sz="1000" b="0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Lucca</a:t>
            </a:r>
          </a:p>
        </p:txBody>
      </p:sp>
      <p:sp>
        <p:nvSpPr>
          <p:cNvPr id="356736" name="Text Box 384"/>
          <p:cNvSpPr txBox="1">
            <a:spLocks noChangeArrowheads="1"/>
          </p:cNvSpPr>
          <p:nvPr/>
        </p:nvSpPr>
        <p:spPr bwMode="auto">
          <a:xfrm>
            <a:off x="2509838" y="2697163"/>
            <a:ext cx="412292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5000"/>
              </a:lnSpc>
              <a:spcAft>
                <a:spcPct val="20000"/>
              </a:spcAft>
              <a:buClrTx/>
              <a:buFontTx/>
              <a:buNone/>
              <a:defRPr/>
            </a:pPr>
            <a:r>
              <a:rPr lang="it-IT" sz="1000" b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Bari</a:t>
            </a:r>
          </a:p>
        </p:txBody>
      </p:sp>
      <p:sp>
        <p:nvSpPr>
          <p:cNvPr id="18458" name="Oval 386"/>
          <p:cNvSpPr>
            <a:spLocks noChangeAspect="1" noChangeArrowheads="1"/>
          </p:cNvSpPr>
          <p:nvPr/>
        </p:nvSpPr>
        <p:spPr bwMode="auto">
          <a:xfrm>
            <a:off x="2487613" y="2878138"/>
            <a:ext cx="55562" cy="61912"/>
          </a:xfrm>
          <a:prstGeom prst="ellipse">
            <a:avLst/>
          </a:prstGeom>
          <a:solidFill>
            <a:srgbClr val="949494"/>
          </a:solidFill>
          <a:ln w="9525" algn="ctr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8459" name="Oval 387"/>
          <p:cNvSpPr>
            <a:spLocks noChangeAspect="1" noChangeArrowheads="1"/>
          </p:cNvSpPr>
          <p:nvPr/>
        </p:nvSpPr>
        <p:spPr bwMode="auto">
          <a:xfrm>
            <a:off x="1192213" y="1558925"/>
            <a:ext cx="55562" cy="61913"/>
          </a:xfrm>
          <a:prstGeom prst="ellipse">
            <a:avLst/>
          </a:prstGeom>
          <a:solidFill>
            <a:srgbClr val="949494"/>
          </a:solidFill>
          <a:ln w="9525" algn="ctr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56740" name="Text Box 388"/>
          <p:cNvSpPr txBox="1">
            <a:spLocks noChangeArrowheads="1"/>
          </p:cNvSpPr>
          <p:nvPr/>
        </p:nvSpPr>
        <p:spPr bwMode="auto">
          <a:xfrm>
            <a:off x="709613" y="1397000"/>
            <a:ext cx="563562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5000"/>
              </a:lnSpc>
              <a:spcAft>
                <a:spcPct val="20000"/>
              </a:spcAft>
              <a:buClrTx/>
              <a:buFontTx/>
              <a:buNone/>
              <a:defRPr/>
            </a:pPr>
            <a:r>
              <a:rPr lang="it-IT" sz="1000" b="0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Monza</a:t>
            </a:r>
          </a:p>
        </p:txBody>
      </p:sp>
      <p:sp>
        <p:nvSpPr>
          <p:cNvPr id="18461" name="Oval 386"/>
          <p:cNvSpPr>
            <a:spLocks noChangeArrowheads="1"/>
          </p:cNvSpPr>
          <p:nvPr/>
        </p:nvSpPr>
        <p:spPr bwMode="auto">
          <a:xfrm>
            <a:off x="6602412" y="2230438"/>
            <a:ext cx="72000" cy="72000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" name="Text Box 384"/>
          <p:cNvSpPr txBox="1">
            <a:spLocks noChangeArrowheads="1"/>
          </p:cNvSpPr>
          <p:nvPr/>
        </p:nvSpPr>
        <p:spPr bwMode="auto">
          <a:xfrm>
            <a:off x="6625263" y="2150582"/>
            <a:ext cx="678391" cy="2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5000"/>
              </a:lnSpc>
              <a:spcAft>
                <a:spcPct val="20000"/>
              </a:spcAft>
              <a:buClrTx/>
              <a:buFontTx/>
              <a:buNone/>
              <a:defRPr/>
            </a:pPr>
            <a:r>
              <a:rPr lang="it-IT" sz="1100" b="0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Istanbul</a:t>
            </a:r>
            <a:endParaRPr lang="it-IT" sz="1200" b="0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6" name="Text Box 384"/>
          <p:cNvSpPr txBox="1">
            <a:spLocks noChangeArrowheads="1"/>
          </p:cNvSpPr>
          <p:nvPr/>
        </p:nvSpPr>
        <p:spPr bwMode="auto">
          <a:xfrm>
            <a:off x="5781375" y="2027256"/>
            <a:ext cx="740908" cy="2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5000"/>
              </a:lnSpc>
              <a:spcAft>
                <a:spcPct val="20000"/>
              </a:spcAft>
              <a:buClrTx/>
              <a:buFontTx/>
              <a:buNone/>
              <a:defRPr/>
            </a:pPr>
            <a:r>
              <a:rPr lang="it-IT" sz="1100" b="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Bucarest</a:t>
            </a:r>
            <a:endParaRPr lang="it-IT" sz="1200" b="0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" name="Oval 386"/>
          <p:cNvSpPr>
            <a:spLocks noChangeArrowheads="1"/>
          </p:cNvSpPr>
          <p:nvPr/>
        </p:nvSpPr>
        <p:spPr bwMode="auto">
          <a:xfrm>
            <a:off x="6530536" y="2141310"/>
            <a:ext cx="72000" cy="72000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8" name="Segnaposto data 3"/>
          <p:cNvSpPr>
            <a:spLocks noGrp="1"/>
          </p:cNvSpPr>
          <p:nvPr>
            <p:ph type="dt" sz="quarter" idx="10"/>
          </p:nvPr>
        </p:nvSpPr>
        <p:spPr>
          <a:xfrm>
            <a:off x="25400" y="6575425"/>
            <a:ext cx="4991100" cy="3238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SACE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SpA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4" name="Oval 387"/>
          <p:cNvSpPr>
            <a:spLocks noChangeAspect="1" noChangeArrowheads="1"/>
          </p:cNvSpPr>
          <p:nvPr/>
        </p:nvSpPr>
        <p:spPr bwMode="auto">
          <a:xfrm>
            <a:off x="1401763" y="1644650"/>
            <a:ext cx="55562" cy="61913"/>
          </a:xfrm>
          <a:prstGeom prst="ellipse">
            <a:avLst/>
          </a:prstGeom>
          <a:solidFill>
            <a:srgbClr val="949494"/>
          </a:solidFill>
          <a:ln w="9525" algn="ctr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5" name="Text Box 52"/>
          <p:cNvSpPr txBox="1">
            <a:spLocks noChangeArrowheads="1"/>
          </p:cNvSpPr>
          <p:nvPr/>
        </p:nvSpPr>
        <p:spPr bwMode="auto">
          <a:xfrm>
            <a:off x="1712257" y="1168400"/>
            <a:ext cx="595035" cy="24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5000"/>
              </a:lnSpc>
              <a:spcAft>
                <a:spcPct val="20000"/>
              </a:spcAft>
              <a:buClrTx/>
              <a:buFontTx/>
              <a:buNone/>
              <a:defRPr/>
            </a:pPr>
            <a:r>
              <a:rPr lang="it-IT" sz="1000" b="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Verona</a:t>
            </a:r>
            <a:endParaRPr lang="it-IT" sz="1000" b="0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309" name="Oval 386"/>
          <p:cNvSpPr>
            <a:spLocks noChangeAspect="1" noChangeArrowheads="1"/>
          </p:cNvSpPr>
          <p:nvPr/>
        </p:nvSpPr>
        <p:spPr bwMode="auto">
          <a:xfrm>
            <a:off x="1344613" y="2116138"/>
            <a:ext cx="55562" cy="61912"/>
          </a:xfrm>
          <a:prstGeom prst="ellipse">
            <a:avLst/>
          </a:prstGeom>
          <a:solidFill>
            <a:srgbClr val="949494"/>
          </a:solidFill>
          <a:ln w="9525" algn="ctr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10" name="Rectangle 65"/>
          <p:cNvSpPr>
            <a:spLocks noChangeArrowheads="1"/>
          </p:cNvSpPr>
          <p:nvPr/>
        </p:nvSpPr>
        <p:spPr bwMode="auto">
          <a:xfrm>
            <a:off x="6908800" y="2559050"/>
            <a:ext cx="686406" cy="257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5000"/>
              </a:lnSpc>
              <a:spcAft>
                <a:spcPct val="20000"/>
              </a:spcAft>
              <a:buClrTx/>
              <a:buFontTx/>
              <a:buNone/>
              <a:defRPr/>
            </a:pPr>
            <a:r>
              <a:rPr lang="it-IT" sz="1100" b="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Mumbai</a:t>
            </a:r>
            <a:endParaRPr lang="it-IT" sz="1200" b="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311" name="Oval 69"/>
          <p:cNvSpPr>
            <a:spLocks noChangeAspect="1" noChangeArrowheads="1"/>
          </p:cNvSpPr>
          <p:nvPr/>
        </p:nvSpPr>
        <p:spPr bwMode="auto">
          <a:xfrm>
            <a:off x="7280275" y="2489200"/>
            <a:ext cx="69850" cy="71437"/>
          </a:xfrm>
          <a:prstGeom prst="ellipse">
            <a:avLst/>
          </a:prstGeom>
          <a:solidFill>
            <a:srgbClr val="CC0000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13" name="Text Box 383"/>
          <p:cNvSpPr txBox="1">
            <a:spLocks noChangeArrowheads="1"/>
          </p:cNvSpPr>
          <p:nvPr/>
        </p:nvSpPr>
        <p:spPr bwMode="auto">
          <a:xfrm>
            <a:off x="1341438" y="2219325"/>
            <a:ext cx="611065" cy="24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5000"/>
              </a:lnSpc>
              <a:spcAft>
                <a:spcPct val="20000"/>
              </a:spcAft>
              <a:buClrTx/>
              <a:buFontTx/>
              <a:buNone/>
              <a:defRPr/>
            </a:pPr>
            <a:r>
              <a:rPr lang="it-IT" sz="1000" b="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Firenze</a:t>
            </a:r>
            <a:endParaRPr lang="it-IT" sz="1000" b="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314" name="Text Box 383"/>
          <p:cNvSpPr txBox="1">
            <a:spLocks noChangeArrowheads="1"/>
          </p:cNvSpPr>
          <p:nvPr/>
        </p:nvSpPr>
        <p:spPr bwMode="auto">
          <a:xfrm>
            <a:off x="1760538" y="2009775"/>
            <a:ext cx="588623" cy="24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5000"/>
              </a:lnSpc>
              <a:spcAft>
                <a:spcPct val="20000"/>
              </a:spcAft>
              <a:buClrTx/>
              <a:buFontTx/>
              <a:buNone/>
              <a:defRPr/>
            </a:pPr>
            <a:r>
              <a:rPr lang="it-IT" sz="1000" b="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Pesaro</a:t>
            </a:r>
            <a:endParaRPr lang="it-IT" sz="1000" b="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316" name="Oval 46"/>
          <p:cNvSpPr>
            <a:spLocks noChangeAspect="1" noChangeArrowheads="1"/>
          </p:cNvSpPr>
          <p:nvPr/>
        </p:nvSpPr>
        <p:spPr bwMode="auto">
          <a:xfrm>
            <a:off x="1639888" y="1584325"/>
            <a:ext cx="53975" cy="60325"/>
          </a:xfrm>
          <a:prstGeom prst="ellipse">
            <a:avLst/>
          </a:prstGeom>
          <a:solidFill>
            <a:srgbClr val="CC0000"/>
          </a:solidFill>
          <a:ln w="9525" algn="ctr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17" name="Oval 387"/>
          <p:cNvSpPr>
            <a:spLocks noChangeAspect="1" noChangeArrowheads="1"/>
          </p:cNvSpPr>
          <p:nvPr/>
        </p:nvSpPr>
        <p:spPr bwMode="auto">
          <a:xfrm>
            <a:off x="1306513" y="1625600"/>
            <a:ext cx="55562" cy="61913"/>
          </a:xfrm>
          <a:prstGeom prst="ellipse">
            <a:avLst/>
          </a:prstGeom>
          <a:solidFill>
            <a:srgbClr val="949494"/>
          </a:solidFill>
          <a:ln w="9525" algn="ctr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18" name="Text Box 52"/>
          <p:cNvSpPr txBox="1">
            <a:spLocks noChangeArrowheads="1"/>
          </p:cNvSpPr>
          <p:nvPr/>
        </p:nvSpPr>
        <p:spPr bwMode="auto">
          <a:xfrm>
            <a:off x="991394" y="1038471"/>
            <a:ext cx="611065" cy="24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5000"/>
              </a:lnSpc>
              <a:spcAft>
                <a:spcPct val="20000"/>
              </a:spcAft>
              <a:buClrTx/>
              <a:buFontTx/>
              <a:buNone/>
              <a:defRPr/>
            </a:pPr>
            <a:r>
              <a:rPr lang="it-IT" sz="1000" b="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Brescia</a:t>
            </a:r>
            <a:endParaRPr lang="it-IT" sz="1000" b="0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cxnSp>
        <p:nvCxnSpPr>
          <p:cNvPr id="9" name="Connettore 1 8"/>
          <p:cNvCxnSpPr>
            <a:stCxn id="317" idx="0"/>
            <a:endCxn id="318" idx="2"/>
          </p:cNvCxnSpPr>
          <p:nvPr/>
        </p:nvCxnSpPr>
        <p:spPr bwMode="auto">
          <a:xfrm flipH="1" flipV="1">
            <a:off x="1296927" y="1281166"/>
            <a:ext cx="37367" cy="344434"/>
          </a:xfrm>
          <a:prstGeom prst="line">
            <a:avLst/>
          </a:prstGeom>
          <a:gradFill rotWithShape="1">
            <a:gsLst>
              <a:gs pos="0">
                <a:srgbClr val="C2C2C2"/>
              </a:gs>
              <a:gs pos="100000">
                <a:srgbClr val="C2C2C2">
                  <a:gamma/>
                  <a:tint val="0"/>
                  <a:invGamma/>
                </a:srgbClr>
              </a:gs>
            </a:gsLst>
            <a:lin ang="5400000" scaled="1"/>
          </a:gradFill>
          <a:ln w="952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Connettore 1 10"/>
          <p:cNvCxnSpPr>
            <a:stCxn id="304" idx="0"/>
            <a:endCxn id="305" idx="1"/>
          </p:cNvCxnSpPr>
          <p:nvPr/>
        </p:nvCxnSpPr>
        <p:spPr bwMode="auto">
          <a:xfrm flipV="1">
            <a:off x="1429544" y="1289748"/>
            <a:ext cx="282713" cy="354902"/>
          </a:xfrm>
          <a:prstGeom prst="line">
            <a:avLst/>
          </a:prstGeom>
          <a:gradFill rotWithShape="1">
            <a:gsLst>
              <a:gs pos="0">
                <a:srgbClr val="C2C2C2"/>
              </a:gs>
              <a:gs pos="100000">
                <a:srgbClr val="C2C2C2">
                  <a:gamma/>
                  <a:tint val="0"/>
                  <a:invGamma/>
                </a:srgbClr>
              </a:gs>
            </a:gsLst>
            <a:lin ang="5400000" scaled="1"/>
          </a:gradFill>
          <a:ln w="952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1" name="Oval 387"/>
          <p:cNvSpPr>
            <a:spLocks noChangeAspect="1" noChangeArrowheads="1"/>
          </p:cNvSpPr>
          <p:nvPr/>
        </p:nvSpPr>
        <p:spPr bwMode="auto">
          <a:xfrm>
            <a:off x="1756038" y="2129550"/>
            <a:ext cx="55562" cy="61913"/>
          </a:xfrm>
          <a:prstGeom prst="ellipse">
            <a:avLst/>
          </a:prstGeom>
          <a:solidFill>
            <a:srgbClr val="949494"/>
          </a:solidFill>
          <a:ln w="9525" algn="ctr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22" name="Oval 387"/>
          <p:cNvSpPr>
            <a:spLocks noChangeAspect="1" noChangeArrowheads="1"/>
          </p:cNvSpPr>
          <p:nvPr/>
        </p:nvSpPr>
        <p:spPr bwMode="auto">
          <a:xfrm>
            <a:off x="1494788" y="2200800"/>
            <a:ext cx="55562" cy="61913"/>
          </a:xfrm>
          <a:prstGeom prst="ellipse">
            <a:avLst/>
          </a:prstGeom>
          <a:solidFill>
            <a:srgbClr val="949494"/>
          </a:solidFill>
          <a:ln w="9525" algn="ctr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23" name="Oval 387"/>
          <p:cNvSpPr>
            <a:spLocks noChangeAspect="1" noChangeArrowheads="1"/>
          </p:cNvSpPr>
          <p:nvPr/>
        </p:nvSpPr>
        <p:spPr bwMode="auto">
          <a:xfrm>
            <a:off x="699163" y="1737675"/>
            <a:ext cx="55562" cy="61913"/>
          </a:xfrm>
          <a:prstGeom prst="ellipse">
            <a:avLst/>
          </a:prstGeom>
          <a:solidFill>
            <a:srgbClr val="949494"/>
          </a:solidFill>
          <a:ln w="9525" algn="ctr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24" name="Oval 46"/>
          <p:cNvSpPr>
            <a:spLocks noChangeAspect="1" noChangeArrowheads="1"/>
          </p:cNvSpPr>
          <p:nvPr/>
        </p:nvSpPr>
        <p:spPr bwMode="auto">
          <a:xfrm>
            <a:off x="1027713" y="1635075"/>
            <a:ext cx="53975" cy="60325"/>
          </a:xfrm>
          <a:prstGeom prst="ellipse">
            <a:avLst/>
          </a:prstGeom>
          <a:solidFill>
            <a:srgbClr val="CC0000"/>
          </a:solidFill>
          <a:ln w="9525" algn="ctr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19" name="Oval 66"/>
          <p:cNvSpPr>
            <a:spLocks noChangeAspect="1" noChangeArrowheads="1"/>
          </p:cNvSpPr>
          <p:nvPr/>
        </p:nvSpPr>
        <p:spPr bwMode="auto">
          <a:xfrm>
            <a:off x="4840763" y="2640050"/>
            <a:ext cx="69850" cy="71437"/>
          </a:xfrm>
          <a:prstGeom prst="ellipse">
            <a:avLst/>
          </a:prstGeom>
          <a:solidFill>
            <a:srgbClr val="CC0000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20" name="Rectangle 62"/>
          <p:cNvSpPr>
            <a:spLocks noChangeArrowheads="1"/>
          </p:cNvSpPr>
          <p:nvPr/>
        </p:nvSpPr>
        <p:spPr bwMode="auto">
          <a:xfrm>
            <a:off x="4717156" y="2697432"/>
            <a:ext cx="1353256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5000"/>
              </a:lnSpc>
              <a:spcAft>
                <a:spcPct val="20000"/>
              </a:spcAft>
              <a:buClrTx/>
              <a:buFontTx/>
              <a:buNone/>
              <a:defRPr/>
            </a:pPr>
            <a:r>
              <a:rPr lang="it-IT" sz="1200" b="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Città del Messico</a:t>
            </a:r>
            <a:endParaRPr lang="it-IT" sz="1200" b="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052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>
          <a:xfrm>
            <a:off x="2731910" y="149947"/>
            <a:ext cx="5954889" cy="1143000"/>
          </a:xfrm>
        </p:spPr>
        <p:txBody>
          <a:bodyPr/>
          <a:lstStyle/>
          <a:p>
            <a:r>
              <a:rPr lang="it-IT" altLang="it-IT" dirty="0" smtClean="0"/>
              <a:t>COUNTRY RISK MAP 2013</a:t>
            </a:r>
          </a:p>
        </p:txBody>
      </p:sp>
      <p:sp>
        <p:nvSpPr>
          <p:cNvPr id="8195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buClr>
                <a:srgbClr val="B30025"/>
              </a:buClr>
              <a:buChar char="•"/>
              <a:defRPr sz="3200">
                <a:solidFill>
                  <a:srgbClr val="666666"/>
                </a:solidFill>
                <a:latin typeface="Arial" charset="0"/>
              </a:defRPr>
            </a:lvl1pPr>
            <a:lvl2pPr marL="742950" indent="-285750" algn="l" eaLnBrk="0" hangingPunct="0">
              <a:buClr>
                <a:srgbClr val="666666"/>
              </a:buClr>
              <a:buChar char="•"/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algn="l" eaLnBrk="0" hangingPunct="0">
              <a:buClr>
                <a:srgbClr val="A3A3A3"/>
              </a:buClr>
              <a:buChar char="•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rgbClr val="E0E0E0"/>
              </a:buClr>
              <a:buChar char="•"/>
              <a:defRPr sz="1400">
                <a:solidFill>
                  <a:srgbClr val="666666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EB3BD73-957D-41F3-A4BC-070B275B338F}" type="slidenum">
              <a:rPr lang="it-IT" altLang="it-IT" sz="1100" smtClean="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5</a:t>
            </a:fld>
            <a:endParaRPr lang="it-IT" altLang="it-IT" sz="1100" smtClean="0">
              <a:solidFill>
                <a:srgbClr val="FFFFFF"/>
              </a:solidFill>
            </a:endParaRP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20406" r="3181" b="5855"/>
          <a:stretch>
            <a:fillRect/>
          </a:stretch>
        </p:blipFill>
        <p:spPr bwMode="auto">
          <a:xfrm>
            <a:off x="468313" y="1006475"/>
            <a:ext cx="8235950" cy="487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7" name="Rettangolo 2"/>
          <p:cNvSpPr>
            <a:spLocks noChangeArrowheads="1"/>
          </p:cNvSpPr>
          <p:nvPr/>
        </p:nvSpPr>
        <p:spPr bwMode="auto">
          <a:xfrm>
            <a:off x="0" y="5949950"/>
            <a:ext cx="9144000" cy="647700"/>
          </a:xfrm>
          <a:prstGeom prst="rect">
            <a:avLst/>
          </a:prstGeom>
          <a:gradFill rotWithShape="1">
            <a:gsLst>
              <a:gs pos="0">
                <a:srgbClr val="C2C2C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72000" bIns="72000" anchor="ctr"/>
          <a:lstStyle>
            <a:lvl1pPr algn="l" eaLnBrk="0" hangingPunct="0">
              <a:buClr>
                <a:srgbClr val="B30025"/>
              </a:buClr>
              <a:buChar char="•"/>
              <a:defRPr sz="3200">
                <a:solidFill>
                  <a:srgbClr val="666666"/>
                </a:solidFill>
                <a:latin typeface="Arial" charset="0"/>
              </a:defRPr>
            </a:lvl1pPr>
            <a:lvl2pPr marL="742950" indent="-285750" algn="l" eaLnBrk="0" hangingPunct="0">
              <a:buClr>
                <a:srgbClr val="666666"/>
              </a:buClr>
              <a:buChar char="•"/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algn="l" eaLnBrk="0" hangingPunct="0">
              <a:buClr>
                <a:srgbClr val="A3A3A3"/>
              </a:buClr>
              <a:buChar char="•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rgbClr val="E0E0E0"/>
              </a:buClr>
              <a:buChar char="•"/>
              <a:defRPr sz="1400">
                <a:solidFill>
                  <a:srgbClr val="666666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262640"/>
              </a:buClr>
              <a:buFont typeface="Wingdings" pitchFamily="2" charset="2"/>
              <a:buNone/>
            </a:pPr>
            <a:r>
              <a:rPr lang="it-IT" altLang="it-IT" sz="2000" dirty="0" smtClean="0">
                <a:solidFill>
                  <a:srgbClr val="B30025"/>
                </a:solidFill>
              </a:rPr>
              <a:t>Un mondo di opportunità</a:t>
            </a:r>
            <a:endParaRPr lang="it-IT" altLang="it-IT" sz="2000" dirty="0">
              <a:solidFill>
                <a:srgbClr val="B30025"/>
              </a:solidFill>
            </a:endParaRPr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>
          <a:xfrm>
            <a:off x="25400" y="6575425"/>
            <a:ext cx="4991100" cy="323850"/>
          </a:xfrm>
        </p:spPr>
        <p:txBody>
          <a:bodyPr/>
          <a:lstStyle/>
          <a:p>
            <a:r>
              <a:rPr lang="it-IT" altLang="it-IT" dirty="0" smtClean="0">
                <a:solidFill>
                  <a:srgbClr val="FFFFFF"/>
                </a:solidFill>
              </a:rPr>
              <a:t>SACE </a:t>
            </a:r>
            <a:r>
              <a:rPr lang="it-IT" altLang="it-IT" dirty="0" err="1" smtClean="0">
                <a:solidFill>
                  <a:srgbClr val="FFFFFF"/>
                </a:solidFill>
              </a:rPr>
              <a:t>SpA</a:t>
            </a:r>
            <a:endParaRPr lang="it-IT" altLang="it-IT" dirty="0">
              <a:solidFill>
                <a:srgbClr val="FFFFFF"/>
              </a:solidFill>
            </a:endParaRPr>
          </a:p>
          <a:p>
            <a:endParaRPr lang="it-IT" altLang="it-I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52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data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it-IT" dirty="0" smtClean="0">
                <a:solidFill>
                  <a:srgbClr val="FFFFFF"/>
                </a:solidFill>
              </a:rPr>
              <a:t>SACE </a:t>
            </a:r>
            <a:r>
              <a:rPr lang="it-IT" dirty="0" err="1" smtClean="0">
                <a:solidFill>
                  <a:srgbClr val="FFFFFF"/>
                </a:solidFill>
              </a:rPr>
              <a:t>SpA</a:t>
            </a:r>
            <a:endParaRPr lang="it-IT" dirty="0" smtClean="0">
              <a:solidFill>
                <a:srgbClr val="FFFFFF"/>
              </a:solidFill>
            </a:endParaRPr>
          </a:p>
        </p:txBody>
      </p:sp>
      <p:sp>
        <p:nvSpPr>
          <p:cNvPr id="6149" name="Line 4"/>
          <p:cNvSpPr>
            <a:spLocks noChangeShapeType="1"/>
          </p:cNvSpPr>
          <p:nvPr/>
        </p:nvSpPr>
        <p:spPr bwMode="auto">
          <a:xfrm>
            <a:off x="5229225" y="1079500"/>
            <a:ext cx="0" cy="792163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>
              <a:spcBef>
                <a:spcPct val="0"/>
              </a:spcBef>
              <a:buClrTx/>
              <a:buFontTx/>
              <a:buNone/>
            </a:pPr>
            <a:endParaRPr lang="it-IT" sz="1200" b="0">
              <a:solidFill>
                <a:srgbClr val="000000">
                  <a:lumMod val="65000"/>
                  <a:lumOff val="35000"/>
                </a:srgbClr>
              </a:solidFill>
              <a:latin typeface="Arial" pitchFamily="34" charset="0"/>
            </a:endParaRPr>
          </a:p>
        </p:txBody>
      </p:sp>
      <p:sp>
        <p:nvSpPr>
          <p:cNvPr id="343045" name="Line 5"/>
          <p:cNvSpPr>
            <a:spLocks noChangeShapeType="1"/>
          </p:cNvSpPr>
          <p:nvPr/>
        </p:nvSpPr>
        <p:spPr bwMode="auto">
          <a:xfrm>
            <a:off x="217488" y="3143248"/>
            <a:ext cx="8675687" cy="0"/>
          </a:xfrm>
          <a:prstGeom prst="line">
            <a:avLst/>
          </a:prstGeom>
          <a:noFill/>
          <a:ln w="9525">
            <a:solidFill>
              <a:srgbClr val="B30025"/>
            </a:solidFill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l">
              <a:buClrTx/>
              <a:buFontTx/>
              <a:buChar char="–"/>
              <a:defRPr/>
            </a:pPr>
            <a:endParaRPr lang="it-IT" sz="1200" b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343046" name="Line 6"/>
          <p:cNvSpPr>
            <a:spLocks noChangeShapeType="1"/>
          </p:cNvSpPr>
          <p:nvPr/>
        </p:nvSpPr>
        <p:spPr bwMode="auto">
          <a:xfrm>
            <a:off x="1571604" y="1285860"/>
            <a:ext cx="0" cy="4572032"/>
          </a:xfrm>
          <a:prstGeom prst="line">
            <a:avLst/>
          </a:prstGeom>
          <a:noFill/>
          <a:ln w="9525">
            <a:solidFill>
              <a:srgbClr val="B30025"/>
            </a:solidFill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l">
              <a:buClrTx/>
              <a:buFontTx/>
              <a:buChar char="–"/>
              <a:defRPr/>
            </a:pPr>
            <a:endParaRPr lang="it-IT" sz="1200" b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0" y="1285860"/>
            <a:ext cx="147634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285750" algn="r">
              <a:spcBef>
                <a:spcPct val="50000"/>
              </a:spcBef>
              <a:buClr>
                <a:srgbClr val="777777"/>
              </a:buClr>
              <a:buFontTx/>
              <a:buNone/>
            </a:pPr>
            <a:r>
              <a:rPr lang="it-IT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</a:rPr>
              <a:t>Struttura</a:t>
            </a:r>
          </a:p>
        </p:txBody>
      </p:sp>
      <p:sp>
        <p:nvSpPr>
          <p:cNvPr id="6153" name="Rectangle 8"/>
          <p:cNvSpPr>
            <a:spLocks noChangeArrowheads="1"/>
          </p:cNvSpPr>
          <p:nvPr/>
        </p:nvSpPr>
        <p:spPr bwMode="auto">
          <a:xfrm>
            <a:off x="7286643" y="1641600"/>
            <a:ext cx="1440000" cy="540000"/>
          </a:xfrm>
          <a:prstGeom prst="rect">
            <a:avLst/>
          </a:prstGeom>
          <a:noFill/>
          <a:ln w="317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buClrTx/>
              <a:buFontTx/>
              <a:buNone/>
            </a:pPr>
            <a:r>
              <a:rPr lang="it-IT" sz="1400" b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</a:rPr>
              <a:t>Committente estero</a:t>
            </a:r>
          </a:p>
        </p:txBody>
      </p:sp>
      <p:sp>
        <p:nvSpPr>
          <p:cNvPr id="6154" name="Rectangle 9"/>
          <p:cNvSpPr>
            <a:spLocks noChangeArrowheads="1"/>
          </p:cNvSpPr>
          <p:nvPr/>
        </p:nvSpPr>
        <p:spPr bwMode="auto">
          <a:xfrm>
            <a:off x="3143240" y="1643049"/>
            <a:ext cx="1440000" cy="540000"/>
          </a:xfrm>
          <a:prstGeom prst="rect">
            <a:avLst/>
          </a:prstGeom>
          <a:solidFill>
            <a:srgbClr val="DDDDDD"/>
          </a:solidFill>
          <a:ln w="19050" algn="ctr">
            <a:solidFill>
              <a:srgbClr val="B30025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buClrTx/>
              <a:buFontTx/>
              <a:buNone/>
            </a:pPr>
            <a:r>
              <a:rPr lang="it-IT" sz="1400" b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</a:rPr>
              <a:t>Società Italiana</a:t>
            </a:r>
          </a:p>
        </p:txBody>
      </p:sp>
      <p:sp>
        <p:nvSpPr>
          <p:cNvPr id="6156" name="Rectangle 11"/>
          <p:cNvSpPr>
            <a:spLocks noChangeArrowheads="1"/>
          </p:cNvSpPr>
          <p:nvPr/>
        </p:nvSpPr>
        <p:spPr bwMode="auto">
          <a:xfrm>
            <a:off x="1785918" y="1643050"/>
            <a:ext cx="857256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"/>
              </a:spcBef>
              <a:buClr>
                <a:srgbClr val="B30025"/>
              </a:buClr>
              <a:buFontTx/>
              <a:buNone/>
            </a:pPr>
            <a:r>
              <a:rPr lang="it-IT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</a:rPr>
              <a:t>Polizza</a:t>
            </a:r>
          </a:p>
        </p:txBody>
      </p:sp>
      <p:sp>
        <p:nvSpPr>
          <p:cNvPr id="6157" name="Rectangle 12"/>
          <p:cNvSpPr>
            <a:spLocks noChangeArrowheads="1"/>
          </p:cNvSpPr>
          <p:nvPr/>
        </p:nvSpPr>
        <p:spPr bwMode="auto">
          <a:xfrm>
            <a:off x="5102240" y="2071678"/>
            <a:ext cx="168433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"/>
              </a:spcBef>
              <a:buClr>
                <a:srgbClr val="B30025"/>
              </a:buClr>
              <a:buFontTx/>
              <a:buNone/>
            </a:pPr>
            <a:r>
              <a:rPr lang="it-IT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</a:rPr>
              <a:t>Esecuzione </a:t>
            </a:r>
            <a:endParaRPr lang="it-IT" sz="1400" dirty="0" smtClean="0">
              <a:solidFill>
                <a:srgbClr val="000000">
                  <a:lumMod val="65000"/>
                  <a:lumOff val="35000"/>
                </a:srgbClr>
              </a:solidFill>
              <a:latin typeface="Arial" pitchFamily="34" charset="0"/>
            </a:endParaRPr>
          </a:p>
          <a:p>
            <a:pPr>
              <a:spcBef>
                <a:spcPct val="5000"/>
              </a:spcBef>
              <a:buClr>
                <a:srgbClr val="B30025"/>
              </a:buClr>
              <a:buFontTx/>
              <a:buNone/>
            </a:pPr>
            <a:r>
              <a:rPr lang="it-IT" sz="14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</a:rPr>
              <a:t>della </a:t>
            </a:r>
            <a:r>
              <a:rPr lang="it-IT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</a:rPr>
              <a:t>commessa</a:t>
            </a:r>
          </a:p>
        </p:txBody>
      </p:sp>
      <p:sp>
        <p:nvSpPr>
          <p:cNvPr id="6158" name="Rectangle 13"/>
          <p:cNvSpPr>
            <a:spLocks noChangeArrowheads="1"/>
          </p:cNvSpPr>
          <p:nvPr/>
        </p:nvSpPr>
        <p:spPr bwMode="auto">
          <a:xfrm>
            <a:off x="5000628" y="1331911"/>
            <a:ext cx="1866913" cy="52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"/>
              </a:spcBef>
              <a:buClr>
                <a:srgbClr val="B30025"/>
              </a:buClr>
              <a:buFontTx/>
              <a:buNone/>
            </a:pPr>
            <a:r>
              <a:rPr lang="it-IT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</a:rPr>
              <a:t>Pagamento a SAL </a:t>
            </a:r>
            <a:endParaRPr lang="it-IT" sz="1400" dirty="0" smtClean="0">
              <a:solidFill>
                <a:srgbClr val="000000">
                  <a:lumMod val="65000"/>
                  <a:lumOff val="35000"/>
                </a:srgbClr>
              </a:solidFill>
              <a:latin typeface="Arial" pitchFamily="34" charset="0"/>
            </a:endParaRPr>
          </a:p>
          <a:p>
            <a:pPr>
              <a:spcBef>
                <a:spcPct val="5000"/>
              </a:spcBef>
              <a:buClr>
                <a:srgbClr val="B30025"/>
              </a:buClr>
              <a:buFontTx/>
              <a:buNone/>
            </a:pPr>
            <a:r>
              <a:rPr lang="it-IT" sz="14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</a:rPr>
              <a:t>o </a:t>
            </a:r>
            <a:r>
              <a:rPr lang="it-IT" sz="14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</a:rPr>
              <a:t>Milestones</a:t>
            </a:r>
            <a:endParaRPr lang="it-IT" sz="1400" dirty="0">
              <a:solidFill>
                <a:srgbClr val="000000">
                  <a:lumMod val="65000"/>
                  <a:lumOff val="35000"/>
                </a:srgbClr>
              </a:solidFill>
              <a:latin typeface="Arial" pitchFamily="34" charset="0"/>
            </a:endParaRPr>
          </a:p>
        </p:txBody>
      </p:sp>
      <p:sp>
        <p:nvSpPr>
          <p:cNvPr id="6159" name="Line 14"/>
          <p:cNvSpPr>
            <a:spLocks noChangeShapeType="1"/>
          </p:cNvSpPr>
          <p:nvPr/>
        </p:nvSpPr>
        <p:spPr bwMode="auto">
          <a:xfrm>
            <a:off x="4643438" y="1928802"/>
            <a:ext cx="264320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triangle" w="med" len="med"/>
            <a:tailEnd/>
          </a:ln>
        </p:spPr>
        <p:txBody>
          <a:bodyPr/>
          <a:lstStyle/>
          <a:p>
            <a:pPr algn="l">
              <a:spcBef>
                <a:spcPct val="0"/>
              </a:spcBef>
              <a:buClrTx/>
              <a:buFontTx/>
              <a:buNone/>
            </a:pPr>
            <a:endParaRPr lang="it-IT" sz="1400" b="0">
              <a:solidFill>
                <a:srgbClr val="000000">
                  <a:lumMod val="65000"/>
                  <a:lumOff val="35000"/>
                </a:srgbClr>
              </a:solidFill>
              <a:latin typeface="Arial" pitchFamily="34" charset="0"/>
            </a:endParaRPr>
          </a:p>
        </p:txBody>
      </p:sp>
      <p:sp>
        <p:nvSpPr>
          <p:cNvPr id="6160" name="Line 15"/>
          <p:cNvSpPr>
            <a:spLocks noChangeShapeType="1"/>
          </p:cNvSpPr>
          <p:nvPr/>
        </p:nvSpPr>
        <p:spPr bwMode="auto">
          <a:xfrm>
            <a:off x="4605206" y="2071678"/>
            <a:ext cx="2610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>
              <a:spcBef>
                <a:spcPct val="0"/>
              </a:spcBef>
              <a:buClrTx/>
              <a:buFontTx/>
              <a:buNone/>
            </a:pPr>
            <a:endParaRPr lang="it-IT" sz="1400" b="0">
              <a:solidFill>
                <a:srgbClr val="000000">
                  <a:lumMod val="65000"/>
                  <a:lumOff val="35000"/>
                </a:srgbClr>
              </a:solidFill>
              <a:latin typeface="Arial" pitchFamily="34" charset="0"/>
            </a:endParaRPr>
          </a:p>
        </p:txBody>
      </p:sp>
      <p:sp>
        <p:nvSpPr>
          <p:cNvPr id="6161" name="Line 16"/>
          <p:cNvSpPr>
            <a:spLocks noChangeShapeType="1"/>
          </p:cNvSpPr>
          <p:nvPr/>
        </p:nvSpPr>
        <p:spPr bwMode="auto">
          <a:xfrm flipV="1">
            <a:off x="2570400" y="2000240"/>
            <a:ext cx="5400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>
              <a:spcBef>
                <a:spcPct val="0"/>
              </a:spcBef>
              <a:buClrTx/>
              <a:buFontTx/>
              <a:buNone/>
            </a:pPr>
            <a:endParaRPr lang="it-IT" sz="1400" b="0">
              <a:solidFill>
                <a:srgbClr val="000000">
                  <a:lumMod val="65000"/>
                  <a:lumOff val="35000"/>
                </a:srgbClr>
              </a:solidFill>
              <a:latin typeface="Arial" pitchFamily="34" charset="0"/>
            </a:endParaRPr>
          </a:p>
        </p:txBody>
      </p:sp>
      <p:sp>
        <p:nvSpPr>
          <p:cNvPr id="6162" name="Line 17"/>
          <p:cNvSpPr>
            <a:spLocks noChangeShapeType="1"/>
          </p:cNvSpPr>
          <p:nvPr/>
        </p:nvSpPr>
        <p:spPr bwMode="auto">
          <a:xfrm flipV="1">
            <a:off x="2571736" y="1550240"/>
            <a:ext cx="0" cy="450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  <a:buClrTx/>
              <a:buFontTx/>
              <a:buNone/>
            </a:pPr>
            <a:endParaRPr lang="it-IT" sz="1400" b="0">
              <a:solidFill>
                <a:srgbClr val="000000">
                  <a:lumMod val="65000"/>
                  <a:lumOff val="35000"/>
                </a:srgbClr>
              </a:solidFill>
              <a:latin typeface="Arial" pitchFamily="34" charset="0"/>
            </a:endParaRPr>
          </a:p>
        </p:txBody>
      </p:sp>
      <p:sp>
        <p:nvSpPr>
          <p:cNvPr id="6163" name="Text Box 18"/>
          <p:cNvSpPr txBox="1">
            <a:spLocks noChangeArrowheads="1"/>
          </p:cNvSpPr>
          <p:nvPr/>
        </p:nvSpPr>
        <p:spPr bwMode="auto">
          <a:xfrm>
            <a:off x="0" y="3299400"/>
            <a:ext cx="1476000" cy="304800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buClr>
                <a:srgbClr val="777777"/>
              </a:buClr>
              <a:buFontTx/>
              <a:buNone/>
            </a:pPr>
            <a:r>
              <a:rPr lang="it-IT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</a:rPr>
              <a:t>Clienti Target</a:t>
            </a:r>
          </a:p>
        </p:txBody>
      </p:sp>
      <p:sp>
        <p:nvSpPr>
          <p:cNvPr id="6164" name="Text Box 19"/>
          <p:cNvSpPr txBox="1">
            <a:spLocks noChangeArrowheads="1"/>
          </p:cNvSpPr>
          <p:nvPr/>
        </p:nvSpPr>
        <p:spPr bwMode="auto">
          <a:xfrm>
            <a:off x="0" y="3767714"/>
            <a:ext cx="1476375" cy="304800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buClr>
                <a:srgbClr val="777777"/>
              </a:buClr>
              <a:buFontTx/>
              <a:buNone/>
            </a:pPr>
            <a:r>
              <a:rPr lang="it-IT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</a:rPr>
              <a:t>Caratteristiche</a:t>
            </a:r>
            <a:endParaRPr lang="it-IT" sz="1400" b="0" dirty="0">
              <a:solidFill>
                <a:srgbClr val="000000">
                  <a:lumMod val="65000"/>
                  <a:lumOff val="35000"/>
                </a:srgbClr>
              </a:solidFill>
              <a:latin typeface="Arial" pitchFamily="34" charset="0"/>
            </a:endParaRPr>
          </a:p>
        </p:txBody>
      </p:sp>
      <p:sp>
        <p:nvSpPr>
          <p:cNvPr id="343060" name="Rectangle 20"/>
          <p:cNvSpPr>
            <a:spLocks noChangeArrowheads="1"/>
          </p:cNvSpPr>
          <p:nvPr/>
        </p:nvSpPr>
        <p:spPr bwMode="auto">
          <a:xfrm>
            <a:off x="1511300" y="3312100"/>
            <a:ext cx="7346980" cy="23852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2075" algn="just">
              <a:spcBef>
                <a:spcPct val="0"/>
              </a:spcBef>
              <a:buClrTx/>
              <a:defRPr/>
            </a:pPr>
            <a:r>
              <a:rPr lang="it-IT" sz="1400" dirty="0">
                <a:solidFill>
                  <a:srgbClr val="000000">
                    <a:lumMod val="65000"/>
                    <a:lumOff val="35000"/>
                  </a:srgbClr>
                </a:solidFill>
                <a:cs typeface="Times New Roman" pitchFamily="18" charset="0"/>
              </a:rPr>
              <a:t>Imprese italiane</a:t>
            </a:r>
            <a:r>
              <a:rPr lang="it-IT" sz="1400" dirty="0">
                <a:solidFill>
                  <a:srgbClr val="000000">
                    <a:lumMod val="65000"/>
                    <a:lumOff val="3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it-IT" sz="1400" b="0" dirty="0">
                <a:solidFill>
                  <a:srgbClr val="000000">
                    <a:lumMod val="65000"/>
                    <a:lumOff val="35000"/>
                  </a:srgbClr>
                </a:solidFill>
                <a:cs typeface="Times New Roman" pitchFamily="18" charset="0"/>
              </a:rPr>
              <a:t>e/o loro</a:t>
            </a:r>
            <a:r>
              <a:rPr lang="it-IT" sz="1400" dirty="0">
                <a:solidFill>
                  <a:srgbClr val="000000">
                    <a:lumMod val="65000"/>
                    <a:lumOff val="3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it-IT" sz="1400" dirty="0">
                <a:solidFill>
                  <a:srgbClr val="000000">
                    <a:lumMod val="65000"/>
                    <a:lumOff val="35000"/>
                  </a:srgbClr>
                </a:solidFill>
                <a:cs typeface="Times New Roman" pitchFamily="18" charset="0"/>
              </a:rPr>
              <a:t>controllate/collegate estere</a:t>
            </a:r>
            <a:r>
              <a:rPr lang="it-IT" sz="1400" b="0" dirty="0">
                <a:solidFill>
                  <a:srgbClr val="000000">
                    <a:lumMod val="65000"/>
                    <a:lumOff val="35000"/>
                  </a:srgbClr>
                </a:solidFill>
                <a:cs typeface="Times New Roman" pitchFamily="18" charset="0"/>
              </a:rPr>
              <a:t> che debbano eseguire all’estero lavori civili e/o forniture con posa in opera e con pagamenti a SAL o a </a:t>
            </a:r>
            <a:r>
              <a:rPr lang="it-IT" sz="1400" b="0" dirty="0" err="1" smtClean="0">
                <a:solidFill>
                  <a:srgbClr val="000000">
                    <a:lumMod val="65000"/>
                    <a:lumOff val="35000"/>
                  </a:srgbClr>
                </a:solidFill>
                <a:cs typeface="Times New Roman" pitchFamily="18" charset="0"/>
              </a:rPr>
              <a:t>Milestones</a:t>
            </a:r>
            <a:r>
              <a:rPr lang="it-IT" sz="1400" b="0" dirty="0">
                <a:solidFill>
                  <a:srgbClr val="000000">
                    <a:lumMod val="65000"/>
                    <a:lumOff val="35000"/>
                  </a:srgbClr>
                </a:solidFill>
                <a:cs typeface="Times New Roman" pitchFamily="18" charset="0"/>
              </a:rPr>
              <a:t>.</a:t>
            </a:r>
          </a:p>
          <a:p>
            <a:pPr algn="just">
              <a:spcBef>
                <a:spcPct val="0"/>
              </a:spcBef>
              <a:buClrTx/>
              <a:defRPr/>
            </a:pPr>
            <a:endParaRPr lang="it-IT" sz="800" b="0" dirty="0">
              <a:solidFill>
                <a:srgbClr val="000000">
                  <a:lumMod val="65000"/>
                  <a:lumOff val="35000"/>
                </a:srgbClr>
              </a:solidFill>
              <a:cs typeface="Times New Roman" pitchFamily="18" charset="0"/>
            </a:endParaRPr>
          </a:p>
          <a:p>
            <a:pPr marL="274638" indent="-182563" algn="l">
              <a:spcBef>
                <a:spcPct val="0"/>
              </a:spcBef>
              <a:buClr>
                <a:srgbClr val="C2C2C2"/>
              </a:buClr>
              <a:buFontTx/>
              <a:buChar char="•"/>
              <a:defRPr/>
            </a:pPr>
            <a:r>
              <a:rPr lang="it-IT" sz="1400" dirty="0" smtClean="0">
                <a:solidFill>
                  <a:srgbClr val="000000">
                    <a:lumMod val="65000"/>
                    <a:lumOff val="35000"/>
                  </a:srgbClr>
                </a:solidFill>
                <a:cs typeface="Times New Roman" pitchFamily="18" charset="0"/>
              </a:rPr>
              <a:t>Massimale </a:t>
            </a:r>
            <a:r>
              <a:rPr lang="it-IT" sz="1400" dirty="0">
                <a:solidFill>
                  <a:srgbClr val="000000">
                    <a:lumMod val="65000"/>
                    <a:lumOff val="35000"/>
                  </a:srgbClr>
                </a:solidFill>
                <a:cs typeface="Times New Roman" pitchFamily="18" charset="0"/>
              </a:rPr>
              <a:t>unico </a:t>
            </a:r>
            <a:r>
              <a:rPr lang="it-IT" sz="1400" b="0" dirty="0">
                <a:solidFill>
                  <a:srgbClr val="000000">
                    <a:lumMod val="65000"/>
                    <a:lumOff val="35000"/>
                  </a:srgbClr>
                </a:solidFill>
                <a:cs typeface="Times New Roman" pitchFamily="18" charset="0"/>
              </a:rPr>
              <a:t>per </a:t>
            </a:r>
            <a:r>
              <a:rPr lang="it-IT" sz="1400" dirty="0">
                <a:solidFill>
                  <a:srgbClr val="000000">
                    <a:lumMod val="65000"/>
                    <a:lumOff val="35000"/>
                  </a:srgbClr>
                </a:solidFill>
                <a:cs typeface="Times New Roman" pitchFamily="18" charset="0"/>
              </a:rPr>
              <a:t>rischi di produzione e credito</a:t>
            </a:r>
            <a:r>
              <a:rPr lang="it-IT" sz="1400" b="0" dirty="0">
                <a:solidFill>
                  <a:srgbClr val="000000">
                    <a:lumMod val="65000"/>
                    <a:lumOff val="35000"/>
                  </a:srgbClr>
                </a:solidFill>
                <a:cs typeface="Times New Roman" pitchFamily="18" charset="0"/>
              </a:rPr>
              <a:t>, determinato sulla base di </a:t>
            </a:r>
            <a:r>
              <a:rPr lang="it-IT" sz="1400" b="0" dirty="0" smtClean="0">
                <a:solidFill>
                  <a:srgbClr val="000000">
                    <a:lumMod val="65000"/>
                    <a:lumOff val="35000"/>
                  </a:srgbClr>
                </a:solidFill>
                <a:cs typeface="Times New Roman" pitchFamily="18" charset="0"/>
              </a:rPr>
              <a:t>un’autonoma  valutazione </a:t>
            </a:r>
            <a:r>
              <a:rPr lang="it-IT" sz="1400" b="0" dirty="0">
                <a:solidFill>
                  <a:srgbClr val="000000">
                    <a:lumMod val="65000"/>
                    <a:lumOff val="35000"/>
                  </a:srgbClr>
                </a:solidFill>
                <a:cs typeface="Times New Roman" pitchFamily="18" charset="0"/>
              </a:rPr>
              <a:t>della curva di rischio da parte dell’impresa</a:t>
            </a:r>
          </a:p>
          <a:p>
            <a:pPr marL="274638" lvl="1" indent="-182563" algn="l">
              <a:spcBef>
                <a:spcPts val="600"/>
              </a:spcBef>
              <a:buClr>
                <a:srgbClr val="C2C2C2"/>
              </a:buClr>
              <a:buFontTx/>
              <a:buChar char="•"/>
              <a:defRPr/>
            </a:pPr>
            <a:r>
              <a:rPr lang="it-IT" sz="1400" b="0" dirty="0" smtClean="0">
                <a:solidFill>
                  <a:srgbClr val="000000">
                    <a:lumMod val="65000"/>
                    <a:lumOff val="35000"/>
                  </a:srgbClr>
                </a:solidFill>
                <a:cs typeface="Times New Roman" pitchFamily="18" charset="0"/>
              </a:rPr>
              <a:t>Copertura </a:t>
            </a:r>
            <a:r>
              <a:rPr lang="it-IT" sz="1400" dirty="0">
                <a:solidFill>
                  <a:srgbClr val="000000">
                    <a:lumMod val="65000"/>
                    <a:lumOff val="35000"/>
                  </a:srgbClr>
                </a:solidFill>
                <a:cs typeface="Times New Roman" pitchFamily="18" charset="0"/>
              </a:rPr>
              <a:t>fino al 100% </a:t>
            </a:r>
            <a:r>
              <a:rPr lang="it-IT" sz="1400" b="0" dirty="0">
                <a:solidFill>
                  <a:srgbClr val="000000">
                    <a:lumMod val="65000"/>
                    <a:lumOff val="35000"/>
                  </a:srgbClr>
                </a:solidFill>
                <a:cs typeface="Times New Roman" pitchFamily="18" charset="0"/>
              </a:rPr>
              <a:t>per il rischio di produzione e del credito per EGS di natura politica  </a:t>
            </a:r>
            <a:r>
              <a:rPr lang="it-IT" sz="1400" b="0" dirty="0" smtClean="0">
                <a:solidFill>
                  <a:srgbClr val="000000">
                    <a:lumMod val="65000"/>
                    <a:lumOff val="35000"/>
                  </a:srgbClr>
                </a:solidFill>
                <a:cs typeface="Times New Roman" pitchFamily="18" charset="0"/>
              </a:rPr>
              <a:t>e </a:t>
            </a:r>
            <a:r>
              <a:rPr lang="it-IT" sz="1400" b="0" dirty="0">
                <a:solidFill>
                  <a:srgbClr val="000000">
                    <a:lumMod val="65000"/>
                    <a:lumOff val="35000"/>
                  </a:srgbClr>
                </a:solidFill>
                <a:cs typeface="Times New Roman" pitchFamily="18" charset="0"/>
              </a:rPr>
              <a:t>commerciale</a:t>
            </a:r>
          </a:p>
          <a:p>
            <a:pPr marL="274638" lvl="1" indent="-182563" algn="l" defTabSz="7080250">
              <a:spcBef>
                <a:spcPts val="600"/>
              </a:spcBef>
              <a:buClr>
                <a:srgbClr val="C2C2C2"/>
              </a:buClr>
              <a:buFontTx/>
              <a:buChar char="•"/>
              <a:defRPr/>
            </a:pPr>
            <a:r>
              <a:rPr lang="it-IT" sz="1400" b="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Copertura </a:t>
            </a:r>
            <a:r>
              <a:rPr lang="it-IT" sz="1400" b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al </a:t>
            </a:r>
            <a:r>
              <a:rPr lang="it-IT" sz="14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95%</a:t>
            </a:r>
            <a:r>
              <a:rPr lang="it-IT" sz="1400" b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dei </a:t>
            </a:r>
            <a:r>
              <a:rPr lang="it-IT" sz="14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Rischi Accessori </a:t>
            </a:r>
            <a:r>
              <a:rPr lang="it-IT" sz="1400" b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(quali escussione indebita fideiussioni, requisizione/confisca e distruzione </a:t>
            </a:r>
            <a:r>
              <a:rPr lang="it-IT" sz="1400" b="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dei beni </a:t>
            </a:r>
            <a:r>
              <a:rPr lang="it-IT" sz="1400" b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esportati per l'esecuzione delle opere)</a:t>
            </a:r>
          </a:p>
          <a:p>
            <a:pPr marL="274638" indent="-182563" algn="l">
              <a:spcBef>
                <a:spcPts val="600"/>
              </a:spcBef>
              <a:buClr>
                <a:srgbClr val="C2C2C2"/>
              </a:buClr>
              <a:buFontTx/>
              <a:buChar char="•"/>
              <a:defRPr/>
            </a:pPr>
            <a:r>
              <a:rPr lang="it-IT" sz="1400" b="0" dirty="0" smtClean="0">
                <a:solidFill>
                  <a:srgbClr val="000000">
                    <a:lumMod val="65000"/>
                    <a:lumOff val="35000"/>
                  </a:srgbClr>
                </a:solidFill>
                <a:cs typeface="Times New Roman" pitchFamily="18" charset="0"/>
              </a:rPr>
              <a:t>Massima </a:t>
            </a:r>
            <a:r>
              <a:rPr lang="it-IT" sz="1400" b="0" dirty="0">
                <a:solidFill>
                  <a:srgbClr val="000000">
                    <a:lumMod val="65000"/>
                    <a:lumOff val="35000"/>
                  </a:srgbClr>
                </a:solidFill>
                <a:cs typeface="Times New Roman" pitchFamily="18" charset="0"/>
              </a:rPr>
              <a:t>flessibilità nella copertura di merci e servizi locali e/o proventi da paesi </a:t>
            </a:r>
            <a:r>
              <a:rPr lang="it-IT" sz="1400" b="0" dirty="0" smtClean="0">
                <a:solidFill>
                  <a:srgbClr val="000000">
                    <a:lumMod val="65000"/>
                    <a:lumOff val="35000"/>
                  </a:srgbClr>
                </a:solidFill>
                <a:cs typeface="Times New Roman" pitchFamily="18" charset="0"/>
              </a:rPr>
              <a:t>terzi</a:t>
            </a:r>
            <a:endParaRPr lang="it-IT" sz="1400" b="0" dirty="0">
              <a:solidFill>
                <a:srgbClr val="000000">
                  <a:lumMod val="65000"/>
                  <a:lumOff val="35000"/>
                </a:srgbClr>
              </a:solidFill>
              <a:cs typeface="Times New Roman" pitchFamily="18" charset="0"/>
            </a:endParaRPr>
          </a:p>
        </p:txBody>
      </p:sp>
      <p:sp>
        <p:nvSpPr>
          <p:cNvPr id="6167" name="Rectangle 22"/>
          <p:cNvSpPr>
            <a:spLocks noChangeArrowheads="1"/>
          </p:cNvSpPr>
          <p:nvPr/>
        </p:nvSpPr>
        <p:spPr bwMode="auto">
          <a:xfrm>
            <a:off x="2928926" y="2414588"/>
            <a:ext cx="1857388" cy="463550"/>
          </a:xfrm>
          <a:prstGeom prst="rect">
            <a:avLst/>
          </a:prstGeom>
          <a:noFill/>
          <a:ln w="3175" algn="ctr">
            <a:solidFill>
              <a:schemeClr val="bg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100000"/>
              </a:spcBef>
              <a:buClrTx/>
              <a:buFontTx/>
              <a:buNone/>
            </a:pPr>
            <a:r>
              <a:rPr lang="it-IT" sz="1400" b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</a:rPr>
              <a:t>Controllata / collegata </a:t>
            </a:r>
            <a:r>
              <a:rPr lang="it-IT" sz="1400" b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</a:rPr>
              <a:t>estera</a:t>
            </a:r>
          </a:p>
        </p:txBody>
      </p:sp>
      <p:sp>
        <p:nvSpPr>
          <p:cNvPr id="6168" name="Line 23"/>
          <p:cNvSpPr>
            <a:spLocks noChangeShapeType="1"/>
          </p:cNvSpPr>
          <p:nvPr/>
        </p:nvSpPr>
        <p:spPr bwMode="auto">
          <a:xfrm>
            <a:off x="3857620" y="2205030"/>
            <a:ext cx="0" cy="1800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 algn="l">
              <a:spcBef>
                <a:spcPct val="0"/>
              </a:spcBef>
              <a:buClrTx/>
              <a:buFontTx/>
              <a:buNone/>
            </a:pPr>
            <a:endParaRPr lang="it-IT" sz="1400" b="0">
              <a:solidFill>
                <a:srgbClr val="000000">
                  <a:lumMod val="65000"/>
                  <a:lumOff val="35000"/>
                </a:srgbClr>
              </a:solidFill>
              <a:latin typeface="Arial" pitchFamily="34" charset="0"/>
            </a:endParaRPr>
          </a:p>
        </p:txBody>
      </p:sp>
      <p:pic>
        <p:nvPicPr>
          <p:cNvPr id="26" name="Picture 8" descr="logo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1815" y="1285860"/>
            <a:ext cx="1169987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19"/>
          <p:cNvSpPr txBox="1">
            <a:spLocks noChangeArrowheads="1"/>
          </p:cNvSpPr>
          <p:nvPr/>
        </p:nvSpPr>
        <p:spPr bwMode="auto">
          <a:xfrm>
            <a:off x="2703513" y="612775"/>
            <a:ext cx="644048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0" hangingPunct="0">
              <a:spcBef>
                <a:spcPts val="0"/>
              </a:spcBef>
              <a:buClr>
                <a:srgbClr val="B30025"/>
              </a:buClr>
              <a:buFontTx/>
              <a:buNone/>
              <a:defRPr/>
            </a:pPr>
            <a:r>
              <a:rPr lang="it-IT" kern="0" dirty="0" smtClean="0">
                <a:solidFill>
                  <a:srgbClr val="666666"/>
                </a:solidFill>
                <a:latin typeface="Arial"/>
              </a:rPr>
              <a:t>Polizza Lavori: schema del prodotto</a:t>
            </a:r>
            <a:endParaRPr lang="it-IT" kern="0" dirty="0">
              <a:solidFill>
                <a:srgbClr val="666666"/>
              </a:solidFill>
              <a:latin typeface="Arial"/>
            </a:endParaRPr>
          </a:p>
        </p:txBody>
      </p:sp>
      <p:sp>
        <p:nvSpPr>
          <p:cNvPr id="24" name="Segnaposto numero diapositiva 5"/>
          <p:cNvSpPr>
            <a:spLocks noGrp="1"/>
          </p:cNvSpPr>
          <p:nvPr>
            <p:ph type="sldNum" sz="quarter" idx="11"/>
          </p:nvPr>
        </p:nvSpPr>
        <p:spPr>
          <a:xfrm>
            <a:off x="6972300" y="6562725"/>
            <a:ext cx="2133600" cy="295275"/>
          </a:xfrm>
        </p:spPr>
        <p:txBody>
          <a:bodyPr/>
          <a:lstStyle/>
          <a:p>
            <a:fld id="{46D22478-E0AA-4ADD-8AAD-2B5E04C4CB3D}" type="slidenum">
              <a:rPr lang="it-IT">
                <a:solidFill>
                  <a:srgbClr val="FFFFFF"/>
                </a:solidFill>
              </a:rPr>
              <a:pPr/>
              <a:t>6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25" name="Rectangle 44"/>
          <p:cNvSpPr>
            <a:spLocks/>
          </p:cNvSpPr>
          <p:nvPr/>
        </p:nvSpPr>
        <p:spPr bwMode="auto">
          <a:xfrm>
            <a:off x="6008688" y="14288"/>
            <a:ext cx="3135312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108000" bIns="0" anchor="ctr"/>
          <a:lstStyle/>
          <a:p>
            <a:pPr marL="39688" algn="r">
              <a:spcBef>
                <a:spcPct val="0"/>
              </a:spcBef>
              <a:buClrTx/>
              <a:buFontTx/>
              <a:buNone/>
            </a:pPr>
            <a:r>
              <a:rPr lang="en-US" sz="1100" b="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Polizza</a:t>
            </a:r>
            <a:r>
              <a:rPr lang="en-US" sz="1100" b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b="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lavori</a:t>
            </a:r>
            <a:endParaRPr lang="en-US" sz="1100" b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89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dat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it-IT" dirty="0" smtClean="0">
                <a:solidFill>
                  <a:srgbClr val="FFFFFF"/>
                </a:solidFill>
              </a:rPr>
              <a:t>SACE </a:t>
            </a:r>
            <a:r>
              <a:rPr lang="it-IT" dirty="0" err="1" smtClean="0">
                <a:solidFill>
                  <a:srgbClr val="FFFFFF"/>
                </a:solidFill>
              </a:rPr>
              <a:t>SpA</a:t>
            </a:r>
            <a:endParaRPr lang="it-IT" dirty="0" smtClean="0">
              <a:solidFill>
                <a:srgbClr val="FFFFFF"/>
              </a:solidFill>
            </a:endParaRP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4706938" y="2312988"/>
            <a:ext cx="4210050" cy="539750"/>
          </a:xfrm>
          <a:prstGeom prst="rect">
            <a:avLst/>
          </a:prstGeom>
          <a:solidFill>
            <a:schemeClr val="hlink"/>
          </a:solidFill>
          <a:ln w="28575">
            <a:solidFill>
              <a:srgbClr val="C2C2C2"/>
            </a:solidFill>
            <a:miter lim="800000"/>
            <a:headEnd/>
            <a:tailEnd/>
          </a:ln>
          <a:effectLst>
            <a:outerShdw dist="53882" dir="2700000" algn="ctr" rotWithShape="0">
              <a:srgbClr val="DCDCDC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18800" tIns="46800" rIns="46800" bIns="46800" anchor="ctr"/>
          <a:lstStyle/>
          <a:p>
            <a:pPr eaLnBrk="0" hangingPunct="0">
              <a:spcBef>
                <a:spcPct val="0"/>
              </a:spcBef>
              <a:buClrTx/>
              <a:buFontTx/>
              <a:buNone/>
              <a:defRPr/>
            </a:pPr>
            <a:r>
              <a:rPr lang="it-IT" sz="1800" noProof="1" smtClean="0">
                <a:solidFill>
                  <a:srgbClr val="FFFFFF"/>
                </a:solidFill>
              </a:rPr>
              <a:t>Natura Commerciale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206375" y="2314800"/>
            <a:ext cx="4210050" cy="539750"/>
          </a:xfrm>
          <a:prstGeom prst="rect">
            <a:avLst/>
          </a:prstGeom>
          <a:solidFill>
            <a:schemeClr val="hlink"/>
          </a:solidFill>
          <a:ln w="28575">
            <a:solidFill>
              <a:srgbClr val="C2C2C2"/>
            </a:solidFill>
            <a:miter lim="800000"/>
            <a:headEnd/>
            <a:tailEnd/>
          </a:ln>
          <a:effectLst>
            <a:outerShdw dist="53882" dir="2700000" algn="ctr" rotWithShape="0">
              <a:srgbClr val="DCDCDC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18800" tIns="46800" rIns="46800" bIns="46800" anchor="ctr"/>
          <a:lstStyle/>
          <a:p>
            <a:pPr eaLnBrk="0" hangingPunct="0">
              <a:spcBef>
                <a:spcPct val="0"/>
              </a:spcBef>
              <a:buClrTx/>
              <a:buFontTx/>
              <a:buNone/>
              <a:defRPr/>
            </a:pPr>
            <a:r>
              <a:rPr lang="it-IT" sz="1800" noProof="1" smtClean="0">
                <a:solidFill>
                  <a:srgbClr val="FFFFFF"/>
                </a:solidFill>
              </a:rPr>
              <a:t>Natura Politica</a:t>
            </a:r>
            <a:endParaRPr lang="it-IT" sz="1800" noProof="1">
              <a:solidFill>
                <a:srgbClr val="FFFFFF"/>
              </a:solidFill>
            </a:endParaRPr>
          </a:p>
        </p:txBody>
      </p:sp>
      <p:sp>
        <p:nvSpPr>
          <p:cNvPr id="306181" name="Text Box 5"/>
          <p:cNvSpPr txBox="1">
            <a:spLocks noChangeArrowheads="1"/>
          </p:cNvSpPr>
          <p:nvPr/>
        </p:nvSpPr>
        <p:spPr bwMode="auto">
          <a:xfrm>
            <a:off x="215900" y="3141662"/>
            <a:ext cx="4140200" cy="3060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dist="50800" dir="2700000" algn="ctr" rotWithShape="0">
              <a:srgbClr val="DDDDDD"/>
            </a:outerShdw>
          </a:effectLst>
        </p:spPr>
        <p:txBody>
          <a:bodyPr lIns="90000" rIns="72000" anchor="ctr"/>
          <a:lstStyle/>
          <a:p>
            <a:pPr marL="261938" indent="-261938" algn="l">
              <a:spcBef>
                <a:spcPct val="0"/>
              </a:spcBef>
              <a:buClrTx/>
              <a:buFont typeface="Wingdings" pitchFamily="2" charset="2"/>
              <a:buChar char="ü"/>
              <a:defRPr/>
            </a:pPr>
            <a:r>
              <a:rPr lang="en-US" sz="1400" b="0" dirty="0">
                <a:solidFill>
                  <a:srgbClr val="626262"/>
                </a:solidFill>
              </a:rPr>
              <a:t> </a:t>
            </a:r>
            <a:r>
              <a:rPr lang="it-IT" sz="1400" dirty="0">
                <a:solidFill>
                  <a:srgbClr val="626262"/>
                </a:solidFill>
              </a:rPr>
              <a:t>Espropriazione, nazionalizzazione o qualsiasi altra </a:t>
            </a:r>
            <a:r>
              <a:rPr lang="it-IT" sz="1400" dirty="0" smtClean="0">
                <a:solidFill>
                  <a:srgbClr val="626262"/>
                </a:solidFill>
              </a:rPr>
              <a:t>restrizione </a:t>
            </a:r>
            <a:r>
              <a:rPr lang="it-IT" sz="1400" dirty="0">
                <a:solidFill>
                  <a:srgbClr val="626262"/>
                </a:solidFill>
              </a:rPr>
              <a:t>governativa</a:t>
            </a:r>
          </a:p>
          <a:p>
            <a:pPr marL="261938" indent="-261938" algn="l">
              <a:spcBef>
                <a:spcPct val="0"/>
              </a:spcBef>
              <a:buClrTx/>
              <a:buFont typeface="Wingdings" pitchFamily="2" charset="2"/>
              <a:buChar char="ü"/>
              <a:defRPr/>
            </a:pPr>
            <a:endParaRPr lang="it-IT" sz="800" dirty="0">
              <a:solidFill>
                <a:srgbClr val="626262"/>
              </a:solidFill>
            </a:endParaRPr>
          </a:p>
          <a:p>
            <a:pPr marL="261938" indent="-261938" algn="l">
              <a:spcBef>
                <a:spcPct val="0"/>
              </a:spcBef>
              <a:buClrTx/>
              <a:buFont typeface="Wingdings" pitchFamily="2" charset="2"/>
              <a:buChar char="ü"/>
              <a:defRPr/>
            </a:pPr>
            <a:r>
              <a:rPr lang="it-IT" sz="1400" dirty="0">
                <a:solidFill>
                  <a:srgbClr val="626262"/>
                </a:solidFill>
              </a:rPr>
              <a:t> Moratoria generale</a:t>
            </a:r>
          </a:p>
          <a:p>
            <a:pPr marL="261938" indent="-261938" algn="l">
              <a:spcBef>
                <a:spcPct val="0"/>
              </a:spcBef>
              <a:buClrTx/>
              <a:buFont typeface="Wingdings" pitchFamily="2" charset="2"/>
              <a:buChar char="ü"/>
              <a:defRPr/>
            </a:pPr>
            <a:endParaRPr lang="it-IT" sz="800" dirty="0">
              <a:solidFill>
                <a:srgbClr val="626262"/>
              </a:solidFill>
            </a:endParaRPr>
          </a:p>
          <a:p>
            <a:pPr marL="261938" indent="-261938" algn="l">
              <a:spcBef>
                <a:spcPct val="0"/>
              </a:spcBef>
              <a:buClrTx/>
              <a:buFont typeface="Wingdings" pitchFamily="2" charset="2"/>
              <a:buChar char="ü"/>
              <a:defRPr/>
            </a:pPr>
            <a:r>
              <a:rPr lang="it-IT" sz="1400" dirty="0">
                <a:solidFill>
                  <a:srgbClr val="626262"/>
                </a:solidFill>
              </a:rPr>
              <a:t> Restrizioni valutarie dovuto a ragioni politiche </a:t>
            </a:r>
            <a:r>
              <a:rPr lang="it-IT" sz="1400" dirty="0" smtClean="0">
                <a:solidFill>
                  <a:srgbClr val="626262"/>
                </a:solidFill>
              </a:rPr>
              <a:t>o commerciali </a:t>
            </a:r>
            <a:endParaRPr lang="it-IT" sz="1400" dirty="0">
              <a:solidFill>
                <a:srgbClr val="626262"/>
              </a:solidFill>
            </a:endParaRPr>
          </a:p>
          <a:p>
            <a:pPr marL="261938" indent="-261938" algn="l">
              <a:spcBef>
                <a:spcPct val="0"/>
              </a:spcBef>
              <a:buClrTx/>
              <a:buFont typeface="Wingdings" pitchFamily="2" charset="2"/>
              <a:buChar char="ü"/>
              <a:defRPr/>
            </a:pPr>
            <a:endParaRPr lang="it-IT" sz="800" dirty="0">
              <a:solidFill>
                <a:srgbClr val="626262"/>
              </a:solidFill>
            </a:endParaRPr>
          </a:p>
          <a:p>
            <a:pPr marL="261938" indent="-261938" algn="l">
              <a:spcBef>
                <a:spcPct val="0"/>
              </a:spcBef>
              <a:buClrTx/>
              <a:buFont typeface="Wingdings" pitchFamily="2" charset="2"/>
              <a:buChar char="ü"/>
              <a:defRPr/>
            </a:pPr>
            <a:r>
              <a:rPr lang="it-IT" sz="1400" dirty="0">
                <a:solidFill>
                  <a:srgbClr val="626262"/>
                </a:solidFill>
              </a:rPr>
              <a:t>Fluttuazione del tasso di cambio dovute a     normative adottate dal paese debitore</a:t>
            </a:r>
          </a:p>
          <a:p>
            <a:pPr marL="261938" indent="-261938" algn="l">
              <a:spcBef>
                <a:spcPct val="0"/>
              </a:spcBef>
              <a:buClrTx/>
              <a:buFont typeface="Wingdings" pitchFamily="2" charset="2"/>
              <a:buChar char="ü"/>
              <a:defRPr/>
            </a:pPr>
            <a:endParaRPr lang="it-IT" sz="800" dirty="0">
              <a:solidFill>
                <a:srgbClr val="626262"/>
              </a:solidFill>
            </a:endParaRPr>
          </a:p>
          <a:p>
            <a:pPr marL="261938" indent="-261938" algn="l">
              <a:spcBef>
                <a:spcPct val="0"/>
              </a:spcBef>
              <a:buClrTx/>
              <a:buFont typeface="Wingdings" pitchFamily="2" charset="2"/>
              <a:buChar char="ü"/>
              <a:defRPr/>
            </a:pPr>
            <a:r>
              <a:rPr lang="it-IT" sz="1400" dirty="0">
                <a:solidFill>
                  <a:srgbClr val="626262"/>
                </a:solidFill>
              </a:rPr>
              <a:t> Embargo</a:t>
            </a:r>
          </a:p>
          <a:p>
            <a:pPr marL="261938" indent="-261938" algn="l">
              <a:spcBef>
                <a:spcPct val="0"/>
              </a:spcBef>
              <a:buClrTx/>
              <a:buFont typeface="Wingdings" pitchFamily="2" charset="2"/>
              <a:buChar char="ü"/>
              <a:defRPr/>
            </a:pPr>
            <a:endParaRPr lang="it-IT" sz="800" dirty="0">
              <a:solidFill>
                <a:srgbClr val="626262"/>
              </a:solidFill>
            </a:endParaRPr>
          </a:p>
          <a:p>
            <a:pPr marL="261938" indent="-261938" algn="l">
              <a:spcBef>
                <a:spcPct val="0"/>
              </a:spcBef>
              <a:buClrTx/>
              <a:buFont typeface="Wingdings" pitchFamily="2" charset="2"/>
              <a:buChar char="ü"/>
              <a:defRPr/>
            </a:pPr>
            <a:r>
              <a:rPr lang="it-IT" sz="1400" dirty="0" smtClean="0">
                <a:solidFill>
                  <a:srgbClr val="626262"/>
                </a:solidFill>
              </a:rPr>
              <a:t>Guerre</a:t>
            </a:r>
            <a:r>
              <a:rPr lang="it-IT" sz="1400" dirty="0">
                <a:solidFill>
                  <a:srgbClr val="626262"/>
                </a:solidFill>
              </a:rPr>
              <a:t>, disordini civili ed eventi di forza maggiore</a:t>
            </a:r>
          </a:p>
          <a:p>
            <a:pPr marL="85725" algn="l">
              <a:spcBef>
                <a:spcPct val="0"/>
              </a:spcBef>
              <a:buClrTx/>
              <a:buFont typeface="Wingdings" pitchFamily="2" charset="2"/>
              <a:buChar char="ü"/>
              <a:defRPr/>
            </a:pPr>
            <a:endParaRPr lang="it-IT" sz="1400" b="0" dirty="0">
              <a:solidFill>
                <a:srgbClr val="B30025"/>
              </a:solidFill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484000" y="1296977"/>
            <a:ext cx="4210050" cy="631825"/>
          </a:xfrm>
          <a:prstGeom prst="rect">
            <a:avLst/>
          </a:prstGeom>
          <a:gradFill rotWithShape="1">
            <a:gsLst>
              <a:gs pos="0">
                <a:srgbClr val="B30025"/>
              </a:gs>
              <a:gs pos="100000">
                <a:srgbClr val="B30025">
                  <a:gamma/>
                  <a:tint val="65490"/>
                  <a:invGamma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tIns="72000" bIns="72000" anchor="ctr"/>
          <a:lstStyle/>
          <a:p>
            <a:r>
              <a:rPr lang="it-IT" dirty="0" smtClean="0">
                <a:solidFill>
                  <a:srgbClr val="FFFFFF"/>
                </a:solidFill>
                <a:latin typeface="Arial" pitchFamily="34" charset="0"/>
              </a:rPr>
              <a:t>Eventi Generatori di Sinistro</a:t>
            </a:r>
            <a:endParaRPr lang="it-IT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06186" name="Rectangle 10"/>
          <p:cNvSpPr>
            <a:spLocks noChangeArrowheads="1"/>
          </p:cNvSpPr>
          <p:nvPr/>
        </p:nvSpPr>
        <p:spPr bwMode="auto">
          <a:xfrm>
            <a:off x="4706938" y="3141663"/>
            <a:ext cx="4210050" cy="3060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dist="50800" dir="2700000" algn="ctr" rotWithShape="0">
              <a:srgbClr val="DDDDDD"/>
            </a:outerShdw>
          </a:effectLst>
        </p:spPr>
        <p:txBody>
          <a:bodyPr lIns="90000" rIns="108000"/>
          <a:lstStyle/>
          <a:p>
            <a:pPr marL="261938" indent="-261938" algn="l">
              <a:spcBef>
                <a:spcPct val="0"/>
              </a:spcBef>
              <a:buClrTx/>
              <a:buFont typeface="Wingdings" pitchFamily="2" charset="2"/>
              <a:buChar char="ü"/>
              <a:defRPr/>
            </a:pPr>
            <a:r>
              <a:rPr lang="en-US" sz="1400" dirty="0">
                <a:solidFill>
                  <a:srgbClr val="626262"/>
                </a:solidFill>
              </a:rPr>
              <a:t> </a:t>
            </a:r>
            <a:r>
              <a:rPr lang="it-IT" sz="1400" dirty="0">
                <a:solidFill>
                  <a:srgbClr val="626262"/>
                </a:solidFill>
              </a:rPr>
              <a:t>Insolvenza di diritto o di fatto del debitore (privato) </a:t>
            </a:r>
          </a:p>
          <a:p>
            <a:pPr marL="261938" indent="-261938" algn="l">
              <a:spcBef>
                <a:spcPct val="0"/>
              </a:spcBef>
              <a:buClrTx/>
              <a:buFont typeface="Wingdings" pitchFamily="2" charset="2"/>
              <a:buChar char="ü"/>
              <a:defRPr/>
            </a:pPr>
            <a:endParaRPr lang="it-IT" sz="1400" dirty="0">
              <a:solidFill>
                <a:srgbClr val="626262"/>
              </a:solidFill>
            </a:endParaRPr>
          </a:p>
          <a:p>
            <a:pPr marL="261938" indent="-261938" algn="l">
              <a:spcBef>
                <a:spcPct val="0"/>
              </a:spcBef>
              <a:buClrTx/>
              <a:buFont typeface="Wingdings" pitchFamily="2" charset="2"/>
              <a:buChar char="ü"/>
              <a:defRPr/>
            </a:pPr>
            <a:r>
              <a:rPr lang="it-IT" sz="1400" dirty="0" smtClean="0">
                <a:solidFill>
                  <a:srgbClr val="626262"/>
                </a:solidFill>
              </a:rPr>
              <a:t>Inadempimento continuato del debitore/garante </a:t>
            </a:r>
            <a:endParaRPr lang="it-IT" sz="1400" dirty="0">
              <a:solidFill>
                <a:srgbClr val="626262"/>
              </a:solidFill>
            </a:endParaRPr>
          </a:p>
          <a:p>
            <a:pPr marL="261938" indent="-261938" algn="l">
              <a:spcBef>
                <a:spcPct val="0"/>
              </a:spcBef>
              <a:buClrTx/>
              <a:buFont typeface="Wingdings" pitchFamily="2" charset="2"/>
              <a:buChar char="ü"/>
              <a:defRPr/>
            </a:pPr>
            <a:endParaRPr lang="it-IT" sz="1400" dirty="0">
              <a:solidFill>
                <a:srgbClr val="626262"/>
              </a:solidFill>
            </a:endParaRPr>
          </a:p>
          <a:p>
            <a:pPr marL="261938" indent="-261938" algn="l">
              <a:spcBef>
                <a:spcPct val="0"/>
              </a:spcBef>
              <a:buClrTx/>
              <a:buFont typeface="Wingdings" pitchFamily="2" charset="2"/>
              <a:buChar char="ü"/>
              <a:defRPr/>
            </a:pPr>
            <a:r>
              <a:rPr lang="it-IT" sz="1400" dirty="0" smtClean="0">
                <a:solidFill>
                  <a:srgbClr val="626262"/>
                </a:solidFill>
              </a:rPr>
              <a:t>Risoluzione</a:t>
            </a:r>
            <a:r>
              <a:rPr lang="it-IT" sz="1400" dirty="0">
                <a:solidFill>
                  <a:srgbClr val="626262"/>
                </a:solidFill>
              </a:rPr>
              <a:t>, sospensione o revoca arbitrarie del </a:t>
            </a:r>
            <a:r>
              <a:rPr lang="it-IT" sz="1400" dirty="0" smtClean="0">
                <a:solidFill>
                  <a:srgbClr val="626262"/>
                </a:solidFill>
              </a:rPr>
              <a:t> contratto </a:t>
            </a:r>
            <a:r>
              <a:rPr lang="it-IT" sz="1400" dirty="0">
                <a:solidFill>
                  <a:srgbClr val="626262"/>
                </a:solidFill>
              </a:rPr>
              <a:t>commerciale da parte </a:t>
            </a:r>
            <a:r>
              <a:rPr lang="it-IT" sz="1400" dirty="0" smtClean="0">
                <a:solidFill>
                  <a:srgbClr val="626262"/>
                </a:solidFill>
              </a:rPr>
              <a:t>dell’acquirente</a:t>
            </a:r>
            <a:endParaRPr lang="it-IT" sz="1400" dirty="0">
              <a:solidFill>
                <a:srgbClr val="626262"/>
              </a:solidFill>
            </a:endParaRPr>
          </a:p>
          <a:p>
            <a:pPr marL="261938" indent="-261938" algn="l">
              <a:spcBef>
                <a:spcPct val="0"/>
              </a:spcBef>
              <a:buClrTx/>
              <a:defRPr/>
            </a:pPr>
            <a:endParaRPr lang="it-IT" sz="1400" dirty="0">
              <a:solidFill>
                <a:srgbClr val="626262"/>
              </a:solidFill>
            </a:endParaRPr>
          </a:p>
          <a:p>
            <a:pPr marL="261938" indent="-261938" algn="l">
              <a:spcBef>
                <a:spcPct val="0"/>
              </a:spcBef>
              <a:buClrTx/>
              <a:buFont typeface="Wingdings" pitchFamily="2" charset="2"/>
              <a:buChar char="ü"/>
              <a:defRPr/>
            </a:pPr>
            <a:r>
              <a:rPr lang="it-IT" sz="1400" dirty="0">
                <a:solidFill>
                  <a:srgbClr val="626262"/>
                </a:solidFill>
              </a:rPr>
              <a:t> Rifiuto arbitrario dell’acquirente di accettare le merci  </a:t>
            </a:r>
            <a:r>
              <a:rPr lang="it-IT" sz="1400" dirty="0" smtClean="0">
                <a:solidFill>
                  <a:srgbClr val="626262"/>
                </a:solidFill>
              </a:rPr>
              <a:t>o/e </a:t>
            </a:r>
            <a:r>
              <a:rPr lang="it-IT" sz="1400" dirty="0">
                <a:solidFill>
                  <a:srgbClr val="626262"/>
                </a:solidFill>
              </a:rPr>
              <a:t>i servizi. </a:t>
            </a:r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4572000" y="1931988"/>
            <a:ext cx="0" cy="98425"/>
          </a:xfrm>
          <a:prstGeom prst="line">
            <a:avLst/>
          </a:prstGeom>
          <a:noFill/>
          <a:ln w="9525">
            <a:solidFill>
              <a:srgbClr val="626262"/>
            </a:solidFill>
            <a:round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endParaRPr lang="it-IT" sz="1200" b="0">
              <a:solidFill>
                <a:srgbClr val="666666"/>
              </a:solidFill>
              <a:latin typeface="Arial" pitchFamily="34" charset="0"/>
            </a:endParaRPr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2243138" y="2030413"/>
            <a:ext cx="4692650" cy="0"/>
          </a:xfrm>
          <a:prstGeom prst="line">
            <a:avLst/>
          </a:prstGeom>
          <a:noFill/>
          <a:ln w="9525">
            <a:solidFill>
              <a:srgbClr val="626262"/>
            </a:solidFill>
            <a:round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endParaRPr lang="it-IT" sz="1200" b="0">
              <a:solidFill>
                <a:srgbClr val="666666"/>
              </a:solidFill>
              <a:latin typeface="Arial" pitchFamily="34" charset="0"/>
            </a:endParaRPr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2232025" y="2033588"/>
            <a:ext cx="0" cy="277812"/>
          </a:xfrm>
          <a:prstGeom prst="line">
            <a:avLst/>
          </a:prstGeom>
          <a:noFill/>
          <a:ln w="9525">
            <a:solidFill>
              <a:srgbClr val="626262"/>
            </a:solidFill>
            <a:round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endParaRPr lang="it-IT" sz="1200" b="0">
              <a:solidFill>
                <a:srgbClr val="666666"/>
              </a:solidFill>
              <a:latin typeface="Arial" pitchFamily="34" charset="0"/>
            </a:endParaRPr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6943725" y="2035175"/>
            <a:ext cx="0" cy="277813"/>
          </a:xfrm>
          <a:prstGeom prst="line">
            <a:avLst/>
          </a:prstGeom>
          <a:noFill/>
          <a:ln w="9525">
            <a:solidFill>
              <a:srgbClr val="626262"/>
            </a:solidFill>
            <a:round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endParaRPr lang="it-IT" sz="1200" b="0">
              <a:solidFill>
                <a:srgbClr val="666666"/>
              </a:solidFill>
              <a:latin typeface="Arial" pitchFamily="34" charset="0"/>
            </a:endParaRPr>
          </a:p>
        </p:txBody>
      </p:sp>
      <p:sp>
        <p:nvSpPr>
          <p:cNvPr id="8207" name="Text Box 2"/>
          <p:cNvSpPr txBox="1">
            <a:spLocks noChangeArrowheads="1"/>
          </p:cNvSpPr>
          <p:nvPr/>
        </p:nvSpPr>
        <p:spPr bwMode="auto">
          <a:xfrm>
            <a:off x="2703600" y="570345"/>
            <a:ext cx="64404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 anchorCtr="0">
            <a:spAutoFit/>
          </a:bodyPr>
          <a:lstStyle/>
          <a:p>
            <a:pPr algn="l">
              <a:spcBef>
                <a:spcPct val="0"/>
              </a:spcBef>
              <a:buClr>
                <a:srgbClr val="777777"/>
              </a:buClr>
              <a:buFontTx/>
              <a:buNone/>
              <a:tabLst>
                <a:tab pos="803275" algn="l"/>
              </a:tabLst>
            </a:pPr>
            <a:r>
              <a:rPr lang="it-IT" dirty="0">
                <a:solidFill>
                  <a:srgbClr val="666666"/>
                </a:solidFill>
                <a:latin typeface="Arial"/>
              </a:rPr>
              <a:t>Gli eventi assicurati</a:t>
            </a:r>
            <a:endParaRPr lang="it-IT" dirty="0">
              <a:solidFill>
                <a:srgbClr val="B30025"/>
              </a:solidFill>
              <a:latin typeface="Arial"/>
            </a:endParaRPr>
          </a:p>
        </p:txBody>
      </p:sp>
      <p:sp>
        <p:nvSpPr>
          <p:cNvPr id="16" name="Segnaposto numero diapositiva 5"/>
          <p:cNvSpPr>
            <a:spLocks noGrp="1"/>
          </p:cNvSpPr>
          <p:nvPr>
            <p:ph type="sldNum" sz="quarter" idx="11"/>
          </p:nvPr>
        </p:nvSpPr>
        <p:spPr>
          <a:xfrm>
            <a:off x="6972300" y="6562725"/>
            <a:ext cx="2133600" cy="295275"/>
          </a:xfrm>
        </p:spPr>
        <p:txBody>
          <a:bodyPr/>
          <a:lstStyle/>
          <a:p>
            <a:fld id="{46D22478-E0AA-4ADD-8AAD-2B5E04C4CB3D}" type="slidenum">
              <a:rPr lang="it-IT">
                <a:solidFill>
                  <a:srgbClr val="FFFFFF"/>
                </a:solidFill>
              </a:rPr>
              <a:pPr/>
              <a:t>7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7" name="Rectangle 44"/>
          <p:cNvSpPr>
            <a:spLocks/>
          </p:cNvSpPr>
          <p:nvPr/>
        </p:nvSpPr>
        <p:spPr bwMode="auto">
          <a:xfrm>
            <a:off x="6008688" y="14288"/>
            <a:ext cx="3135312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108000" bIns="0" anchor="ctr"/>
          <a:lstStyle/>
          <a:p>
            <a:pPr marL="39688" algn="r">
              <a:spcBef>
                <a:spcPct val="0"/>
              </a:spcBef>
              <a:buClrTx/>
              <a:buFontTx/>
              <a:buNone/>
            </a:pPr>
            <a:r>
              <a:rPr lang="en-US" sz="1100" b="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Polizza</a:t>
            </a:r>
            <a:r>
              <a:rPr lang="en-US" sz="1100" b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b="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lavori</a:t>
            </a:r>
            <a:endParaRPr lang="en-US" sz="1100" b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05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2411413" y="692150"/>
            <a:ext cx="633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ClrTx/>
              <a:buFontTx/>
              <a:buNone/>
            </a:pPr>
            <a:endParaRPr lang="it-IT" sz="2400" b="0">
              <a:solidFill>
                <a:srgbClr val="666666"/>
              </a:solidFill>
              <a:latin typeface="Arial" pitchFamily="34" charset="0"/>
            </a:endParaRPr>
          </a:p>
        </p:txBody>
      </p:sp>
      <p:sp>
        <p:nvSpPr>
          <p:cNvPr id="9219" name="Rectangle 20"/>
          <p:cNvSpPr>
            <a:spLocks noChangeArrowheads="1"/>
          </p:cNvSpPr>
          <p:nvPr/>
        </p:nvSpPr>
        <p:spPr bwMode="auto">
          <a:xfrm>
            <a:off x="382588" y="1214422"/>
            <a:ext cx="8240712" cy="244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488" algn="l" defTabSz="244475">
              <a:lnSpc>
                <a:spcPct val="90000"/>
              </a:lnSpc>
              <a:spcBef>
                <a:spcPct val="10000"/>
              </a:spcBef>
              <a:buClrTx/>
              <a:buFontTx/>
              <a:buNone/>
              <a:tabLst>
                <a:tab pos="90488" algn="l"/>
              </a:tabLst>
            </a:pPr>
            <a:r>
              <a:rPr lang="it-IT" sz="1800" b="0" dirty="0">
                <a:solidFill>
                  <a:srgbClr val="C00000"/>
                </a:solidFill>
                <a:latin typeface="Arial"/>
              </a:rPr>
              <a:t> </a:t>
            </a:r>
            <a:r>
              <a:rPr lang="it-IT" sz="1800" dirty="0">
                <a:solidFill>
                  <a:srgbClr val="C00000"/>
                </a:solidFill>
                <a:latin typeface="Arial"/>
              </a:rPr>
              <a:t>Rischio di Produzione</a:t>
            </a:r>
            <a:r>
              <a:rPr lang="it-IT" sz="1800" b="0" dirty="0">
                <a:solidFill>
                  <a:srgbClr val="C00000"/>
                </a:solidFill>
                <a:latin typeface="Arial"/>
              </a:rPr>
              <a:t>:</a:t>
            </a:r>
          </a:p>
          <a:p>
            <a:pPr marL="363538" lvl="1" indent="-3175" algn="l" defTabSz="244475">
              <a:lnSpc>
                <a:spcPct val="90000"/>
              </a:lnSpc>
              <a:spcBef>
                <a:spcPct val="10000"/>
              </a:spcBef>
              <a:buClrTx/>
              <a:buFontTx/>
              <a:buNone/>
            </a:pPr>
            <a:r>
              <a:rPr lang="it-IT" sz="1800" b="0" dirty="0">
                <a:solidFill>
                  <a:srgbClr val="626262"/>
                </a:solidFill>
                <a:latin typeface="Arial"/>
              </a:rPr>
              <a:t>L’Assicurazione copre il mancato rimborso dei costi di produzione e si realizza quando l’esecuzione delle obbligazioni contrattuali dell’Assicurato è interrotta per un periodo di sei mesi consecutivi a causa del verificarsi di eventi generatori di sinistro politici e/o commerciali</a:t>
            </a:r>
          </a:p>
          <a:p>
            <a:pPr marL="631825" lvl="1" indent="-271463" algn="l" defTabSz="244475">
              <a:lnSpc>
                <a:spcPct val="90000"/>
              </a:lnSpc>
              <a:spcBef>
                <a:spcPct val="10000"/>
              </a:spcBef>
              <a:buClrTx/>
              <a:buFontTx/>
              <a:buNone/>
              <a:tabLst>
                <a:tab pos="90488" algn="l"/>
              </a:tabLst>
            </a:pPr>
            <a:endParaRPr lang="it-IT" sz="1000" b="0" dirty="0">
              <a:solidFill>
                <a:srgbClr val="C00000"/>
              </a:solidFill>
              <a:latin typeface="Arial"/>
            </a:endParaRPr>
          </a:p>
          <a:p>
            <a:pPr marL="90488" algn="l" defTabSz="244475">
              <a:lnSpc>
                <a:spcPct val="90000"/>
              </a:lnSpc>
              <a:spcBef>
                <a:spcPct val="10000"/>
              </a:spcBef>
              <a:buClrTx/>
              <a:buFontTx/>
              <a:buNone/>
              <a:tabLst>
                <a:tab pos="90488" algn="l"/>
              </a:tabLst>
            </a:pPr>
            <a:r>
              <a:rPr lang="it-IT" sz="1800" b="0" dirty="0">
                <a:solidFill>
                  <a:srgbClr val="C00000"/>
                </a:solidFill>
                <a:latin typeface="Arial"/>
              </a:rPr>
              <a:t> </a:t>
            </a:r>
            <a:r>
              <a:rPr lang="it-IT" sz="1800" dirty="0">
                <a:solidFill>
                  <a:srgbClr val="C00000"/>
                </a:solidFill>
                <a:latin typeface="Arial"/>
              </a:rPr>
              <a:t>Rischio del Credito:</a:t>
            </a:r>
          </a:p>
          <a:p>
            <a:pPr marL="363538" lvl="1" indent="-3175" algn="l" defTabSz="244475">
              <a:lnSpc>
                <a:spcPct val="90000"/>
              </a:lnSpc>
              <a:spcBef>
                <a:spcPct val="10000"/>
              </a:spcBef>
              <a:buClrTx/>
              <a:buFontTx/>
              <a:buNone/>
            </a:pPr>
            <a:r>
              <a:rPr lang="it-IT" sz="1800" b="0" dirty="0">
                <a:solidFill>
                  <a:srgbClr val="626262"/>
                </a:solidFill>
                <a:latin typeface="Arial"/>
              </a:rPr>
              <a:t>Mancato pagamento dei corrispettivi dovuti all’Assicurato per il verificarsi di eventi generatori di sinistro politici e/o commerciali</a:t>
            </a:r>
          </a:p>
        </p:txBody>
      </p:sp>
      <p:sp>
        <p:nvSpPr>
          <p:cNvPr id="9220" name="Text Box 21"/>
          <p:cNvSpPr txBox="1">
            <a:spLocks noChangeArrowheads="1"/>
          </p:cNvSpPr>
          <p:nvPr/>
        </p:nvSpPr>
        <p:spPr bwMode="auto">
          <a:xfrm>
            <a:off x="571500" y="4429132"/>
            <a:ext cx="7964488" cy="642942"/>
          </a:xfrm>
          <a:prstGeom prst="rect">
            <a:avLst/>
          </a:prstGeom>
          <a:gradFill rotWithShape="1">
            <a:gsLst>
              <a:gs pos="0">
                <a:srgbClr val="B30025"/>
              </a:gs>
              <a:gs pos="100000">
                <a:srgbClr val="B30025">
                  <a:gamma/>
                  <a:tint val="65490"/>
                  <a:invGamma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tIns="72000" bIns="72000" anchor="ctr"/>
          <a:lstStyle/>
          <a:p>
            <a:pPr algn="l" defTabSz="182563">
              <a:lnSpc>
                <a:spcPct val="90000"/>
              </a:lnSpc>
            </a:pPr>
            <a:r>
              <a:rPr lang="it-IT" sz="1800" b="0" dirty="0">
                <a:solidFill>
                  <a:srgbClr val="FFFFFF"/>
                </a:solidFill>
                <a:latin typeface="Arial" pitchFamily="34" charset="0"/>
              </a:rPr>
              <a:t>I rischi di produzione e credito, abbinati e complementari tra loro, vengono coperti nell’ambito di un massimale assicurabile fino al 100%.</a:t>
            </a:r>
          </a:p>
        </p:txBody>
      </p:sp>
      <p:sp>
        <p:nvSpPr>
          <p:cNvPr id="292886" name="AutoShape 22"/>
          <p:cNvSpPr>
            <a:spLocks noChangeArrowheads="1"/>
          </p:cNvSpPr>
          <p:nvPr/>
        </p:nvSpPr>
        <p:spPr bwMode="auto">
          <a:xfrm>
            <a:off x="3214688" y="3714752"/>
            <a:ext cx="2714625" cy="571504"/>
          </a:xfrm>
          <a:prstGeom prst="downArrow">
            <a:avLst>
              <a:gd name="adj1" fmla="val 35029"/>
              <a:gd name="adj2" fmla="val 52936"/>
            </a:avLst>
          </a:prstGeom>
          <a:solidFill>
            <a:schemeClr val="bg1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57188" indent="-357188">
              <a:lnSpc>
                <a:spcPct val="80000"/>
              </a:lnSpc>
              <a:spcBef>
                <a:spcPct val="50000"/>
              </a:spcBef>
              <a:buClrTx/>
              <a:buFontTx/>
              <a:buChar char="•"/>
              <a:defRPr/>
            </a:pPr>
            <a:endParaRPr lang="it-IT" b="0">
              <a:solidFill>
                <a:srgbClr val="FFFFFF"/>
              </a:solidFill>
            </a:endParaRPr>
          </a:p>
        </p:txBody>
      </p:sp>
      <p:sp>
        <p:nvSpPr>
          <p:cNvPr id="9222" name="Text Box 23"/>
          <p:cNvSpPr txBox="1">
            <a:spLocks noChangeArrowheads="1"/>
          </p:cNvSpPr>
          <p:nvPr/>
        </p:nvSpPr>
        <p:spPr bwMode="auto">
          <a:xfrm>
            <a:off x="571500" y="5286383"/>
            <a:ext cx="7964488" cy="1000137"/>
          </a:xfrm>
          <a:prstGeom prst="rect">
            <a:avLst/>
          </a:prstGeom>
          <a:gradFill rotWithShape="1">
            <a:gsLst>
              <a:gs pos="0">
                <a:srgbClr val="B30025"/>
              </a:gs>
              <a:gs pos="100000">
                <a:srgbClr val="B30025">
                  <a:gamma/>
                  <a:tint val="65490"/>
                  <a:invGamma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tIns="72000" bIns="72000" anchor="ctr"/>
          <a:lstStyle/>
          <a:p>
            <a:pPr algn="l" defTabSz="182563">
              <a:lnSpc>
                <a:spcPct val="90000"/>
              </a:lnSpc>
            </a:pPr>
            <a:r>
              <a:rPr lang="it-IT" sz="1800" b="0" dirty="0">
                <a:solidFill>
                  <a:srgbClr val="FFFFFF"/>
                </a:solidFill>
                <a:latin typeface="Arial" pitchFamily="34" charset="0"/>
              </a:rPr>
              <a:t>Oltre agli eventi di natura politica, sono coperti anche gli eventi commerciali “puri” (risoluzione arbitraria del contratto ed inadempimento della controparte per qualsiasi ragione – protracted default)</a:t>
            </a:r>
          </a:p>
        </p:txBody>
      </p:sp>
      <p:sp>
        <p:nvSpPr>
          <p:cNvPr id="9224" name="Segnaposto data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it-IT" dirty="0" smtClean="0">
                <a:solidFill>
                  <a:srgbClr val="FFFFFF"/>
                </a:solidFill>
              </a:rPr>
              <a:t>SACE </a:t>
            </a:r>
            <a:r>
              <a:rPr lang="it-IT" dirty="0" err="1" smtClean="0">
                <a:solidFill>
                  <a:srgbClr val="FFFFFF"/>
                </a:solidFill>
              </a:rPr>
              <a:t>SpA</a:t>
            </a:r>
            <a:endParaRPr lang="it-IT" dirty="0" smtClean="0">
              <a:solidFill>
                <a:srgbClr val="FFFFFF"/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709113" y="573101"/>
            <a:ext cx="64404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 anchorCtr="0">
            <a:spAutoFit/>
          </a:bodyPr>
          <a:lstStyle/>
          <a:p>
            <a:pPr algn="l">
              <a:spcBef>
                <a:spcPct val="0"/>
              </a:spcBef>
              <a:buClr>
                <a:srgbClr val="777777"/>
              </a:buClr>
              <a:buFontTx/>
              <a:buNone/>
              <a:tabLst>
                <a:tab pos="803275" algn="l"/>
              </a:tabLst>
            </a:pPr>
            <a:r>
              <a:rPr lang="it-IT" dirty="0" smtClean="0">
                <a:solidFill>
                  <a:srgbClr val="666666"/>
                </a:solidFill>
                <a:latin typeface="Arial"/>
              </a:rPr>
              <a:t>I rischi principali assicurati</a:t>
            </a:r>
            <a:endParaRPr lang="it-IT" dirty="0">
              <a:solidFill>
                <a:srgbClr val="B30025"/>
              </a:solidFill>
              <a:latin typeface="Arial"/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1"/>
          </p:nvPr>
        </p:nvSpPr>
        <p:spPr>
          <a:xfrm>
            <a:off x="6972300" y="6562725"/>
            <a:ext cx="2133600" cy="295275"/>
          </a:xfrm>
        </p:spPr>
        <p:txBody>
          <a:bodyPr/>
          <a:lstStyle/>
          <a:p>
            <a:fld id="{46D22478-E0AA-4ADD-8AAD-2B5E04C4CB3D}" type="slidenum">
              <a:rPr lang="it-IT">
                <a:solidFill>
                  <a:srgbClr val="FFFFFF"/>
                </a:solidFill>
              </a:rPr>
              <a:pPr/>
              <a:t>8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1" name="Rectangle 44"/>
          <p:cNvSpPr>
            <a:spLocks/>
          </p:cNvSpPr>
          <p:nvPr/>
        </p:nvSpPr>
        <p:spPr bwMode="auto">
          <a:xfrm>
            <a:off x="6008688" y="14288"/>
            <a:ext cx="3135312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108000" bIns="0" anchor="ctr"/>
          <a:lstStyle/>
          <a:p>
            <a:pPr marL="39688" algn="r">
              <a:spcBef>
                <a:spcPct val="0"/>
              </a:spcBef>
              <a:buClrTx/>
              <a:buFontTx/>
              <a:buNone/>
            </a:pPr>
            <a:r>
              <a:rPr lang="en-US" sz="1100" b="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Polizza</a:t>
            </a:r>
            <a:r>
              <a:rPr lang="en-US" sz="1100" b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b="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lavori</a:t>
            </a:r>
            <a:endParaRPr lang="en-US" sz="1100" b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02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4"/>
          <p:cNvSpPr>
            <a:spLocks noChangeArrowheads="1"/>
          </p:cNvSpPr>
          <p:nvPr/>
        </p:nvSpPr>
        <p:spPr bwMode="auto">
          <a:xfrm>
            <a:off x="539751" y="1285860"/>
            <a:ext cx="810421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488" algn="l" defTabSz="244475">
              <a:lnSpc>
                <a:spcPct val="90000"/>
              </a:lnSpc>
              <a:spcBef>
                <a:spcPct val="10000"/>
              </a:spcBef>
              <a:buClr>
                <a:srgbClr val="B30025"/>
              </a:buClr>
              <a:buSzPct val="130000"/>
              <a:buFontTx/>
              <a:buNone/>
              <a:tabLst>
                <a:tab pos="90488" algn="l"/>
              </a:tabLst>
            </a:pPr>
            <a:r>
              <a:rPr lang="it-IT" sz="1800" b="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it-IT" sz="1800" dirty="0">
                <a:solidFill>
                  <a:srgbClr val="C00000"/>
                </a:solidFill>
                <a:latin typeface="Arial" pitchFamily="34" charset="0"/>
              </a:rPr>
              <a:t>Rischio di Indebita Escussione di Fideiussioni per:</a:t>
            </a:r>
          </a:p>
          <a:p>
            <a:pPr marL="631825" lvl="1" indent="-271463" algn="l" defTabSz="244475">
              <a:lnSpc>
                <a:spcPct val="90000"/>
              </a:lnSpc>
              <a:spcBef>
                <a:spcPct val="10000"/>
              </a:spcBef>
              <a:buClrTx/>
              <a:buFontTx/>
              <a:buBlip>
                <a:blip r:embed="rId2"/>
              </a:buBlip>
              <a:tabLst>
                <a:tab pos="90488" algn="l"/>
              </a:tabLst>
            </a:pPr>
            <a:r>
              <a:rPr lang="it-IT" sz="1800" b="0" dirty="0">
                <a:solidFill>
                  <a:srgbClr val="626262"/>
                </a:solidFill>
                <a:latin typeface="Arial" pitchFamily="34" charset="0"/>
              </a:rPr>
              <a:t>Pagamenti anticipati</a:t>
            </a:r>
          </a:p>
          <a:p>
            <a:pPr marL="631825" lvl="1" indent="-271463" algn="l" defTabSz="244475">
              <a:lnSpc>
                <a:spcPct val="90000"/>
              </a:lnSpc>
              <a:spcBef>
                <a:spcPct val="10000"/>
              </a:spcBef>
              <a:buClrTx/>
              <a:buFontTx/>
              <a:buBlip>
                <a:blip r:embed="rId2"/>
              </a:buBlip>
              <a:tabLst>
                <a:tab pos="90488" algn="l"/>
              </a:tabLst>
            </a:pPr>
            <a:r>
              <a:rPr lang="it-IT" sz="1800" b="0" dirty="0">
                <a:solidFill>
                  <a:srgbClr val="626262"/>
                </a:solidFill>
                <a:latin typeface="Arial" pitchFamily="34" charset="0"/>
              </a:rPr>
              <a:t>Buona esecuzione</a:t>
            </a:r>
          </a:p>
          <a:p>
            <a:pPr marL="631825" lvl="1" indent="-271463" algn="l" defTabSz="244475">
              <a:lnSpc>
                <a:spcPct val="90000"/>
              </a:lnSpc>
              <a:spcBef>
                <a:spcPct val="10000"/>
              </a:spcBef>
              <a:buClrTx/>
              <a:buFontTx/>
              <a:buBlip>
                <a:blip r:embed="rId2"/>
              </a:buBlip>
              <a:tabLst>
                <a:tab pos="90488" algn="l"/>
              </a:tabLst>
            </a:pPr>
            <a:r>
              <a:rPr lang="it-IT" sz="1800" b="0" dirty="0">
                <a:solidFill>
                  <a:srgbClr val="626262"/>
                </a:solidFill>
                <a:latin typeface="Arial" pitchFamily="34" charset="0"/>
              </a:rPr>
              <a:t>Sostituzione di trattenute a garanzia</a:t>
            </a:r>
          </a:p>
          <a:p>
            <a:pPr marL="90488" algn="l" defTabSz="244475">
              <a:lnSpc>
                <a:spcPct val="90000"/>
              </a:lnSpc>
              <a:spcBef>
                <a:spcPct val="10000"/>
              </a:spcBef>
              <a:buClrTx/>
              <a:buFontTx/>
              <a:buNone/>
              <a:tabLst>
                <a:tab pos="90488" algn="l"/>
              </a:tabLst>
            </a:pPr>
            <a:endParaRPr lang="it-IT" sz="1800" b="0" dirty="0">
              <a:solidFill>
                <a:srgbClr val="C00000"/>
              </a:solidFill>
              <a:latin typeface="Arial" pitchFamily="34" charset="0"/>
            </a:endParaRPr>
          </a:p>
          <a:p>
            <a:pPr marL="90488" algn="l" defTabSz="244475">
              <a:lnSpc>
                <a:spcPct val="90000"/>
              </a:lnSpc>
              <a:spcBef>
                <a:spcPct val="10000"/>
              </a:spcBef>
              <a:buClrTx/>
              <a:buSzPct val="130000"/>
              <a:buFontTx/>
              <a:buNone/>
              <a:tabLst>
                <a:tab pos="90488" algn="l"/>
              </a:tabLst>
            </a:pPr>
            <a:r>
              <a:rPr lang="it-IT" sz="1800" b="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it-IT" sz="1800" dirty="0">
                <a:solidFill>
                  <a:srgbClr val="C00000"/>
                </a:solidFill>
                <a:latin typeface="Arial" pitchFamily="34" charset="0"/>
              </a:rPr>
              <a:t>Rischio di Distruzione / Danneggiamento / Requisizione / Confisca</a:t>
            </a:r>
          </a:p>
          <a:p>
            <a:pPr marL="631825" lvl="1" indent="-271463" algn="l" defTabSz="244475">
              <a:lnSpc>
                <a:spcPct val="90000"/>
              </a:lnSpc>
              <a:spcBef>
                <a:spcPct val="10000"/>
              </a:spcBef>
              <a:buClrTx/>
              <a:buFontTx/>
              <a:buBlip>
                <a:blip r:embed="rId2"/>
              </a:buBlip>
              <a:tabLst>
                <a:tab pos="90488" algn="l"/>
              </a:tabLst>
            </a:pPr>
            <a:r>
              <a:rPr lang="it-IT" sz="1800" b="0" dirty="0">
                <a:solidFill>
                  <a:srgbClr val="626262"/>
                </a:solidFill>
                <a:latin typeface="Arial" pitchFamily="34" charset="0"/>
              </a:rPr>
              <a:t>Riguarda beni esportati temporaneamente (es. materiale e macchinari di cantiere)</a:t>
            </a:r>
          </a:p>
          <a:p>
            <a:pPr marL="631825" lvl="1" indent="-271463" algn="l" defTabSz="244475">
              <a:lnSpc>
                <a:spcPct val="90000"/>
              </a:lnSpc>
              <a:spcBef>
                <a:spcPct val="10000"/>
              </a:spcBef>
              <a:buClrTx/>
              <a:buFontTx/>
              <a:buBlip>
                <a:blip r:embed="rId2"/>
              </a:buBlip>
              <a:tabLst>
                <a:tab pos="90488" algn="l"/>
              </a:tabLst>
            </a:pPr>
            <a:r>
              <a:rPr lang="it-IT" sz="1800" b="0" dirty="0">
                <a:solidFill>
                  <a:srgbClr val="626262"/>
                </a:solidFill>
                <a:latin typeface="Arial" pitchFamily="34" charset="0"/>
              </a:rPr>
              <a:t>Eventi politici : forza maggiore o atti dello Stato estero che impediscano la riesportazione e/o la libera disponibilità dei beni</a:t>
            </a:r>
          </a:p>
        </p:txBody>
      </p:sp>
      <p:sp>
        <p:nvSpPr>
          <p:cNvPr id="10244" name="Text Box 21"/>
          <p:cNvSpPr txBox="1">
            <a:spLocks noChangeArrowheads="1"/>
          </p:cNvSpPr>
          <p:nvPr/>
        </p:nvSpPr>
        <p:spPr bwMode="auto">
          <a:xfrm>
            <a:off x="608040" y="5338399"/>
            <a:ext cx="7964488" cy="590931"/>
          </a:xfrm>
          <a:prstGeom prst="rect">
            <a:avLst/>
          </a:prstGeom>
          <a:gradFill rotWithShape="1">
            <a:gsLst>
              <a:gs pos="0">
                <a:srgbClr val="B30025"/>
              </a:gs>
              <a:gs pos="100000">
                <a:srgbClr val="B30025">
                  <a:gamma/>
                  <a:tint val="65490"/>
                  <a:invGamma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tIns="72000" bIns="72000" anchor="ctr"/>
          <a:lstStyle/>
          <a:p>
            <a:pPr algn="l" defTabSz="182563">
              <a:lnSpc>
                <a:spcPct val="90000"/>
              </a:lnSpc>
            </a:pPr>
            <a:r>
              <a:rPr lang="it-IT" sz="1800" b="0" dirty="0">
                <a:solidFill>
                  <a:srgbClr val="FFFFFF"/>
                </a:solidFill>
                <a:latin typeface="Arial" pitchFamily="34" charset="0"/>
              </a:rPr>
              <a:t>I rischi accessori sono assicurabili sino ad un massimo del 95% dell’importo assicurato</a:t>
            </a:r>
          </a:p>
        </p:txBody>
      </p:sp>
      <p:sp>
        <p:nvSpPr>
          <p:cNvPr id="12" name="AutoShape 22"/>
          <p:cNvSpPr>
            <a:spLocks noChangeArrowheads="1"/>
          </p:cNvSpPr>
          <p:nvPr/>
        </p:nvSpPr>
        <p:spPr bwMode="auto">
          <a:xfrm>
            <a:off x="3214688" y="4286256"/>
            <a:ext cx="2714625" cy="785818"/>
          </a:xfrm>
          <a:prstGeom prst="downArrow">
            <a:avLst>
              <a:gd name="adj1" fmla="val 35029"/>
              <a:gd name="adj2" fmla="val 52936"/>
            </a:avLst>
          </a:prstGeom>
          <a:solidFill>
            <a:schemeClr val="bg1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57188" indent="-357188">
              <a:lnSpc>
                <a:spcPct val="80000"/>
              </a:lnSpc>
              <a:spcBef>
                <a:spcPct val="50000"/>
              </a:spcBef>
              <a:buClrTx/>
              <a:buFontTx/>
              <a:buChar char="•"/>
              <a:defRPr/>
            </a:pPr>
            <a:endParaRPr lang="it-IT" b="0">
              <a:solidFill>
                <a:srgbClr val="FFFFFF"/>
              </a:solidFill>
            </a:endParaRPr>
          </a:p>
        </p:txBody>
      </p:sp>
      <p:sp>
        <p:nvSpPr>
          <p:cNvPr id="10247" name="Segnaposto data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it-IT" dirty="0" smtClean="0">
                <a:solidFill>
                  <a:srgbClr val="FFFFFF"/>
                </a:solidFill>
              </a:rPr>
              <a:t>SACE </a:t>
            </a:r>
            <a:r>
              <a:rPr lang="it-IT" dirty="0" err="1" smtClean="0">
                <a:solidFill>
                  <a:srgbClr val="FFFFFF"/>
                </a:solidFill>
              </a:rPr>
              <a:t>SpA</a:t>
            </a:r>
            <a:endParaRPr lang="it-IT" dirty="0" smtClean="0">
              <a:solidFill>
                <a:srgbClr val="FFFFFF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703600" y="570345"/>
            <a:ext cx="64404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 anchorCtr="0">
            <a:spAutoFit/>
          </a:bodyPr>
          <a:lstStyle/>
          <a:p>
            <a:pPr algn="l">
              <a:spcBef>
                <a:spcPct val="0"/>
              </a:spcBef>
              <a:buClr>
                <a:srgbClr val="777777"/>
              </a:buClr>
              <a:buFontTx/>
              <a:buNone/>
              <a:tabLst>
                <a:tab pos="803275" algn="l"/>
              </a:tabLst>
            </a:pPr>
            <a:r>
              <a:rPr lang="it-IT" dirty="0" smtClean="0">
                <a:solidFill>
                  <a:srgbClr val="666666"/>
                </a:solidFill>
                <a:latin typeface="Arial"/>
              </a:rPr>
              <a:t>I rischi accessori</a:t>
            </a:r>
            <a:endParaRPr lang="it-IT" dirty="0">
              <a:solidFill>
                <a:srgbClr val="B30025"/>
              </a:solidFill>
              <a:latin typeface="Arial"/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1"/>
          </p:nvPr>
        </p:nvSpPr>
        <p:spPr>
          <a:xfrm>
            <a:off x="6972300" y="6562725"/>
            <a:ext cx="2133600" cy="295275"/>
          </a:xfrm>
        </p:spPr>
        <p:txBody>
          <a:bodyPr/>
          <a:lstStyle/>
          <a:p>
            <a:fld id="{46D22478-E0AA-4ADD-8AAD-2B5E04C4CB3D}" type="slidenum">
              <a:rPr lang="it-IT">
                <a:solidFill>
                  <a:srgbClr val="FFFFFF"/>
                </a:solidFill>
              </a:rPr>
              <a:pPr/>
              <a:t>9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0" name="Rectangle 44"/>
          <p:cNvSpPr>
            <a:spLocks/>
          </p:cNvSpPr>
          <p:nvPr/>
        </p:nvSpPr>
        <p:spPr bwMode="auto">
          <a:xfrm>
            <a:off x="6008688" y="14288"/>
            <a:ext cx="3135312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108000" bIns="0" anchor="ctr"/>
          <a:lstStyle/>
          <a:p>
            <a:pPr marL="39688" algn="r">
              <a:spcBef>
                <a:spcPct val="0"/>
              </a:spcBef>
              <a:buClrTx/>
              <a:buFontTx/>
              <a:buNone/>
            </a:pPr>
            <a:r>
              <a:rPr lang="en-US" sz="1100" b="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Polizza</a:t>
            </a:r>
            <a:r>
              <a:rPr lang="en-US" sz="1100" b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b="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lavori</a:t>
            </a:r>
            <a:endParaRPr lang="en-US" sz="1100" b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56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- on screen">
  <a:themeElements>
    <a:clrScheme name="Master - on screen 1">
      <a:dk1>
        <a:srgbClr val="666666"/>
      </a:dk1>
      <a:lt1>
        <a:srgbClr val="FFFFFF"/>
      </a:lt1>
      <a:dk2>
        <a:srgbClr val="000000"/>
      </a:dk2>
      <a:lt2>
        <a:srgbClr val="C2C2C2"/>
      </a:lt2>
      <a:accent1>
        <a:srgbClr val="A3A3A3"/>
      </a:accent1>
      <a:accent2>
        <a:srgbClr val="B30025"/>
      </a:accent2>
      <a:accent3>
        <a:srgbClr val="FFFFFF"/>
      </a:accent3>
      <a:accent4>
        <a:srgbClr val="565656"/>
      </a:accent4>
      <a:accent5>
        <a:srgbClr val="CECECE"/>
      </a:accent5>
      <a:accent6>
        <a:srgbClr val="A20020"/>
      </a:accent6>
      <a:hlink>
        <a:srgbClr val="C16B68"/>
      </a:hlink>
      <a:folHlink>
        <a:srgbClr val="7CC4CA"/>
      </a:folHlink>
    </a:clrScheme>
    <a:fontScheme name="Master - on sc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2C2C2"/>
            </a:gs>
            <a:gs pos="100000">
              <a:srgbClr val="C2C2C2">
                <a:gamma/>
                <a:tint val="0"/>
                <a:invGamma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72000" rIns="91440" bIns="72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262640"/>
          </a:buClr>
          <a:buSzTx/>
          <a:buFont typeface="Wingdings" pitchFamily="2" charset="2"/>
          <a:buNone/>
          <a:tabLst/>
          <a:defRPr kumimoji="0" lang="it-IT" sz="20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2C2C2"/>
            </a:gs>
            <a:gs pos="100000">
              <a:srgbClr val="C2C2C2">
                <a:gamma/>
                <a:tint val="0"/>
                <a:invGamma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72000" rIns="91440" bIns="72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262640"/>
          </a:buClr>
          <a:buSzTx/>
          <a:buFont typeface="Wingdings" pitchFamily="2" charset="2"/>
          <a:buNone/>
          <a:tabLst/>
          <a:defRPr kumimoji="0" lang="it-IT" sz="20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ster - on screen 1">
        <a:dk1>
          <a:srgbClr val="666666"/>
        </a:dk1>
        <a:lt1>
          <a:srgbClr val="FFFFFF"/>
        </a:lt1>
        <a:dk2>
          <a:srgbClr val="000000"/>
        </a:dk2>
        <a:lt2>
          <a:srgbClr val="C2C2C2"/>
        </a:lt2>
        <a:accent1>
          <a:srgbClr val="A3A3A3"/>
        </a:accent1>
        <a:accent2>
          <a:srgbClr val="B30025"/>
        </a:accent2>
        <a:accent3>
          <a:srgbClr val="FFFFFF"/>
        </a:accent3>
        <a:accent4>
          <a:srgbClr val="565656"/>
        </a:accent4>
        <a:accent5>
          <a:srgbClr val="CECECE"/>
        </a:accent5>
        <a:accent6>
          <a:srgbClr val="A20020"/>
        </a:accent6>
        <a:hlink>
          <a:srgbClr val="C16B68"/>
        </a:hlink>
        <a:folHlink>
          <a:srgbClr val="7CC4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Master - on screen">
  <a:themeElements>
    <a:clrScheme name="Master - on screen 1">
      <a:dk1>
        <a:srgbClr val="666666"/>
      </a:dk1>
      <a:lt1>
        <a:srgbClr val="FFFFFF"/>
      </a:lt1>
      <a:dk2>
        <a:srgbClr val="000000"/>
      </a:dk2>
      <a:lt2>
        <a:srgbClr val="C2C2C2"/>
      </a:lt2>
      <a:accent1>
        <a:srgbClr val="A3A3A3"/>
      </a:accent1>
      <a:accent2>
        <a:srgbClr val="B30025"/>
      </a:accent2>
      <a:accent3>
        <a:srgbClr val="FFFFFF"/>
      </a:accent3>
      <a:accent4>
        <a:srgbClr val="565656"/>
      </a:accent4>
      <a:accent5>
        <a:srgbClr val="CECECE"/>
      </a:accent5>
      <a:accent6>
        <a:srgbClr val="A20020"/>
      </a:accent6>
      <a:hlink>
        <a:srgbClr val="C16B68"/>
      </a:hlink>
      <a:folHlink>
        <a:srgbClr val="7CC4CA"/>
      </a:folHlink>
    </a:clrScheme>
    <a:fontScheme name="Master - on sc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8F8F8"/>
            </a:gs>
            <a:gs pos="100000">
              <a:srgbClr val="F8F8F8">
                <a:gamma/>
                <a:shade val="86275"/>
                <a:invGamma/>
              </a:srgbClr>
            </a:gs>
          </a:gsLst>
          <a:lin ang="5400000" scaled="1"/>
        </a:gradFill>
        <a:ln w="9525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17961" dir="2700000" algn="ctr" rotWithShape="0">
                  <a:srgbClr val="DDDDDD"/>
                </a:outerShdw>
              </a:effectLst>
            </a14:hiddenEffects>
          </a:ext>
        </a:extLst>
      </a:spPr>
      <a:bodyPr vert="horz" wrap="square" lIns="9000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262640"/>
          </a:buClr>
          <a:buSzTx/>
          <a:buFont typeface="Wingdings" pitchFamily="2" charset="2"/>
          <a:buNone/>
          <a:tabLst/>
          <a:defRPr kumimoji="0" lang="it-IT" altLang="it-IT" sz="20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8F8F8"/>
            </a:gs>
            <a:gs pos="100000">
              <a:srgbClr val="F8F8F8">
                <a:gamma/>
                <a:shade val="86275"/>
                <a:invGamma/>
              </a:srgbClr>
            </a:gs>
          </a:gsLst>
          <a:lin ang="5400000" scaled="1"/>
        </a:gradFill>
        <a:ln w="9525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17961" dir="2700000" algn="ctr" rotWithShape="0">
                  <a:srgbClr val="DDDDDD"/>
                </a:outerShdw>
              </a:effectLst>
            </a14:hiddenEffects>
          </a:ext>
        </a:extLst>
      </a:spPr>
      <a:bodyPr vert="horz" wrap="square" lIns="9000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262640"/>
          </a:buClr>
          <a:buSzTx/>
          <a:buFont typeface="Wingdings" pitchFamily="2" charset="2"/>
          <a:buNone/>
          <a:tabLst/>
          <a:defRPr kumimoji="0" lang="it-IT" altLang="it-IT" sz="20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ster - on screen 1">
        <a:dk1>
          <a:srgbClr val="666666"/>
        </a:dk1>
        <a:lt1>
          <a:srgbClr val="FFFFFF"/>
        </a:lt1>
        <a:dk2>
          <a:srgbClr val="000000"/>
        </a:dk2>
        <a:lt2>
          <a:srgbClr val="C2C2C2"/>
        </a:lt2>
        <a:accent1>
          <a:srgbClr val="A3A3A3"/>
        </a:accent1>
        <a:accent2>
          <a:srgbClr val="B30025"/>
        </a:accent2>
        <a:accent3>
          <a:srgbClr val="FFFFFF"/>
        </a:accent3>
        <a:accent4>
          <a:srgbClr val="565656"/>
        </a:accent4>
        <a:accent5>
          <a:srgbClr val="CECECE"/>
        </a:accent5>
        <a:accent6>
          <a:srgbClr val="A20020"/>
        </a:accent6>
        <a:hlink>
          <a:srgbClr val="C16B68"/>
        </a:hlink>
        <a:folHlink>
          <a:srgbClr val="7CC4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ter indice">
  <a:themeElements>
    <a:clrScheme name="Master indice 1">
      <a:dk1>
        <a:srgbClr val="666666"/>
      </a:dk1>
      <a:lt1>
        <a:srgbClr val="FFFFFF"/>
      </a:lt1>
      <a:dk2>
        <a:srgbClr val="000000"/>
      </a:dk2>
      <a:lt2>
        <a:srgbClr val="C2C2C2"/>
      </a:lt2>
      <a:accent1>
        <a:srgbClr val="A3A3A3"/>
      </a:accent1>
      <a:accent2>
        <a:srgbClr val="B30025"/>
      </a:accent2>
      <a:accent3>
        <a:srgbClr val="FFFFFF"/>
      </a:accent3>
      <a:accent4>
        <a:srgbClr val="565656"/>
      </a:accent4>
      <a:accent5>
        <a:srgbClr val="CECECE"/>
      </a:accent5>
      <a:accent6>
        <a:srgbClr val="A20020"/>
      </a:accent6>
      <a:hlink>
        <a:srgbClr val="C16B68"/>
      </a:hlink>
      <a:folHlink>
        <a:srgbClr val="7CC4CA"/>
      </a:folHlink>
    </a:clrScheme>
    <a:fontScheme name="Master ind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2C2C2"/>
            </a:gs>
            <a:gs pos="100000">
              <a:srgbClr val="C2C2C2">
                <a:gamma/>
                <a:tint val="0"/>
                <a:invGamma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72000" rIns="91440" bIns="72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262640"/>
          </a:buClr>
          <a:buSzTx/>
          <a:buFont typeface="Wingdings" pitchFamily="2" charset="2"/>
          <a:buNone/>
          <a:tabLst/>
          <a:defRPr kumimoji="0" lang="it-IT" sz="20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2C2C2"/>
            </a:gs>
            <a:gs pos="100000">
              <a:srgbClr val="C2C2C2">
                <a:gamma/>
                <a:tint val="0"/>
                <a:invGamma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72000" rIns="91440" bIns="72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262640"/>
          </a:buClr>
          <a:buSzTx/>
          <a:buFont typeface="Wingdings" pitchFamily="2" charset="2"/>
          <a:buNone/>
          <a:tabLst/>
          <a:defRPr kumimoji="0" lang="it-IT" sz="20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ster indice 1">
        <a:dk1>
          <a:srgbClr val="666666"/>
        </a:dk1>
        <a:lt1>
          <a:srgbClr val="FFFFFF"/>
        </a:lt1>
        <a:dk2>
          <a:srgbClr val="000000"/>
        </a:dk2>
        <a:lt2>
          <a:srgbClr val="C2C2C2"/>
        </a:lt2>
        <a:accent1>
          <a:srgbClr val="A3A3A3"/>
        </a:accent1>
        <a:accent2>
          <a:srgbClr val="B30025"/>
        </a:accent2>
        <a:accent3>
          <a:srgbClr val="FFFFFF"/>
        </a:accent3>
        <a:accent4>
          <a:srgbClr val="565656"/>
        </a:accent4>
        <a:accent5>
          <a:srgbClr val="CECECE"/>
        </a:accent5>
        <a:accent6>
          <a:srgbClr val="A20020"/>
        </a:accent6>
        <a:hlink>
          <a:srgbClr val="C16B68"/>
        </a:hlink>
        <a:folHlink>
          <a:srgbClr val="7CC4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ersonalizza struttura">
  <a:themeElements>
    <a:clrScheme name="Personalizza struttura 1">
      <a:dk1>
        <a:srgbClr val="666666"/>
      </a:dk1>
      <a:lt1>
        <a:srgbClr val="FFFFFF"/>
      </a:lt1>
      <a:dk2>
        <a:srgbClr val="000000"/>
      </a:dk2>
      <a:lt2>
        <a:srgbClr val="C2C2C2"/>
      </a:lt2>
      <a:accent1>
        <a:srgbClr val="A3A3A3"/>
      </a:accent1>
      <a:accent2>
        <a:srgbClr val="B30025"/>
      </a:accent2>
      <a:accent3>
        <a:srgbClr val="FFFFFF"/>
      </a:accent3>
      <a:accent4>
        <a:srgbClr val="565656"/>
      </a:accent4>
      <a:accent5>
        <a:srgbClr val="CECECE"/>
      </a:accent5>
      <a:accent6>
        <a:srgbClr val="A20020"/>
      </a:accent6>
      <a:hlink>
        <a:srgbClr val="C16B68"/>
      </a:hlink>
      <a:folHlink>
        <a:srgbClr val="7CC4CA"/>
      </a:folHlink>
    </a:clrScheme>
    <a:fontScheme name="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2C2C2"/>
            </a:gs>
            <a:gs pos="100000">
              <a:srgbClr val="C2C2C2">
                <a:gamma/>
                <a:tint val="0"/>
                <a:invGamma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72000" rIns="91440" bIns="72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262640"/>
          </a:buClr>
          <a:buSzTx/>
          <a:buFont typeface="Wingdings" pitchFamily="2" charset="2"/>
          <a:buNone/>
          <a:tabLst/>
          <a:defRPr kumimoji="0" lang="it-IT" sz="20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2C2C2"/>
            </a:gs>
            <a:gs pos="100000">
              <a:srgbClr val="C2C2C2">
                <a:gamma/>
                <a:tint val="0"/>
                <a:invGamma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72000" rIns="91440" bIns="72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262640"/>
          </a:buClr>
          <a:buSzTx/>
          <a:buFont typeface="Wingdings" pitchFamily="2" charset="2"/>
          <a:buNone/>
          <a:tabLst/>
          <a:defRPr kumimoji="0" lang="it-IT" sz="20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ersonalizza struttura 1">
        <a:dk1>
          <a:srgbClr val="666666"/>
        </a:dk1>
        <a:lt1>
          <a:srgbClr val="FFFFFF"/>
        </a:lt1>
        <a:dk2>
          <a:srgbClr val="000000"/>
        </a:dk2>
        <a:lt2>
          <a:srgbClr val="C2C2C2"/>
        </a:lt2>
        <a:accent1>
          <a:srgbClr val="A3A3A3"/>
        </a:accent1>
        <a:accent2>
          <a:srgbClr val="B30025"/>
        </a:accent2>
        <a:accent3>
          <a:srgbClr val="FFFFFF"/>
        </a:accent3>
        <a:accent4>
          <a:srgbClr val="565656"/>
        </a:accent4>
        <a:accent5>
          <a:srgbClr val="CECECE"/>
        </a:accent5>
        <a:accent6>
          <a:srgbClr val="A20020"/>
        </a:accent6>
        <a:hlink>
          <a:srgbClr val="C16B68"/>
        </a:hlink>
        <a:folHlink>
          <a:srgbClr val="7CC4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aster - on screen">
  <a:themeElements>
    <a:clrScheme name="Master - on screen 1">
      <a:dk1>
        <a:srgbClr val="666666"/>
      </a:dk1>
      <a:lt1>
        <a:srgbClr val="FFFFFF"/>
      </a:lt1>
      <a:dk2>
        <a:srgbClr val="000000"/>
      </a:dk2>
      <a:lt2>
        <a:srgbClr val="C2C2C2"/>
      </a:lt2>
      <a:accent1>
        <a:srgbClr val="A3A3A3"/>
      </a:accent1>
      <a:accent2>
        <a:srgbClr val="B30025"/>
      </a:accent2>
      <a:accent3>
        <a:srgbClr val="FFFFFF"/>
      </a:accent3>
      <a:accent4>
        <a:srgbClr val="565656"/>
      </a:accent4>
      <a:accent5>
        <a:srgbClr val="CECECE"/>
      </a:accent5>
      <a:accent6>
        <a:srgbClr val="A20020"/>
      </a:accent6>
      <a:hlink>
        <a:srgbClr val="C16B68"/>
      </a:hlink>
      <a:folHlink>
        <a:srgbClr val="7CC4CA"/>
      </a:folHlink>
    </a:clrScheme>
    <a:fontScheme name="Master - on sc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2C2C2"/>
            </a:gs>
            <a:gs pos="100000">
              <a:srgbClr val="C2C2C2">
                <a:gamma/>
                <a:tint val="0"/>
                <a:invGamma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72000" rIns="91440" bIns="72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262640"/>
          </a:buClr>
          <a:buSzTx/>
          <a:buFont typeface="Wingdings" pitchFamily="2" charset="2"/>
          <a:buNone/>
          <a:tabLst/>
          <a:defRPr kumimoji="0" lang="it-IT" sz="20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2C2C2"/>
            </a:gs>
            <a:gs pos="100000">
              <a:srgbClr val="C2C2C2">
                <a:gamma/>
                <a:tint val="0"/>
                <a:invGamma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72000" rIns="91440" bIns="72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262640"/>
          </a:buClr>
          <a:buSzTx/>
          <a:buFont typeface="Wingdings" pitchFamily="2" charset="2"/>
          <a:buNone/>
          <a:tabLst/>
          <a:defRPr kumimoji="0" lang="it-IT" sz="20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aster - on screen 1">
        <a:dk1>
          <a:srgbClr val="666666"/>
        </a:dk1>
        <a:lt1>
          <a:srgbClr val="FFFFFF"/>
        </a:lt1>
        <a:dk2>
          <a:srgbClr val="000000"/>
        </a:dk2>
        <a:lt2>
          <a:srgbClr val="C2C2C2"/>
        </a:lt2>
        <a:accent1>
          <a:srgbClr val="A3A3A3"/>
        </a:accent1>
        <a:accent2>
          <a:srgbClr val="B30025"/>
        </a:accent2>
        <a:accent3>
          <a:srgbClr val="FFFFFF"/>
        </a:accent3>
        <a:accent4>
          <a:srgbClr val="565656"/>
        </a:accent4>
        <a:accent5>
          <a:srgbClr val="CECECE"/>
        </a:accent5>
        <a:accent6>
          <a:srgbClr val="A20020"/>
        </a:accent6>
        <a:hlink>
          <a:srgbClr val="C16B68"/>
        </a:hlink>
        <a:folHlink>
          <a:srgbClr val="7CC4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aster - on screen">
  <a:themeElements>
    <a:clrScheme name="Master - on screen 1">
      <a:dk1>
        <a:srgbClr val="666666"/>
      </a:dk1>
      <a:lt1>
        <a:srgbClr val="FFFFFF"/>
      </a:lt1>
      <a:dk2>
        <a:srgbClr val="000000"/>
      </a:dk2>
      <a:lt2>
        <a:srgbClr val="C2C2C2"/>
      </a:lt2>
      <a:accent1>
        <a:srgbClr val="A3A3A3"/>
      </a:accent1>
      <a:accent2>
        <a:srgbClr val="B30025"/>
      </a:accent2>
      <a:accent3>
        <a:srgbClr val="FFFFFF"/>
      </a:accent3>
      <a:accent4>
        <a:srgbClr val="565656"/>
      </a:accent4>
      <a:accent5>
        <a:srgbClr val="CECECE"/>
      </a:accent5>
      <a:accent6>
        <a:srgbClr val="A20020"/>
      </a:accent6>
      <a:hlink>
        <a:srgbClr val="C16B68"/>
      </a:hlink>
      <a:folHlink>
        <a:srgbClr val="7CC4CA"/>
      </a:folHlink>
    </a:clrScheme>
    <a:fontScheme name="Master - on sc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2C2C2"/>
            </a:gs>
            <a:gs pos="100000">
              <a:srgbClr val="C2C2C2">
                <a:gamma/>
                <a:tint val="0"/>
                <a:invGamma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72000" rIns="91440" bIns="72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262640"/>
          </a:buClr>
          <a:buSzTx/>
          <a:buFont typeface="Wingdings" pitchFamily="2" charset="2"/>
          <a:buNone/>
          <a:tabLst/>
          <a:defRPr kumimoji="0" lang="it-IT" sz="20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2C2C2"/>
            </a:gs>
            <a:gs pos="100000">
              <a:srgbClr val="C2C2C2">
                <a:gamma/>
                <a:tint val="0"/>
                <a:invGamma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72000" rIns="91440" bIns="72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262640"/>
          </a:buClr>
          <a:buSzTx/>
          <a:buFont typeface="Wingdings" pitchFamily="2" charset="2"/>
          <a:buNone/>
          <a:tabLst/>
          <a:defRPr kumimoji="0" lang="it-IT" sz="20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aster - on screen 1">
        <a:dk1>
          <a:srgbClr val="666666"/>
        </a:dk1>
        <a:lt1>
          <a:srgbClr val="FFFFFF"/>
        </a:lt1>
        <a:dk2>
          <a:srgbClr val="000000"/>
        </a:dk2>
        <a:lt2>
          <a:srgbClr val="C2C2C2"/>
        </a:lt2>
        <a:accent1>
          <a:srgbClr val="A3A3A3"/>
        </a:accent1>
        <a:accent2>
          <a:srgbClr val="B30025"/>
        </a:accent2>
        <a:accent3>
          <a:srgbClr val="FFFFFF"/>
        </a:accent3>
        <a:accent4>
          <a:srgbClr val="565656"/>
        </a:accent4>
        <a:accent5>
          <a:srgbClr val="CECECE"/>
        </a:accent5>
        <a:accent6>
          <a:srgbClr val="A20020"/>
        </a:accent6>
        <a:hlink>
          <a:srgbClr val="C16B68"/>
        </a:hlink>
        <a:folHlink>
          <a:srgbClr val="7CC4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Master - on screen">
  <a:themeElements>
    <a:clrScheme name="Master - on screen 1">
      <a:dk1>
        <a:srgbClr val="666666"/>
      </a:dk1>
      <a:lt1>
        <a:srgbClr val="FFFFFF"/>
      </a:lt1>
      <a:dk2>
        <a:srgbClr val="000000"/>
      </a:dk2>
      <a:lt2>
        <a:srgbClr val="C2C2C2"/>
      </a:lt2>
      <a:accent1>
        <a:srgbClr val="A3A3A3"/>
      </a:accent1>
      <a:accent2>
        <a:srgbClr val="B30025"/>
      </a:accent2>
      <a:accent3>
        <a:srgbClr val="FFFFFF"/>
      </a:accent3>
      <a:accent4>
        <a:srgbClr val="565656"/>
      </a:accent4>
      <a:accent5>
        <a:srgbClr val="CECECE"/>
      </a:accent5>
      <a:accent6>
        <a:srgbClr val="A20020"/>
      </a:accent6>
      <a:hlink>
        <a:srgbClr val="C16B68"/>
      </a:hlink>
      <a:folHlink>
        <a:srgbClr val="7CC4CA"/>
      </a:folHlink>
    </a:clrScheme>
    <a:fontScheme name="Master - on sc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2C2C2"/>
            </a:gs>
            <a:gs pos="100000">
              <a:srgbClr val="C2C2C2">
                <a:gamma/>
                <a:tint val="0"/>
                <a:invGamma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72000" rIns="91440" bIns="72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262640"/>
          </a:buClr>
          <a:buSzTx/>
          <a:buFont typeface="Wingdings" pitchFamily="2" charset="2"/>
          <a:buNone/>
          <a:tabLst/>
          <a:defRPr kumimoji="0" lang="it-IT" sz="20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2C2C2"/>
            </a:gs>
            <a:gs pos="100000">
              <a:srgbClr val="C2C2C2">
                <a:gamma/>
                <a:tint val="0"/>
                <a:invGamma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72000" rIns="91440" bIns="72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262640"/>
          </a:buClr>
          <a:buSzTx/>
          <a:buFont typeface="Wingdings" pitchFamily="2" charset="2"/>
          <a:buNone/>
          <a:tabLst/>
          <a:defRPr kumimoji="0" lang="it-IT" sz="20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aster - on screen 1">
        <a:dk1>
          <a:srgbClr val="666666"/>
        </a:dk1>
        <a:lt1>
          <a:srgbClr val="FFFFFF"/>
        </a:lt1>
        <a:dk2>
          <a:srgbClr val="000000"/>
        </a:dk2>
        <a:lt2>
          <a:srgbClr val="C2C2C2"/>
        </a:lt2>
        <a:accent1>
          <a:srgbClr val="A3A3A3"/>
        </a:accent1>
        <a:accent2>
          <a:srgbClr val="B30025"/>
        </a:accent2>
        <a:accent3>
          <a:srgbClr val="FFFFFF"/>
        </a:accent3>
        <a:accent4>
          <a:srgbClr val="565656"/>
        </a:accent4>
        <a:accent5>
          <a:srgbClr val="CECECE"/>
        </a:accent5>
        <a:accent6>
          <a:srgbClr val="A20020"/>
        </a:accent6>
        <a:hlink>
          <a:srgbClr val="C16B68"/>
        </a:hlink>
        <a:folHlink>
          <a:srgbClr val="7CC4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Master - on screen">
  <a:themeElements>
    <a:clrScheme name="Master - on screen 1">
      <a:dk1>
        <a:srgbClr val="666666"/>
      </a:dk1>
      <a:lt1>
        <a:srgbClr val="FFFFFF"/>
      </a:lt1>
      <a:dk2>
        <a:srgbClr val="000000"/>
      </a:dk2>
      <a:lt2>
        <a:srgbClr val="C2C2C2"/>
      </a:lt2>
      <a:accent1>
        <a:srgbClr val="A3A3A3"/>
      </a:accent1>
      <a:accent2>
        <a:srgbClr val="B30025"/>
      </a:accent2>
      <a:accent3>
        <a:srgbClr val="FFFFFF"/>
      </a:accent3>
      <a:accent4>
        <a:srgbClr val="565656"/>
      </a:accent4>
      <a:accent5>
        <a:srgbClr val="CECECE"/>
      </a:accent5>
      <a:accent6>
        <a:srgbClr val="A20020"/>
      </a:accent6>
      <a:hlink>
        <a:srgbClr val="C16B68"/>
      </a:hlink>
      <a:folHlink>
        <a:srgbClr val="7CC4CA"/>
      </a:folHlink>
    </a:clrScheme>
    <a:fontScheme name="Master - on sc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2C2C2"/>
            </a:gs>
            <a:gs pos="100000">
              <a:srgbClr val="C2C2C2">
                <a:gamma/>
                <a:tint val="0"/>
                <a:invGamma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72000" rIns="91440" bIns="72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262640"/>
          </a:buClr>
          <a:buSzTx/>
          <a:buFont typeface="Wingdings" pitchFamily="2" charset="2"/>
          <a:buNone/>
          <a:tabLst/>
          <a:defRPr kumimoji="0" lang="it-IT" sz="20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2C2C2"/>
            </a:gs>
            <a:gs pos="100000">
              <a:srgbClr val="C2C2C2">
                <a:gamma/>
                <a:tint val="0"/>
                <a:invGamma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72000" rIns="91440" bIns="72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262640"/>
          </a:buClr>
          <a:buSzTx/>
          <a:buFont typeface="Wingdings" pitchFamily="2" charset="2"/>
          <a:buNone/>
          <a:tabLst/>
          <a:defRPr kumimoji="0" lang="it-IT" sz="20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aster - on screen 1">
        <a:dk1>
          <a:srgbClr val="666666"/>
        </a:dk1>
        <a:lt1>
          <a:srgbClr val="FFFFFF"/>
        </a:lt1>
        <a:dk2>
          <a:srgbClr val="000000"/>
        </a:dk2>
        <a:lt2>
          <a:srgbClr val="C2C2C2"/>
        </a:lt2>
        <a:accent1>
          <a:srgbClr val="A3A3A3"/>
        </a:accent1>
        <a:accent2>
          <a:srgbClr val="B30025"/>
        </a:accent2>
        <a:accent3>
          <a:srgbClr val="FFFFFF"/>
        </a:accent3>
        <a:accent4>
          <a:srgbClr val="565656"/>
        </a:accent4>
        <a:accent5>
          <a:srgbClr val="CECECE"/>
        </a:accent5>
        <a:accent6>
          <a:srgbClr val="A20020"/>
        </a:accent6>
        <a:hlink>
          <a:srgbClr val="C16B68"/>
        </a:hlink>
        <a:folHlink>
          <a:srgbClr val="7CC4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Personalizza struttura">
  <a:themeElements>
    <a:clrScheme name="Personalizza struttura 1">
      <a:dk1>
        <a:srgbClr val="666666"/>
      </a:dk1>
      <a:lt1>
        <a:srgbClr val="FFFFFF"/>
      </a:lt1>
      <a:dk2>
        <a:srgbClr val="000000"/>
      </a:dk2>
      <a:lt2>
        <a:srgbClr val="C2C2C2"/>
      </a:lt2>
      <a:accent1>
        <a:srgbClr val="A3A3A3"/>
      </a:accent1>
      <a:accent2>
        <a:srgbClr val="B30025"/>
      </a:accent2>
      <a:accent3>
        <a:srgbClr val="FFFFFF"/>
      </a:accent3>
      <a:accent4>
        <a:srgbClr val="565656"/>
      </a:accent4>
      <a:accent5>
        <a:srgbClr val="CECECE"/>
      </a:accent5>
      <a:accent6>
        <a:srgbClr val="A20020"/>
      </a:accent6>
      <a:hlink>
        <a:srgbClr val="C16B68"/>
      </a:hlink>
      <a:folHlink>
        <a:srgbClr val="7CC4CA"/>
      </a:folHlink>
    </a:clrScheme>
    <a:fontScheme name="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8F8F8"/>
            </a:gs>
            <a:gs pos="100000">
              <a:srgbClr val="F8F8F8">
                <a:gamma/>
                <a:shade val="86275"/>
                <a:invGamma/>
              </a:srgbClr>
            </a:gs>
          </a:gsLst>
          <a:lin ang="5400000" scaled="1"/>
        </a:gradFill>
        <a:ln w="9525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17961" dir="2700000" algn="ctr" rotWithShape="0">
                  <a:srgbClr val="DDDDDD"/>
                </a:outerShdw>
              </a:effectLst>
            </a14:hiddenEffects>
          </a:ext>
        </a:extLst>
      </a:spPr>
      <a:bodyPr vert="horz" wrap="square" lIns="9000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262640"/>
          </a:buClr>
          <a:buSzTx/>
          <a:buFont typeface="Wingdings" pitchFamily="2" charset="2"/>
          <a:buNone/>
          <a:tabLst/>
          <a:defRPr kumimoji="0" lang="it-IT" altLang="it-IT" sz="20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8F8F8"/>
            </a:gs>
            <a:gs pos="100000">
              <a:srgbClr val="F8F8F8">
                <a:gamma/>
                <a:shade val="86275"/>
                <a:invGamma/>
              </a:srgbClr>
            </a:gs>
          </a:gsLst>
          <a:lin ang="5400000" scaled="1"/>
        </a:gradFill>
        <a:ln w="9525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17961" dir="2700000" algn="ctr" rotWithShape="0">
                  <a:srgbClr val="DDDDDD"/>
                </a:outerShdw>
              </a:effectLst>
            </a14:hiddenEffects>
          </a:ext>
        </a:extLst>
      </a:spPr>
      <a:bodyPr vert="horz" wrap="square" lIns="9000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262640"/>
          </a:buClr>
          <a:buSzTx/>
          <a:buFont typeface="Wingdings" pitchFamily="2" charset="2"/>
          <a:buNone/>
          <a:tabLst/>
          <a:defRPr kumimoji="0" lang="it-IT" altLang="it-IT" sz="20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ersonalizza struttura 1">
        <a:dk1>
          <a:srgbClr val="666666"/>
        </a:dk1>
        <a:lt1>
          <a:srgbClr val="FFFFFF"/>
        </a:lt1>
        <a:dk2>
          <a:srgbClr val="000000"/>
        </a:dk2>
        <a:lt2>
          <a:srgbClr val="C2C2C2"/>
        </a:lt2>
        <a:accent1>
          <a:srgbClr val="A3A3A3"/>
        </a:accent1>
        <a:accent2>
          <a:srgbClr val="B30025"/>
        </a:accent2>
        <a:accent3>
          <a:srgbClr val="FFFFFF"/>
        </a:accent3>
        <a:accent4>
          <a:srgbClr val="565656"/>
        </a:accent4>
        <a:accent5>
          <a:srgbClr val="CECECE"/>
        </a:accent5>
        <a:accent6>
          <a:srgbClr val="A20020"/>
        </a:accent6>
        <a:hlink>
          <a:srgbClr val="C16B68"/>
        </a:hlink>
        <a:folHlink>
          <a:srgbClr val="7CC4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Personalizza struttura">
  <a:themeElements>
    <a:clrScheme name="Personalizza struttura 1">
      <a:dk1>
        <a:srgbClr val="666666"/>
      </a:dk1>
      <a:lt1>
        <a:srgbClr val="FFFFFF"/>
      </a:lt1>
      <a:dk2>
        <a:srgbClr val="000000"/>
      </a:dk2>
      <a:lt2>
        <a:srgbClr val="C2C2C2"/>
      </a:lt2>
      <a:accent1>
        <a:srgbClr val="A3A3A3"/>
      </a:accent1>
      <a:accent2>
        <a:srgbClr val="B30025"/>
      </a:accent2>
      <a:accent3>
        <a:srgbClr val="FFFFFF"/>
      </a:accent3>
      <a:accent4>
        <a:srgbClr val="565656"/>
      </a:accent4>
      <a:accent5>
        <a:srgbClr val="CECECE"/>
      </a:accent5>
      <a:accent6>
        <a:srgbClr val="A20020"/>
      </a:accent6>
      <a:hlink>
        <a:srgbClr val="C16B68"/>
      </a:hlink>
      <a:folHlink>
        <a:srgbClr val="7CC4CA"/>
      </a:folHlink>
    </a:clrScheme>
    <a:fontScheme name="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8F8F8"/>
            </a:gs>
            <a:gs pos="100000">
              <a:srgbClr val="F8F8F8">
                <a:gamma/>
                <a:shade val="86275"/>
                <a:invGamma/>
              </a:srgbClr>
            </a:gs>
          </a:gsLst>
          <a:lin ang="5400000" scaled="1"/>
        </a:gradFill>
        <a:ln w="9525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17961" dir="2700000" algn="ctr" rotWithShape="0">
                  <a:srgbClr val="DDDDDD"/>
                </a:outerShdw>
              </a:effectLst>
            </a14:hiddenEffects>
          </a:ext>
        </a:extLst>
      </a:spPr>
      <a:bodyPr vert="horz" wrap="square" lIns="9000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262640"/>
          </a:buClr>
          <a:buSzTx/>
          <a:buFont typeface="Wingdings" pitchFamily="2" charset="2"/>
          <a:buNone/>
          <a:tabLst/>
          <a:defRPr kumimoji="0" lang="it-IT" altLang="it-IT" sz="20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8F8F8"/>
            </a:gs>
            <a:gs pos="100000">
              <a:srgbClr val="F8F8F8">
                <a:gamma/>
                <a:shade val="86275"/>
                <a:invGamma/>
              </a:srgbClr>
            </a:gs>
          </a:gsLst>
          <a:lin ang="5400000" scaled="1"/>
        </a:gradFill>
        <a:ln w="9525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17961" dir="2700000" algn="ctr" rotWithShape="0">
                  <a:srgbClr val="DDDDDD"/>
                </a:outerShdw>
              </a:effectLst>
            </a14:hiddenEffects>
          </a:ext>
        </a:extLst>
      </a:spPr>
      <a:bodyPr vert="horz" wrap="square" lIns="9000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262640"/>
          </a:buClr>
          <a:buSzTx/>
          <a:buFont typeface="Wingdings" pitchFamily="2" charset="2"/>
          <a:buNone/>
          <a:tabLst/>
          <a:defRPr kumimoji="0" lang="it-IT" altLang="it-IT" sz="20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ersonalizza struttura 1">
        <a:dk1>
          <a:srgbClr val="666666"/>
        </a:dk1>
        <a:lt1>
          <a:srgbClr val="FFFFFF"/>
        </a:lt1>
        <a:dk2>
          <a:srgbClr val="000000"/>
        </a:dk2>
        <a:lt2>
          <a:srgbClr val="C2C2C2"/>
        </a:lt2>
        <a:accent1>
          <a:srgbClr val="A3A3A3"/>
        </a:accent1>
        <a:accent2>
          <a:srgbClr val="B30025"/>
        </a:accent2>
        <a:accent3>
          <a:srgbClr val="FFFFFF"/>
        </a:accent3>
        <a:accent4>
          <a:srgbClr val="565656"/>
        </a:accent4>
        <a:accent5>
          <a:srgbClr val="CECECE"/>
        </a:accent5>
        <a:accent6>
          <a:srgbClr val="A20020"/>
        </a:accent6>
        <a:hlink>
          <a:srgbClr val="C16B68"/>
        </a:hlink>
        <a:folHlink>
          <a:srgbClr val="7CC4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6089CD9E6BD254BB38A610C9835D2BE" ma:contentTypeVersion="1" ma:contentTypeDescription="Creare un nuovo documento." ma:contentTypeScope="" ma:versionID="19d4f854c2f88027fff7e0012cd85b5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71fb4575366ccd611dccb00e9b04282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a inizio pianificazion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a fine pianificazion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0E7E7A-6FEF-404E-BBBF-FEC5322028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9F5970-4268-46BA-AE1D-D16299D4B6C9}">
  <ds:schemaRefs>
    <ds:schemaRef ds:uri="http://purl.org/dc/elements/1.1/"/>
    <ds:schemaRef ds:uri="http://purl.org/dc/dcmitype/"/>
    <ds:schemaRef ds:uri="http://purl.org/dc/terms/"/>
    <ds:schemaRef ds:uri="http://schemas.microsoft.com/sharepoint/v3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D106A9F4-9956-4820-8D3E-55962B1B4A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5537</TotalTime>
  <Words>1787</Words>
  <Application>Microsoft Office PowerPoint</Application>
  <PresentationFormat>Presentazione su schermo (4:3)</PresentationFormat>
  <Paragraphs>421</Paragraphs>
  <Slides>17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10</vt:i4>
      </vt:variant>
      <vt:variant>
        <vt:lpstr>Titoli diapositive</vt:lpstr>
      </vt:variant>
      <vt:variant>
        <vt:i4>17</vt:i4>
      </vt:variant>
    </vt:vector>
  </HeadingPairs>
  <TitlesOfParts>
    <vt:vector size="27" baseType="lpstr">
      <vt:lpstr>Master - on screen</vt:lpstr>
      <vt:lpstr>Master indice</vt:lpstr>
      <vt:lpstr>Personalizza struttura</vt:lpstr>
      <vt:lpstr>1_Master - on screen</vt:lpstr>
      <vt:lpstr>2_Master - on screen</vt:lpstr>
      <vt:lpstr>3_Master - on screen</vt:lpstr>
      <vt:lpstr>4_Master - on screen</vt:lpstr>
      <vt:lpstr>1_Personalizza struttura</vt:lpstr>
      <vt:lpstr>2_Personalizza struttura</vt:lpstr>
      <vt:lpstr>5_Master - on screen</vt:lpstr>
      <vt:lpstr>Supporto SACE alle PMI nel processo di internazionalizzazione</vt:lpstr>
      <vt:lpstr>Indice</vt:lpstr>
      <vt:lpstr>Missione di SACE: Sosteniamo la competitività delle imprese</vt:lpstr>
      <vt:lpstr>La nostra rete commerciale</vt:lpstr>
      <vt:lpstr>COUNTRY RISK MAP 2013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Garanzia Finanziaria PMI: schema del prodotto</vt:lpstr>
      <vt:lpstr>Soggetti finanziabili</vt:lpstr>
      <vt:lpstr>Attività finanziabili</vt:lpstr>
      <vt:lpstr>Cauzioni: schema del prodotto</vt:lpstr>
      <vt:lpstr>Ciclo di progetto e bondistica</vt:lpstr>
      <vt:lpstr>Tipologia di Bond e rischi assicurabili</vt:lpstr>
      <vt:lpstr>Presentazione standard di PowerPoint</vt:lpstr>
      <vt:lpstr>Presentazione standard di PowerPoint</vt:lpstr>
    </vt:vector>
  </TitlesOfParts>
  <Company>Gruppo SACE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Kit onScreen</dc:title>
  <dc:creator>Gruppo SACE</dc:creator>
  <cp:lastModifiedBy>Valeri Silvia</cp:lastModifiedBy>
  <cp:revision>754</cp:revision>
  <dcterms:created xsi:type="dcterms:W3CDTF">2008-12-18T14:19:21Z</dcterms:created>
  <dcterms:modified xsi:type="dcterms:W3CDTF">2013-12-19T09:49:11Z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0x01010086089CD9E6BD254BB38A610C9835D2BE</vt:lpwstr>
  </property>
</Properties>
</file>